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512" r:id="rId5"/>
    <p:sldId id="444" r:id="rId6"/>
    <p:sldId id="509" r:id="rId7"/>
    <p:sldId id="420" r:id="rId8"/>
    <p:sldId id="513" r:id="rId9"/>
    <p:sldId id="514" r:id="rId10"/>
    <p:sldId id="520" r:id="rId11"/>
    <p:sldId id="445" r:id="rId12"/>
    <p:sldId id="517" r:id="rId13"/>
    <p:sldId id="296" r:id="rId14"/>
    <p:sldId id="521" r:id="rId15"/>
    <p:sldId id="522" r:id="rId16"/>
    <p:sldId id="523" r:id="rId17"/>
    <p:sldId id="518" r:id="rId18"/>
    <p:sldId id="524" r:id="rId19"/>
    <p:sldId id="516" r:id="rId20"/>
    <p:sldId id="527" r:id="rId21"/>
    <p:sldId id="529" r:id="rId22"/>
    <p:sldId id="525" r:id="rId23"/>
    <p:sldId id="526" r:id="rId24"/>
    <p:sldId id="528" r:id="rId25"/>
    <p:sldId id="325" r:id="rId26"/>
    <p:sldId id="442" r:id="rId27"/>
  </p:sldIdLst>
  <p:sldSz cx="12192000" cy="6858000"/>
  <p:notesSz cx="6858000" cy="9144000"/>
  <p:custDataLst>
    <p:tags r:id="rId30"/>
  </p:custDataLst>
  <p:defaultTextStyle>
    <a:defPPr>
      <a:defRPr lang="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ksandra Stevanović" initials="AS" lastIdx="9" clrIdx="0"/>
  <p:cmAuthor id="2" name="user" initials="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C11F"/>
    <a:srgbClr val="004899"/>
    <a:srgbClr val="E89704"/>
    <a:srgbClr val="D8134D"/>
    <a:srgbClr val="38289E"/>
    <a:srgbClr val="E24231"/>
    <a:srgbClr val="D7124E"/>
    <a:srgbClr val="1F9ED7"/>
    <a:srgbClr val="D71921"/>
    <a:srgbClr val="1C36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C7B450-9E9D-41A8-8FD8-BADF4A47C152}" v="2" dt="2023-11-22T14:57:42.4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102" y="6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tags" Target="tags/tag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 Paulusse" userId="S::tpaulusse@verwey-jonker.nl::4a3dabe2-b277-4d58-ac1a-c890ba4fe58f" providerId="AD" clId="Web-{7E75ABBE-A173-512A-77F6-0F94DF3C3D10}"/>
    <pc:docChg chg="modSld">
      <pc:chgData name="Tim Paulusse" userId="S::tpaulusse@verwey-jonker.nl::4a3dabe2-b277-4d58-ac1a-c890ba4fe58f" providerId="AD" clId="Web-{7E75ABBE-A173-512A-77F6-0F94DF3C3D10}" dt="2023-11-07T10:16:02.048" v="0" actId="14100"/>
      <pc:docMkLst>
        <pc:docMk/>
      </pc:docMkLst>
      <pc:sldChg chg="modSp">
        <pc:chgData name="Tim Paulusse" userId="S::tpaulusse@verwey-jonker.nl::4a3dabe2-b277-4d58-ac1a-c890ba4fe58f" providerId="AD" clId="Web-{7E75ABBE-A173-512A-77F6-0F94DF3C3D10}" dt="2023-11-07T10:16:02.048" v="0" actId="14100"/>
        <pc:sldMkLst>
          <pc:docMk/>
          <pc:sldMk cId="2137290610" sldId="514"/>
        </pc:sldMkLst>
        <pc:spChg chg="mod">
          <ac:chgData name="Tim Paulusse" userId="S::tpaulusse@verwey-jonker.nl::4a3dabe2-b277-4d58-ac1a-c890ba4fe58f" providerId="AD" clId="Web-{7E75ABBE-A173-512A-77F6-0F94DF3C3D10}" dt="2023-11-07T10:16:02.048" v="0" actId="14100"/>
          <ac:spMkLst>
            <pc:docMk/>
            <pc:sldMk cId="2137290610" sldId="514"/>
            <ac:spMk id="14" creationId="{D22507A8-1D10-9AA1-954E-8CB757983358}"/>
          </ac:spMkLst>
        </pc:spChg>
      </pc:sldChg>
    </pc:docChg>
  </pc:docChgLst>
  <pc:docChgLst>
    <pc:chgData name="Tim Paulusse" userId="S::tpaulusse@verwey-jonker.nl::4a3dabe2-b277-4d58-ac1a-c890ba4fe58f" providerId="AD" clId="Web-{0C5DC076-CF11-B98D-CA71-F4AD198DD326}"/>
    <pc:docChg chg="addSld delSld modSld sldOrd">
      <pc:chgData name="Tim Paulusse" userId="S::tpaulusse@verwey-jonker.nl::4a3dabe2-b277-4d58-ac1a-c890ba4fe58f" providerId="AD" clId="Web-{0C5DC076-CF11-B98D-CA71-F4AD198DD326}" dt="2023-10-31T11:01:12.695" v="93" actId="20577"/>
      <pc:docMkLst>
        <pc:docMk/>
      </pc:docMkLst>
      <pc:sldChg chg="modSp">
        <pc:chgData name="Tim Paulusse" userId="S::tpaulusse@verwey-jonker.nl::4a3dabe2-b277-4d58-ac1a-c890ba4fe58f" providerId="AD" clId="Web-{0C5DC076-CF11-B98D-CA71-F4AD198DD326}" dt="2023-10-31T10:57:14.123" v="87" actId="20577"/>
        <pc:sldMkLst>
          <pc:docMk/>
          <pc:sldMk cId="3735810742" sldId="325"/>
        </pc:sldMkLst>
        <pc:spChg chg="mod">
          <ac:chgData name="Tim Paulusse" userId="S::tpaulusse@verwey-jonker.nl::4a3dabe2-b277-4d58-ac1a-c890ba4fe58f" providerId="AD" clId="Web-{0C5DC076-CF11-B98D-CA71-F4AD198DD326}" dt="2023-10-31T10:57:14.123" v="87" actId="20577"/>
          <ac:spMkLst>
            <pc:docMk/>
            <pc:sldMk cId="3735810742" sldId="325"/>
            <ac:spMk id="3" creationId="{2C223045-2011-4DC7-8A60-9FA8F2015EF3}"/>
          </ac:spMkLst>
        </pc:spChg>
      </pc:sldChg>
      <pc:sldChg chg="modSp">
        <pc:chgData name="Tim Paulusse" userId="S::tpaulusse@verwey-jonker.nl::4a3dabe2-b277-4d58-ac1a-c890ba4fe58f" providerId="AD" clId="Web-{0C5DC076-CF11-B98D-CA71-F4AD198DD326}" dt="2023-10-31T10:53:50.413" v="77" actId="20577"/>
        <pc:sldMkLst>
          <pc:docMk/>
          <pc:sldMk cId="4223227512" sldId="513"/>
        </pc:sldMkLst>
        <pc:spChg chg="mod">
          <ac:chgData name="Tim Paulusse" userId="S::tpaulusse@verwey-jonker.nl::4a3dabe2-b277-4d58-ac1a-c890ba4fe58f" providerId="AD" clId="Web-{0C5DC076-CF11-B98D-CA71-F4AD198DD326}" dt="2023-10-31T10:53:50.413" v="77" actId="20577"/>
          <ac:spMkLst>
            <pc:docMk/>
            <pc:sldMk cId="4223227512" sldId="513"/>
            <ac:spMk id="11" creationId="{E314B2E6-0586-408E-8D1A-41287EF3B8C4}"/>
          </ac:spMkLst>
        </pc:spChg>
      </pc:sldChg>
      <pc:sldChg chg="modSp">
        <pc:chgData name="Tim Paulusse" userId="S::tpaulusse@verwey-jonker.nl::4a3dabe2-b277-4d58-ac1a-c890ba4fe58f" providerId="AD" clId="Web-{0C5DC076-CF11-B98D-CA71-F4AD198DD326}" dt="2023-10-31T11:01:12.695" v="93" actId="20577"/>
        <pc:sldMkLst>
          <pc:docMk/>
          <pc:sldMk cId="2137290610" sldId="514"/>
        </pc:sldMkLst>
        <pc:spChg chg="mod">
          <ac:chgData name="Tim Paulusse" userId="S::tpaulusse@verwey-jonker.nl::4a3dabe2-b277-4d58-ac1a-c890ba4fe58f" providerId="AD" clId="Web-{0C5DC076-CF11-B98D-CA71-F4AD198DD326}" dt="2023-10-31T11:01:12.695" v="93" actId="20577"/>
          <ac:spMkLst>
            <pc:docMk/>
            <pc:sldMk cId="2137290610" sldId="514"/>
            <ac:spMk id="12" creationId="{55098885-1F76-15DE-F5F1-5448AE5B9C36}"/>
          </ac:spMkLst>
        </pc:spChg>
        <pc:spChg chg="mod">
          <ac:chgData name="Tim Paulusse" userId="S::tpaulusse@verwey-jonker.nl::4a3dabe2-b277-4d58-ac1a-c890ba4fe58f" providerId="AD" clId="Web-{0C5DC076-CF11-B98D-CA71-F4AD198DD326}" dt="2023-10-31T10:51:23.563" v="57" actId="14100"/>
          <ac:spMkLst>
            <pc:docMk/>
            <pc:sldMk cId="2137290610" sldId="514"/>
            <ac:spMk id="14" creationId="{D22507A8-1D10-9AA1-954E-8CB757983358}"/>
          </ac:spMkLst>
        </pc:spChg>
      </pc:sldChg>
      <pc:sldChg chg="addSp delSp modSp add ord replId">
        <pc:chgData name="Tim Paulusse" userId="S::tpaulusse@verwey-jonker.nl::4a3dabe2-b277-4d58-ac1a-c890ba4fe58f" providerId="AD" clId="Web-{0C5DC076-CF11-B98D-CA71-F4AD198DD326}" dt="2023-10-31T10:50:49.765" v="56" actId="20577"/>
        <pc:sldMkLst>
          <pc:docMk/>
          <pc:sldMk cId="389451868" sldId="529"/>
        </pc:sldMkLst>
        <pc:spChg chg="mod">
          <ac:chgData name="Tim Paulusse" userId="S::tpaulusse@verwey-jonker.nl::4a3dabe2-b277-4d58-ac1a-c890ba4fe58f" providerId="AD" clId="Web-{0C5DC076-CF11-B98D-CA71-F4AD198DD326}" dt="2023-10-31T10:50:17.514" v="53" actId="1076"/>
          <ac:spMkLst>
            <pc:docMk/>
            <pc:sldMk cId="389451868" sldId="529"/>
            <ac:spMk id="4" creationId="{1CABC49D-C58D-2F3B-AC9B-F42DD1A5CC89}"/>
          </ac:spMkLst>
        </pc:spChg>
        <pc:spChg chg="mod">
          <ac:chgData name="Tim Paulusse" userId="S::tpaulusse@verwey-jonker.nl::4a3dabe2-b277-4d58-ac1a-c890ba4fe58f" providerId="AD" clId="Web-{0C5DC076-CF11-B98D-CA71-F4AD198DD326}" dt="2023-10-31T10:50:49.765" v="56" actId="20577"/>
          <ac:spMkLst>
            <pc:docMk/>
            <pc:sldMk cId="389451868" sldId="529"/>
            <ac:spMk id="8" creationId="{E0312923-7186-CF7B-808C-72E24EEE8820}"/>
          </ac:spMkLst>
        </pc:spChg>
        <pc:picChg chg="add mod">
          <ac:chgData name="Tim Paulusse" userId="S::tpaulusse@verwey-jonker.nl::4a3dabe2-b277-4d58-ac1a-c890ba4fe58f" providerId="AD" clId="Web-{0C5DC076-CF11-B98D-CA71-F4AD198DD326}" dt="2023-10-31T10:50:22.358" v="54" actId="1076"/>
          <ac:picMkLst>
            <pc:docMk/>
            <pc:sldMk cId="389451868" sldId="529"/>
            <ac:picMk id="2" creationId="{EA8859AC-9A2A-545B-7078-BEF16B69DFD7}"/>
          </ac:picMkLst>
        </pc:picChg>
        <pc:picChg chg="del">
          <ac:chgData name="Tim Paulusse" userId="S::tpaulusse@verwey-jonker.nl::4a3dabe2-b277-4d58-ac1a-c890ba4fe58f" providerId="AD" clId="Web-{0C5DC076-CF11-B98D-CA71-F4AD198DD326}" dt="2023-10-31T10:48:32.260" v="39"/>
          <ac:picMkLst>
            <pc:docMk/>
            <pc:sldMk cId="389451868" sldId="529"/>
            <ac:picMk id="6" creationId="{190A0A64-7760-004E-B294-8962B751CFCD}"/>
          </ac:picMkLst>
        </pc:picChg>
      </pc:sldChg>
      <pc:sldChg chg="new del">
        <pc:chgData name="Tim Paulusse" userId="S::tpaulusse@verwey-jonker.nl::4a3dabe2-b277-4d58-ac1a-c890ba4fe58f" providerId="AD" clId="Web-{0C5DC076-CF11-B98D-CA71-F4AD198DD326}" dt="2023-10-31T10:47:42.789" v="1"/>
        <pc:sldMkLst>
          <pc:docMk/>
          <pc:sldMk cId="923943017" sldId="529"/>
        </pc:sldMkLst>
      </pc:sldChg>
    </pc:docChg>
  </pc:docChgLst>
  <pc:docChgLst>
    <pc:chgData name="Tim Paulusse" userId="S::tpaulusse@verwey-jonker.nl::4a3dabe2-b277-4d58-ac1a-c890ba4fe58f" providerId="AD" clId="Web-{588DD090-BE84-8729-FF5A-48E0F78224AC}"/>
    <pc:docChg chg="modSld">
      <pc:chgData name="Tim Paulusse" userId="S::tpaulusse@verwey-jonker.nl::4a3dabe2-b277-4d58-ac1a-c890ba4fe58f" providerId="AD" clId="Web-{588DD090-BE84-8729-FF5A-48E0F78224AC}" dt="2023-10-24T10:22:24.911" v="2" actId="14100"/>
      <pc:docMkLst>
        <pc:docMk/>
      </pc:docMkLst>
      <pc:sldChg chg="modSp">
        <pc:chgData name="Tim Paulusse" userId="S::tpaulusse@verwey-jonker.nl::4a3dabe2-b277-4d58-ac1a-c890ba4fe58f" providerId="AD" clId="Web-{588DD090-BE84-8729-FF5A-48E0F78224AC}" dt="2023-10-24T10:22:05.567" v="1" actId="20577"/>
        <pc:sldMkLst>
          <pc:docMk/>
          <pc:sldMk cId="455708668" sldId="516"/>
        </pc:sldMkLst>
        <pc:spChg chg="mod">
          <ac:chgData name="Tim Paulusse" userId="S::tpaulusse@verwey-jonker.nl::4a3dabe2-b277-4d58-ac1a-c890ba4fe58f" providerId="AD" clId="Web-{588DD090-BE84-8729-FF5A-48E0F78224AC}" dt="2023-10-24T10:22:05.567" v="1" actId="20577"/>
          <ac:spMkLst>
            <pc:docMk/>
            <pc:sldMk cId="455708668" sldId="516"/>
            <ac:spMk id="3" creationId="{61B7F94B-89BA-2B30-792D-7DA58C8586D1}"/>
          </ac:spMkLst>
        </pc:spChg>
      </pc:sldChg>
      <pc:sldChg chg="modSp">
        <pc:chgData name="Tim Paulusse" userId="S::tpaulusse@verwey-jonker.nl::4a3dabe2-b277-4d58-ac1a-c890ba4fe58f" providerId="AD" clId="Web-{588DD090-BE84-8729-FF5A-48E0F78224AC}" dt="2023-10-24T10:21:51.785" v="0"/>
        <pc:sldMkLst>
          <pc:docMk/>
          <pc:sldMk cId="4177504046" sldId="523"/>
        </pc:sldMkLst>
        <pc:picChg chg="ord">
          <ac:chgData name="Tim Paulusse" userId="S::tpaulusse@verwey-jonker.nl::4a3dabe2-b277-4d58-ac1a-c890ba4fe58f" providerId="AD" clId="Web-{588DD090-BE84-8729-FF5A-48E0F78224AC}" dt="2023-10-24T10:21:51.785" v="0"/>
          <ac:picMkLst>
            <pc:docMk/>
            <pc:sldMk cId="4177504046" sldId="523"/>
            <ac:picMk id="8" creationId="{62D1D0F1-F258-7045-9B4E-90D951A5F7CE}"/>
          </ac:picMkLst>
        </pc:picChg>
      </pc:sldChg>
      <pc:sldChg chg="modSp">
        <pc:chgData name="Tim Paulusse" userId="S::tpaulusse@verwey-jonker.nl::4a3dabe2-b277-4d58-ac1a-c890ba4fe58f" providerId="AD" clId="Web-{588DD090-BE84-8729-FF5A-48E0F78224AC}" dt="2023-10-24T10:22:24.911" v="2" actId="14100"/>
        <pc:sldMkLst>
          <pc:docMk/>
          <pc:sldMk cId="1476825544" sldId="528"/>
        </pc:sldMkLst>
        <pc:spChg chg="mod">
          <ac:chgData name="Tim Paulusse" userId="S::tpaulusse@verwey-jonker.nl::4a3dabe2-b277-4d58-ac1a-c890ba4fe58f" providerId="AD" clId="Web-{588DD090-BE84-8729-FF5A-48E0F78224AC}" dt="2023-10-24T10:22:24.911" v="2" actId="14100"/>
          <ac:spMkLst>
            <pc:docMk/>
            <pc:sldMk cId="1476825544" sldId="528"/>
            <ac:spMk id="4" creationId="{4BE85469-928F-8A34-0F4E-932B7701FC50}"/>
          </ac:spMkLst>
        </pc:spChg>
      </pc:sldChg>
    </pc:docChg>
  </pc:docChgLst>
  <pc:docChgLst>
    <pc:chgData name="Tim Paulusse" userId="1f5f41b363f6e14e" providerId="LiveId" clId="{2EC7B450-9E9D-41A8-8FD8-BADF4A47C152}"/>
    <pc:docChg chg="modSld">
      <pc:chgData name="Tim Paulusse" userId="1f5f41b363f6e14e" providerId="LiveId" clId="{2EC7B450-9E9D-41A8-8FD8-BADF4A47C152}" dt="2023-11-22T14:57:42.408" v="1" actId="20577"/>
      <pc:docMkLst>
        <pc:docMk/>
      </pc:docMkLst>
      <pc:sldChg chg="modSp">
        <pc:chgData name="Tim Paulusse" userId="1f5f41b363f6e14e" providerId="LiveId" clId="{2EC7B450-9E9D-41A8-8FD8-BADF4A47C152}" dt="2023-11-22T14:57:42.408" v="1" actId="20577"/>
        <pc:sldMkLst>
          <pc:docMk/>
          <pc:sldMk cId="1041830205" sldId="509"/>
        </pc:sldMkLst>
        <pc:graphicFrameChg chg="mod">
          <ac:chgData name="Tim Paulusse" userId="1f5f41b363f6e14e" providerId="LiveId" clId="{2EC7B450-9E9D-41A8-8FD8-BADF4A47C152}" dt="2023-11-22T14:57:42.408" v="1" actId="20577"/>
          <ac:graphicFrameMkLst>
            <pc:docMk/>
            <pc:sldMk cId="1041830205" sldId="509"/>
            <ac:graphicFrameMk id="9" creationId="{0F6221FA-CCBB-7318-4AB1-8EA358DD88C7}"/>
          </ac:graphicFrameMkLst>
        </pc:graphicFrameChg>
      </pc:sldChg>
    </pc:docChg>
  </pc:docChgLst>
  <pc:docChgLst>
    <pc:chgData name="Tim Paulusse" userId="S::tpaulusse@verwey-jonker.nl::4a3dabe2-b277-4d58-ac1a-c890ba4fe58f" providerId="AD" clId="Web-{22BE63C4-DC35-6D0C-A70A-9819B19A7A7C}"/>
    <pc:docChg chg="modSld">
      <pc:chgData name="Tim Paulusse" userId="S::tpaulusse@verwey-jonker.nl::4a3dabe2-b277-4d58-ac1a-c890ba4fe58f" providerId="AD" clId="Web-{22BE63C4-DC35-6D0C-A70A-9819B19A7A7C}" dt="2023-10-31T11:13:34.241" v="123" actId="20577"/>
      <pc:docMkLst>
        <pc:docMk/>
      </pc:docMkLst>
      <pc:sldChg chg="modSp">
        <pc:chgData name="Tim Paulusse" userId="S::tpaulusse@verwey-jonker.nl::4a3dabe2-b277-4d58-ac1a-c890ba4fe58f" providerId="AD" clId="Web-{22BE63C4-DC35-6D0C-A70A-9819B19A7A7C}" dt="2023-10-31T11:13:34.241" v="123" actId="20577"/>
        <pc:sldMkLst>
          <pc:docMk/>
          <pc:sldMk cId="3735810742" sldId="325"/>
        </pc:sldMkLst>
        <pc:spChg chg="mod">
          <ac:chgData name="Tim Paulusse" userId="S::tpaulusse@verwey-jonker.nl::4a3dabe2-b277-4d58-ac1a-c890ba4fe58f" providerId="AD" clId="Web-{22BE63C4-DC35-6D0C-A70A-9819B19A7A7C}" dt="2023-10-31T11:09:30.810" v="114" actId="1076"/>
          <ac:spMkLst>
            <pc:docMk/>
            <pc:sldMk cId="3735810742" sldId="325"/>
            <ac:spMk id="2" creationId="{6E058616-C18C-4500-A384-B339255A4986}"/>
          </ac:spMkLst>
        </pc:spChg>
        <pc:spChg chg="mod">
          <ac:chgData name="Tim Paulusse" userId="S::tpaulusse@verwey-jonker.nl::4a3dabe2-b277-4d58-ac1a-c890ba4fe58f" providerId="AD" clId="Web-{22BE63C4-DC35-6D0C-A70A-9819B19A7A7C}" dt="2023-10-31T11:13:34.241" v="123" actId="20577"/>
          <ac:spMkLst>
            <pc:docMk/>
            <pc:sldMk cId="3735810742" sldId="325"/>
            <ac:spMk id="3" creationId="{2C223045-2011-4DC7-8A60-9FA8F2015EF3}"/>
          </ac:spMkLst>
        </pc:spChg>
      </pc:sldChg>
      <pc:sldChg chg="modSp">
        <pc:chgData name="Tim Paulusse" userId="S::tpaulusse@verwey-jonker.nl::4a3dabe2-b277-4d58-ac1a-c890ba4fe58f" providerId="AD" clId="Web-{22BE63C4-DC35-6D0C-A70A-9819B19A7A7C}" dt="2023-10-31T11:03:36.532" v="28" actId="20577"/>
        <pc:sldMkLst>
          <pc:docMk/>
          <pc:sldMk cId="2817837653" sldId="445"/>
        </pc:sldMkLst>
        <pc:spChg chg="mod">
          <ac:chgData name="Tim Paulusse" userId="S::tpaulusse@verwey-jonker.nl::4a3dabe2-b277-4d58-ac1a-c890ba4fe58f" providerId="AD" clId="Web-{22BE63C4-DC35-6D0C-A70A-9819B19A7A7C}" dt="2023-10-31T11:03:36.532" v="28" actId="20577"/>
          <ac:spMkLst>
            <pc:docMk/>
            <pc:sldMk cId="2817837653" sldId="445"/>
            <ac:spMk id="11" creationId="{E314B2E6-0586-408E-8D1A-41287EF3B8C4}"/>
          </ac:spMkLst>
        </pc:spChg>
      </pc:sldChg>
      <pc:sldChg chg="modSp">
        <pc:chgData name="Tim Paulusse" userId="S::tpaulusse@verwey-jonker.nl::4a3dabe2-b277-4d58-ac1a-c890ba4fe58f" providerId="AD" clId="Web-{22BE63C4-DC35-6D0C-A70A-9819B19A7A7C}" dt="2023-10-31T11:02:29.327" v="5" actId="1076"/>
        <pc:sldMkLst>
          <pc:docMk/>
          <pc:sldMk cId="2137290610" sldId="514"/>
        </pc:sldMkLst>
        <pc:spChg chg="mod">
          <ac:chgData name="Tim Paulusse" userId="S::tpaulusse@verwey-jonker.nl::4a3dabe2-b277-4d58-ac1a-c890ba4fe58f" providerId="AD" clId="Web-{22BE63C4-DC35-6D0C-A70A-9819B19A7A7C}" dt="2023-10-31T11:02:29.327" v="5" actId="1076"/>
          <ac:spMkLst>
            <pc:docMk/>
            <pc:sldMk cId="2137290610" sldId="514"/>
            <ac:spMk id="12" creationId="{55098885-1F76-15DE-F5F1-5448AE5B9C36}"/>
          </ac:spMkLst>
        </pc:spChg>
      </pc:sldChg>
      <pc:sldChg chg="modSp">
        <pc:chgData name="Tim Paulusse" userId="S::tpaulusse@verwey-jonker.nl::4a3dabe2-b277-4d58-ac1a-c890ba4fe58f" providerId="AD" clId="Web-{22BE63C4-DC35-6D0C-A70A-9819B19A7A7C}" dt="2023-10-31T11:04:55.129" v="52" actId="1076"/>
        <pc:sldMkLst>
          <pc:docMk/>
          <pc:sldMk cId="3809847226" sldId="517"/>
        </pc:sldMkLst>
        <pc:spChg chg="mod">
          <ac:chgData name="Tim Paulusse" userId="S::tpaulusse@verwey-jonker.nl::4a3dabe2-b277-4d58-ac1a-c890ba4fe58f" providerId="AD" clId="Web-{22BE63C4-DC35-6D0C-A70A-9819B19A7A7C}" dt="2023-10-31T11:04:55.129" v="52" actId="1076"/>
          <ac:spMkLst>
            <pc:docMk/>
            <pc:sldMk cId="3809847226" sldId="517"/>
            <ac:spMk id="8" creationId="{207BEDEA-7CE3-43E3-2A8B-6661B3D60F7A}"/>
          </ac:spMkLst>
        </pc:spChg>
      </pc:sldChg>
      <pc:sldChg chg="modSp">
        <pc:chgData name="Tim Paulusse" userId="S::tpaulusse@verwey-jonker.nl::4a3dabe2-b277-4d58-ac1a-c890ba4fe58f" providerId="AD" clId="Web-{22BE63C4-DC35-6D0C-A70A-9819B19A7A7C}" dt="2023-10-31T11:06:57.836" v="59" actId="20577"/>
        <pc:sldMkLst>
          <pc:docMk/>
          <pc:sldMk cId="4263308703" sldId="525"/>
        </pc:sldMkLst>
        <pc:spChg chg="mod">
          <ac:chgData name="Tim Paulusse" userId="S::tpaulusse@verwey-jonker.nl::4a3dabe2-b277-4d58-ac1a-c890ba4fe58f" providerId="AD" clId="Web-{22BE63C4-DC35-6D0C-A70A-9819B19A7A7C}" dt="2023-10-31T11:06:57.836" v="59" actId="20577"/>
          <ac:spMkLst>
            <pc:docMk/>
            <pc:sldMk cId="4263308703" sldId="525"/>
            <ac:spMk id="4" creationId="{96BE4525-0574-6C48-F46D-99E06C4B06B7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D5358F-2C12-40D3-A142-40CC932D99A4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l-GR"/>
        </a:p>
      </dgm:t>
    </dgm:pt>
    <dgm:pt modelId="{EC327B3B-64E2-4867-8E05-4626CF7AA557}">
      <dgm:prSet phldrT="[Κείμενο]" custT="1"/>
      <dgm:spPr>
        <a:solidFill>
          <a:srgbClr val="95C11F"/>
        </a:solidFill>
        <a:ln>
          <a:solidFill>
            <a:srgbClr val="785832"/>
          </a:solidFill>
        </a:ln>
      </dgm:spPr>
      <dgm:t>
        <a:bodyPr lIns="121920"/>
        <a:lstStyle/>
        <a:p>
          <a:r>
            <a:rPr lang="bg" sz="3200" b="1" kern="1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1. Осъзнатост</a:t>
          </a:r>
          <a:endParaRPr lang="el-GR" sz="3200" b="1" kern="12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</dgm:t>
    </dgm:pt>
    <dgm:pt modelId="{DF29B433-28C4-4212-B73F-BBA2E55D71FD}" type="parTrans" cxnId="{013F4C26-68C0-4526-9DB3-5EB519553F3C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E3EA5345-B843-40CC-AF3F-48429EEC6F62}" type="sibTrans" cxnId="{013F4C26-68C0-4526-9DB3-5EB519553F3C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4E244519-B7AC-4B3B-BE5F-12059590F0D2}">
      <dgm:prSet phldrT="[Κείμενο]" custT="1"/>
      <dgm:spPr>
        <a:solidFill>
          <a:schemeClr val="bg1">
            <a:lumMod val="95000"/>
          </a:scheme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" sz="3200" b="0" kern="1200" dirty="0">
              <a:solidFill>
                <a:schemeClr val="tx1"/>
              </a:solidFill>
              <a:effectLst/>
              <a:latin typeface="Calibri" panose="020F0502020204030204"/>
              <a:ea typeface="+mn-ea"/>
              <a:cs typeface="+mn-cs"/>
            </a:rPr>
            <a:t>2. Критично мислене</a:t>
          </a:r>
          <a:endParaRPr lang="el-GR" sz="3200" b="0" kern="1200" dirty="0">
            <a:solidFill>
              <a:schemeClr val="tx1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E30B4CE4-28F5-41D5-BDD7-379CEE7BFAA6}" type="parTrans" cxnId="{63EE376A-9BE3-42F8-986B-13F24A6B6A52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67FEA77F-9792-4206-8836-885C74441292}" type="sibTrans" cxnId="{63EE376A-9BE3-42F8-986B-13F24A6B6A52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B4C523CA-CB9B-45E6-9B42-ACDDF1BF7D65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3. Разрешаване на конфликти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0B61FFA1-954D-4769-9935-DC27A03FE46F}" type="parTrans" cxnId="{AB3B445A-D322-425F-BF83-71C16EDBCF6A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2A74883B-AB36-4DBE-A90D-C134F37AC8DE}" type="sibTrans" cxnId="{AB3B445A-D322-425F-BF83-71C16EDBCF6A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1E395D00-6435-47AF-BDD1-99EEEBD551EE}" type="pres">
      <dgm:prSet presAssocID="{C4D5358F-2C12-40D3-A142-40CC932D99A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70C7429-9401-4802-AB33-313A76532508}" type="pres">
      <dgm:prSet presAssocID="{EC327B3B-64E2-4867-8E05-4626CF7AA557}" presName="parentText" presStyleLbl="node1" presStyleIdx="0" presStyleCnt="3" custLinFactY="-3398" custLinFactNeighborX="-19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D2178F-0747-469A-A1B7-4B4E6C3A520D}" type="pres">
      <dgm:prSet presAssocID="{E3EA5345-B843-40CC-AF3F-48429EEC6F62}" presName="spacer" presStyleCnt="0"/>
      <dgm:spPr/>
    </dgm:pt>
    <dgm:pt modelId="{288E5028-B57D-41A4-A329-2A81DBAE6A20}" type="pres">
      <dgm:prSet presAssocID="{4E244519-B7AC-4B3B-BE5F-12059590F0D2}" presName="parentText" presStyleLbl="node1" presStyleIdx="1" presStyleCnt="3" custLinFactNeighborY="-19892">
        <dgm:presLayoutVars>
          <dgm:chMax val="0"/>
          <dgm:bulletEnabled val="1"/>
        </dgm:presLayoutVars>
      </dgm:prSet>
      <dgm:spPr>
        <a:xfrm>
          <a:off x="0" y="1554120"/>
          <a:ext cx="4961817" cy="1216800"/>
        </a:xfrm>
        <a:prstGeom prst="roundRect">
          <a:avLst/>
        </a:prstGeom>
      </dgm:spPr>
      <dgm:t>
        <a:bodyPr/>
        <a:lstStyle/>
        <a:p>
          <a:endParaRPr lang="en-US"/>
        </a:p>
      </dgm:t>
    </dgm:pt>
    <dgm:pt modelId="{F52AF388-6647-40C1-9B0C-4EACF0087302}" type="pres">
      <dgm:prSet presAssocID="{67FEA77F-9792-4206-8836-885C74441292}" presName="spacer" presStyleCnt="0"/>
      <dgm:spPr/>
    </dgm:pt>
    <dgm:pt modelId="{8CDB7BC7-8DB4-48B4-844D-150D6BC9A281}" type="pres">
      <dgm:prSet presAssocID="{B4C523CA-CB9B-45E6-9B42-ACDDF1BF7D65}" presName="parentText" presStyleLbl="node1" presStyleIdx="2" presStyleCnt="3">
        <dgm:presLayoutVars>
          <dgm:chMax val="0"/>
          <dgm:bulletEnabled val="1"/>
        </dgm:presLayoutVars>
      </dgm:prSet>
      <dgm:spPr>
        <a:xfrm>
          <a:off x="0" y="3062896"/>
          <a:ext cx="4961817" cy="1216800"/>
        </a:xfrm>
        <a:prstGeom prst="roundRect">
          <a:avLst/>
        </a:prstGeom>
      </dgm:spPr>
      <dgm:t>
        <a:bodyPr/>
        <a:lstStyle/>
        <a:p>
          <a:endParaRPr lang="en-US"/>
        </a:p>
      </dgm:t>
    </dgm:pt>
  </dgm:ptLst>
  <dgm:cxnLst>
    <dgm:cxn modelId="{AB3B445A-D322-425F-BF83-71C16EDBCF6A}" srcId="{C4D5358F-2C12-40D3-A142-40CC932D99A4}" destId="{B4C523CA-CB9B-45E6-9B42-ACDDF1BF7D65}" srcOrd="2" destOrd="0" parTransId="{0B61FFA1-954D-4769-9935-DC27A03FE46F}" sibTransId="{2A74883B-AB36-4DBE-A90D-C134F37AC8DE}"/>
    <dgm:cxn modelId="{013F4C26-68C0-4526-9DB3-5EB519553F3C}" srcId="{C4D5358F-2C12-40D3-A142-40CC932D99A4}" destId="{EC327B3B-64E2-4867-8E05-4626CF7AA557}" srcOrd="0" destOrd="0" parTransId="{DF29B433-28C4-4212-B73F-BBA2E55D71FD}" sibTransId="{E3EA5345-B843-40CC-AF3F-48429EEC6F62}"/>
    <dgm:cxn modelId="{71170B66-801D-42B1-BD88-3067EF1E3D30}" type="presOf" srcId="{EC327B3B-64E2-4867-8E05-4626CF7AA557}" destId="{470C7429-9401-4802-AB33-313A76532508}" srcOrd="0" destOrd="0" presId="urn:microsoft.com/office/officeart/2005/8/layout/vList2"/>
    <dgm:cxn modelId="{63EE376A-9BE3-42F8-986B-13F24A6B6A52}" srcId="{C4D5358F-2C12-40D3-A142-40CC932D99A4}" destId="{4E244519-B7AC-4B3B-BE5F-12059590F0D2}" srcOrd="1" destOrd="0" parTransId="{E30B4CE4-28F5-41D5-BDD7-379CEE7BFAA6}" sibTransId="{67FEA77F-9792-4206-8836-885C74441292}"/>
    <dgm:cxn modelId="{7533573D-AE90-413F-8D5E-92E484CC53EE}" type="presOf" srcId="{C4D5358F-2C12-40D3-A142-40CC932D99A4}" destId="{1E395D00-6435-47AF-BDD1-99EEEBD551EE}" srcOrd="0" destOrd="0" presId="urn:microsoft.com/office/officeart/2005/8/layout/vList2"/>
    <dgm:cxn modelId="{E7D99F90-BD21-488E-8965-4FA3E6649457}" type="presOf" srcId="{4E244519-B7AC-4B3B-BE5F-12059590F0D2}" destId="{288E5028-B57D-41A4-A329-2A81DBAE6A20}" srcOrd="0" destOrd="0" presId="urn:microsoft.com/office/officeart/2005/8/layout/vList2"/>
    <dgm:cxn modelId="{0A308EED-F4BF-484E-9616-FC08E6DF7B71}" type="presOf" srcId="{B4C523CA-CB9B-45E6-9B42-ACDDF1BF7D65}" destId="{8CDB7BC7-8DB4-48B4-844D-150D6BC9A281}" srcOrd="0" destOrd="0" presId="urn:microsoft.com/office/officeart/2005/8/layout/vList2"/>
    <dgm:cxn modelId="{D194C380-2F5A-4D83-B19D-EDEBF138C04E}" type="presParOf" srcId="{1E395D00-6435-47AF-BDD1-99EEEBD551EE}" destId="{470C7429-9401-4802-AB33-313A76532508}" srcOrd="0" destOrd="0" presId="urn:microsoft.com/office/officeart/2005/8/layout/vList2"/>
    <dgm:cxn modelId="{1C593544-AEA6-4F32-B3EB-A05830DB3610}" type="presParOf" srcId="{1E395D00-6435-47AF-BDD1-99EEEBD551EE}" destId="{88D2178F-0747-469A-A1B7-4B4E6C3A520D}" srcOrd="1" destOrd="0" presId="urn:microsoft.com/office/officeart/2005/8/layout/vList2"/>
    <dgm:cxn modelId="{D77AAB75-3FBD-4EC6-89C1-F17940EE4199}" type="presParOf" srcId="{1E395D00-6435-47AF-BDD1-99EEEBD551EE}" destId="{288E5028-B57D-41A4-A329-2A81DBAE6A20}" srcOrd="2" destOrd="0" presId="urn:microsoft.com/office/officeart/2005/8/layout/vList2"/>
    <dgm:cxn modelId="{EF6FD183-5195-47C2-8292-3E15D1204EF4}" type="presParOf" srcId="{1E395D00-6435-47AF-BDD1-99EEEBD551EE}" destId="{F52AF388-6647-40C1-9B0C-4EACF0087302}" srcOrd="3" destOrd="0" presId="urn:microsoft.com/office/officeart/2005/8/layout/vList2"/>
    <dgm:cxn modelId="{93570274-80FF-4597-9140-78C6897D45C5}" type="presParOf" srcId="{1E395D00-6435-47AF-BDD1-99EEEBD551EE}" destId="{8CDB7BC7-8DB4-48B4-844D-150D6BC9A281}" srcOrd="4" destOrd="0" presId="urn:microsoft.com/office/officeart/2005/8/layout/vList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D5358F-2C12-40D3-A142-40CC932D99A4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l-GR"/>
        </a:p>
      </dgm:t>
    </dgm:pt>
    <dgm:pt modelId="{EC327B3B-64E2-4867-8E05-4626CF7AA557}">
      <dgm:prSet phldrT="[Κείμενο]" custT="1"/>
      <dgm:spPr>
        <a:solidFill>
          <a:schemeClr val="bg1">
            <a:lumMod val="95000"/>
          </a:schemeClr>
        </a:solidFill>
        <a:ln>
          <a:solidFill>
            <a:srgbClr val="785832"/>
          </a:solidFill>
        </a:ln>
      </dgm:spPr>
      <dgm:t>
        <a:bodyPr/>
        <a:lstStyle/>
        <a:p>
          <a:r>
            <a:rPr lang="bg" sz="3200" kern="1200" dirty="0">
              <a:solidFill>
                <a:schemeClr val="tx1"/>
              </a:solidFill>
              <a:effectLst/>
            </a:rPr>
            <a:t>4. </a:t>
          </a:r>
          <a:r>
            <a:rPr lang="bg" sz="3200" kern="1200" dirty="0" smtClean="0">
              <a:solidFill>
                <a:schemeClr val="tx1"/>
              </a:solidFill>
              <a:effectLst/>
            </a:rPr>
            <a:t>Д</a:t>
          </a:r>
          <a:r>
            <a:rPr lang="bg" sz="3200" kern="1200" dirty="0" smtClean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иалог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DF29B433-28C4-4212-B73F-BBA2E55D71FD}" type="parTrans" cxnId="{013F4C26-68C0-4526-9DB3-5EB519553F3C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E3EA5345-B843-40CC-AF3F-48429EEC6F62}" type="sibTrans" cxnId="{013F4C26-68C0-4526-9DB3-5EB519553F3C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4E244519-B7AC-4B3B-BE5F-12059590F0D2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5. Етика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E30B4CE4-28F5-41D5-BDD7-379CEE7BFAA6}" type="parTrans" cxnId="{63EE376A-9BE3-42F8-986B-13F24A6B6A52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67FEA77F-9792-4206-8836-885C74441292}" type="sibTrans" cxnId="{63EE376A-9BE3-42F8-986B-13F24A6B6A52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B4C523CA-CB9B-45E6-9B42-ACDDF1BF7D65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6. Рефлективни умения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0B61FFA1-954D-4769-9935-DC27A03FE46F}" type="parTrans" cxnId="{AB3B445A-D322-425F-BF83-71C16EDBCF6A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2A74883B-AB36-4DBE-A90D-C134F37AC8DE}" type="sibTrans" cxnId="{AB3B445A-D322-425F-BF83-71C16EDBCF6A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B351AA1E-2C74-48BB-A521-23955E0A9ADD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>
            <a:buNone/>
          </a:pPr>
          <a:r>
            <a:rPr lang="bg" sz="3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7. </a:t>
          </a:r>
          <a:r>
            <a:rPr lang="bg" sz="3200" dirty="0" smtClean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Цифрови </a:t>
          </a:r>
          <a:r>
            <a:rPr lang="bg" sz="3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умения</a:t>
          </a:r>
          <a:endParaRPr lang="el-GR" sz="3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950C36F4-EC07-4D02-9417-714879B96E39}" type="parTrans" cxnId="{456B206B-605A-471C-8046-281FC6C7E9B0}">
      <dgm:prSet/>
      <dgm:spPr/>
      <dgm:t>
        <a:bodyPr/>
        <a:lstStyle/>
        <a:p>
          <a:endParaRPr lang="en-GB"/>
        </a:p>
      </dgm:t>
    </dgm:pt>
    <dgm:pt modelId="{C163FAE4-3D42-43AA-8E6C-FEAC6FABA10A}" type="sibTrans" cxnId="{456B206B-605A-471C-8046-281FC6C7E9B0}">
      <dgm:prSet/>
      <dgm:spPr/>
      <dgm:t>
        <a:bodyPr/>
        <a:lstStyle/>
        <a:p>
          <a:endParaRPr lang="en-GB"/>
        </a:p>
      </dgm:t>
    </dgm:pt>
    <dgm:pt modelId="{1E395D00-6435-47AF-BDD1-99EEEBD551EE}" type="pres">
      <dgm:prSet presAssocID="{C4D5358F-2C12-40D3-A142-40CC932D99A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70C7429-9401-4802-AB33-313A76532508}" type="pres">
      <dgm:prSet presAssocID="{EC327B3B-64E2-4867-8E05-4626CF7AA557}" presName="parentText" presStyleLbl="node1" presStyleIdx="0" presStyleCnt="4" custLinFactY="-22104" custLinFactNeighborX="-54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D2178F-0747-469A-A1B7-4B4E6C3A520D}" type="pres">
      <dgm:prSet presAssocID="{E3EA5345-B843-40CC-AF3F-48429EEC6F62}" presName="spacer" presStyleCnt="0"/>
      <dgm:spPr/>
    </dgm:pt>
    <dgm:pt modelId="{288E5028-B57D-41A4-A329-2A81DBAE6A20}" type="pres">
      <dgm:prSet presAssocID="{4E244519-B7AC-4B3B-BE5F-12059590F0D2}" presName="parentText" presStyleLbl="node1" presStyleIdx="1" presStyleCnt="4" custLinFactNeighborY="-19892">
        <dgm:presLayoutVars>
          <dgm:chMax val="0"/>
          <dgm:bulletEnabled val="1"/>
        </dgm:presLayoutVars>
      </dgm:prSet>
      <dgm:spPr>
        <a:xfrm>
          <a:off x="0" y="1175325"/>
          <a:ext cx="4961817" cy="1029600"/>
        </a:xfrm>
        <a:prstGeom prst="roundRect">
          <a:avLst/>
        </a:prstGeom>
      </dgm:spPr>
      <dgm:t>
        <a:bodyPr/>
        <a:lstStyle/>
        <a:p>
          <a:endParaRPr lang="en-US"/>
        </a:p>
      </dgm:t>
    </dgm:pt>
    <dgm:pt modelId="{F52AF388-6647-40C1-9B0C-4EACF0087302}" type="pres">
      <dgm:prSet presAssocID="{67FEA77F-9792-4206-8836-885C74441292}" presName="spacer" presStyleCnt="0"/>
      <dgm:spPr/>
    </dgm:pt>
    <dgm:pt modelId="{8CDB7BC7-8DB4-48B4-844D-150D6BC9A281}" type="pres">
      <dgm:prSet presAssocID="{B4C523CA-CB9B-45E6-9B42-ACDDF1BF7D65}" presName="parentText" presStyleLbl="node1" presStyleIdx="2" presStyleCnt="4">
        <dgm:presLayoutVars>
          <dgm:chMax val="0"/>
          <dgm:bulletEnabled val="1"/>
        </dgm:presLayoutVars>
      </dgm:prSet>
      <dgm:spPr>
        <a:xfrm>
          <a:off x="0" y="3062896"/>
          <a:ext cx="4961817" cy="1216800"/>
        </a:xfrm>
        <a:prstGeom prst="roundRect">
          <a:avLst/>
        </a:prstGeom>
      </dgm:spPr>
      <dgm:t>
        <a:bodyPr/>
        <a:lstStyle/>
        <a:p>
          <a:endParaRPr lang="en-US"/>
        </a:p>
      </dgm:t>
    </dgm:pt>
    <dgm:pt modelId="{E9615218-FA73-4A78-8218-0856620E7CB2}" type="pres">
      <dgm:prSet presAssocID="{2A74883B-AB36-4DBE-A90D-C134F37AC8DE}" presName="spacer" presStyleCnt="0"/>
      <dgm:spPr/>
    </dgm:pt>
    <dgm:pt modelId="{3352B6FF-4293-4555-897C-C1B04E62B888}" type="pres">
      <dgm:prSet presAssocID="{B351AA1E-2C74-48BB-A521-23955E0A9ADD}" presName="parentText" presStyleLbl="node1" presStyleIdx="3" presStyleCnt="4" custLinFactNeighborX="-41374" custLinFactNeighborY="-10782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</dgm:ptLst>
  <dgm:cxnLst>
    <dgm:cxn modelId="{456B206B-605A-471C-8046-281FC6C7E9B0}" srcId="{C4D5358F-2C12-40D3-A142-40CC932D99A4}" destId="{B351AA1E-2C74-48BB-A521-23955E0A9ADD}" srcOrd="3" destOrd="0" parTransId="{950C36F4-EC07-4D02-9417-714879B96E39}" sibTransId="{C163FAE4-3D42-43AA-8E6C-FEAC6FABA10A}"/>
    <dgm:cxn modelId="{AB3B445A-D322-425F-BF83-71C16EDBCF6A}" srcId="{C4D5358F-2C12-40D3-A142-40CC932D99A4}" destId="{B4C523CA-CB9B-45E6-9B42-ACDDF1BF7D65}" srcOrd="2" destOrd="0" parTransId="{0B61FFA1-954D-4769-9935-DC27A03FE46F}" sibTransId="{2A74883B-AB36-4DBE-A90D-C134F37AC8DE}"/>
    <dgm:cxn modelId="{013F4C26-68C0-4526-9DB3-5EB519553F3C}" srcId="{C4D5358F-2C12-40D3-A142-40CC932D99A4}" destId="{EC327B3B-64E2-4867-8E05-4626CF7AA557}" srcOrd="0" destOrd="0" parTransId="{DF29B433-28C4-4212-B73F-BBA2E55D71FD}" sibTransId="{E3EA5345-B843-40CC-AF3F-48429EEC6F62}"/>
    <dgm:cxn modelId="{71170B66-801D-42B1-BD88-3067EF1E3D30}" type="presOf" srcId="{EC327B3B-64E2-4867-8E05-4626CF7AA557}" destId="{470C7429-9401-4802-AB33-313A76532508}" srcOrd="0" destOrd="0" presId="urn:microsoft.com/office/officeart/2005/8/layout/vList2"/>
    <dgm:cxn modelId="{64DB2D9C-5A7E-4EEA-89AA-D82CCCD49481}" type="presOf" srcId="{B351AA1E-2C74-48BB-A521-23955E0A9ADD}" destId="{3352B6FF-4293-4555-897C-C1B04E62B888}" srcOrd="0" destOrd="0" presId="urn:microsoft.com/office/officeart/2005/8/layout/vList2"/>
    <dgm:cxn modelId="{63EE376A-9BE3-42F8-986B-13F24A6B6A52}" srcId="{C4D5358F-2C12-40D3-A142-40CC932D99A4}" destId="{4E244519-B7AC-4B3B-BE5F-12059590F0D2}" srcOrd="1" destOrd="0" parTransId="{E30B4CE4-28F5-41D5-BDD7-379CEE7BFAA6}" sibTransId="{67FEA77F-9792-4206-8836-885C74441292}"/>
    <dgm:cxn modelId="{7533573D-AE90-413F-8D5E-92E484CC53EE}" type="presOf" srcId="{C4D5358F-2C12-40D3-A142-40CC932D99A4}" destId="{1E395D00-6435-47AF-BDD1-99EEEBD551EE}" srcOrd="0" destOrd="0" presId="urn:microsoft.com/office/officeart/2005/8/layout/vList2"/>
    <dgm:cxn modelId="{E7D99F90-BD21-488E-8965-4FA3E6649457}" type="presOf" srcId="{4E244519-B7AC-4B3B-BE5F-12059590F0D2}" destId="{288E5028-B57D-41A4-A329-2A81DBAE6A20}" srcOrd="0" destOrd="0" presId="urn:microsoft.com/office/officeart/2005/8/layout/vList2"/>
    <dgm:cxn modelId="{0A308EED-F4BF-484E-9616-FC08E6DF7B71}" type="presOf" srcId="{B4C523CA-CB9B-45E6-9B42-ACDDF1BF7D65}" destId="{8CDB7BC7-8DB4-48B4-844D-150D6BC9A281}" srcOrd="0" destOrd="0" presId="urn:microsoft.com/office/officeart/2005/8/layout/vList2"/>
    <dgm:cxn modelId="{D194C380-2F5A-4D83-B19D-EDEBF138C04E}" type="presParOf" srcId="{1E395D00-6435-47AF-BDD1-99EEEBD551EE}" destId="{470C7429-9401-4802-AB33-313A76532508}" srcOrd="0" destOrd="0" presId="urn:microsoft.com/office/officeart/2005/8/layout/vList2"/>
    <dgm:cxn modelId="{1C593544-AEA6-4F32-B3EB-A05830DB3610}" type="presParOf" srcId="{1E395D00-6435-47AF-BDD1-99EEEBD551EE}" destId="{88D2178F-0747-469A-A1B7-4B4E6C3A520D}" srcOrd="1" destOrd="0" presId="urn:microsoft.com/office/officeart/2005/8/layout/vList2"/>
    <dgm:cxn modelId="{D77AAB75-3FBD-4EC6-89C1-F17940EE4199}" type="presParOf" srcId="{1E395D00-6435-47AF-BDD1-99EEEBD551EE}" destId="{288E5028-B57D-41A4-A329-2A81DBAE6A20}" srcOrd="2" destOrd="0" presId="urn:microsoft.com/office/officeart/2005/8/layout/vList2"/>
    <dgm:cxn modelId="{EF6FD183-5195-47C2-8292-3E15D1204EF4}" type="presParOf" srcId="{1E395D00-6435-47AF-BDD1-99EEEBD551EE}" destId="{F52AF388-6647-40C1-9B0C-4EACF0087302}" srcOrd="3" destOrd="0" presId="urn:microsoft.com/office/officeart/2005/8/layout/vList2"/>
    <dgm:cxn modelId="{93570274-80FF-4597-9140-78C6897D45C5}" type="presParOf" srcId="{1E395D00-6435-47AF-BDD1-99EEEBD551EE}" destId="{8CDB7BC7-8DB4-48B4-844D-150D6BC9A281}" srcOrd="4" destOrd="0" presId="urn:microsoft.com/office/officeart/2005/8/layout/vList2"/>
    <dgm:cxn modelId="{1327D06E-9E36-45F8-9DBA-CA14A05E8429}" type="presParOf" srcId="{1E395D00-6435-47AF-BDD1-99EEEBD551EE}" destId="{E9615218-FA73-4A78-8218-0856620E7CB2}" srcOrd="5" destOrd="0" presId="urn:microsoft.com/office/officeart/2005/8/layout/vList2"/>
    <dgm:cxn modelId="{5D37EE8F-81F6-4192-B38E-2F624DE676EB}" type="presParOf" srcId="{1E395D00-6435-47AF-BDD1-99EEEBD551EE}" destId="{3352B6FF-4293-4555-897C-C1B04E62B888}" srcOrd="6" destOrd="0" presId="urn:microsoft.com/office/officeart/2005/8/layout/vList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F1C1952-61D3-48E2-91D2-718A77C46B5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D2950160-F4AB-4AEC-9E7E-1356804BC94D}" type="pres">
      <dgm:prSet presAssocID="{FF1C1952-61D3-48E2-91D2-718A77C46B5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97998B0C-3499-4E17-B8DB-EF2A0C89B7E3}" type="presOf" srcId="{FF1C1952-61D3-48E2-91D2-718A77C46B5F}" destId="{D2950160-F4AB-4AEC-9E7E-1356804BC94D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0C7429-9401-4802-AB33-313A76532508}">
      <dsp:nvSpPr>
        <dsp:cNvPr id="0" name=""/>
        <dsp:cNvSpPr/>
      </dsp:nvSpPr>
      <dsp:spPr>
        <a:xfrm>
          <a:off x="0" y="0"/>
          <a:ext cx="4961817" cy="1139070"/>
        </a:xfrm>
        <a:prstGeom prst="roundRect">
          <a:avLst/>
        </a:prstGeom>
        <a:solidFill>
          <a:srgbClr val="95C11F"/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3200" b="1" kern="12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1. Осъзнатост</a:t>
          </a:r>
          <a:endParaRPr lang="el-GR" sz="3200" b="1" kern="120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</dsp:txBody>
      <dsp:txXfrm>
        <a:off x="55605" y="55605"/>
        <a:ext cx="4850607" cy="1027860"/>
      </dsp:txXfrm>
    </dsp:sp>
    <dsp:sp modelId="{288E5028-B57D-41A4-A329-2A81DBAE6A20}">
      <dsp:nvSpPr>
        <dsp:cNvPr id="0" name=""/>
        <dsp:cNvSpPr/>
      </dsp:nvSpPr>
      <dsp:spPr>
        <a:xfrm>
          <a:off x="0" y="1149548"/>
          <a:ext cx="4961817" cy="1139070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" sz="3200" b="0" kern="1200" dirty="0">
              <a:solidFill>
                <a:schemeClr val="tx1"/>
              </a:solidFill>
              <a:effectLst/>
              <a:latin typeface="Calibri" panose="020F0502020204030204"/>
              <a:ea typeface="+mn-ea"/>
              <a:cs typeface="+mn-cs"/>
            </a:rPr>
            <a:t>2. Критично мислене</a:t>
          </a:r>
          <a:endParaRPr lang="el-GR" sz="3200" b="0" kern="1200" dirty="0">
            <a:solidFill>
              <a:schemeClr val="tx1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55605" y="1205153"/>
        <a:ext cx="4850607" cy="1027860"/>
      </dsp:txXfrm>
    </dsp:sp>
    <dsp:sp modelId="{8CDB7BC7-8DB4-48B4-844D-150D6BC9A281}">
      <dsp:nvSpPr>
        <dsp:cNvPr id="0" name=""/>
        <dsp:cNvSpPr/>
      </dsp:nvSpPr>
      <dsp:spPr>
        <a:xfrm>
          <a:off x="0" y="2303994"/>
          <a:ext cx="4961817" cy="113907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3. Разрешаване на конфликти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55605" y="2359599"/>
        <a:ext cx="4850607" cy="10278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0C7429-9401-4802-AB33-313A76532508}">
      <dsp:nvSpPr>
        <dsp:cNvPr id="0" name=""/>
        <dsp:cNvSpPr/>
      </dsp:nvSpPr>
      <dsp:spPr>
        <a:xfrm>
          <a:off x="0" y="0"/>
          <a:ext cx="4961817" cy="973440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3200" kern="1200" dirty="0">
              <a:solidFill>
                <a:schemeClr val="tx1"/>
              </a:solidFill>
              <a:effectLst/>
            </a:rPr>
            <a:t>4. </a:t>
          </a:r>
          <a:r>
            <a:rPr lang="bg" sz="3200" kern="1200" dirty="0" smtClean="0">
              <a:solidFill>
                <a:schemeClr val="tx1"/>
              </a:solidFill>
              <a:effectLst/>
            </a:rPr>
            <a:t>Д</a:t>
          </a:r>
          <a:r>
            <a:rPr lang="bg" sz="3200" kern="1200" dirty="0" smtClean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иалог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7519" y="47519"/>
        <a:ext cx="4866779" cy="878402"/>
      </dsp:txXfrm>
    </dsp:sp>
    <dsp:sp modelId="{288E5028-B57D-41A4-A329-2A81DBAE6A20}">
      <dsp:nvSpPr>
        <dsp:cNvPr id="0" name=""/>
        <dsp:cNvSpPr/>
      </dsp:nvSpPr>
      <dsp:spPr>
        <a:xfrm>
          <a:off x="0" y="1108717"/>
          <a:ext cx="4961817" cy="97344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5. Етика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7519" y="1156236"/>
        <a:ext cx="4866779" cy="878402"/>
      </dsp:txXfrm>
    </dsp:sp>
    <dsp:sp modelId="{8CDB7BC7-8DB4-48B4-844D-150D6BC9A281}">
      <dsp:nvSpPr>
        <dsp:cNvPr id="0" name=""/>
        <dsp:cNvSpPr/>
      </dsp:nvSpPr>
      <dsp:spPr>
        <a:xfrm>
          <a:off x="0" y="2261708"/>
          <a:ext cx="4961817" cy="97344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6. Рефлективни умения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7519" y="2309227"/>
        <a:ext cx="4866779" cy="878402"/>
      </dsp:txXfrm>
    </dsp:sp>
    <dsp:sp modelId="{3352B6FF-4293-4555-897C-C1B04E62B888}">
      <dsp:nvSpPr>
        <dsp:cNvPr id="0" name=""/>
        <dsp:cNvSpPr/>
      </dsp:nvSpPr>
      <dsp:spPr>
        <a:xfrm>
          <a:off x="0" y="3368760"/>
          <a:ext cx="4961817" cy="97344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7. </a:t>
          </a:r>
          <a:r>
            <a:rPr lang="bg" sz="3200" kern="1200" dirty="0" smtClean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Цифрови </a:t>
          </a:r>
          <a:r>
            <a:rPr lang="bg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умения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7519" y="3416279"/>
        <a:ext cx="4866779" cy="8784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AE6F319F-557A-4033-9A7E-7B30C1709D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ED24FFA-E381-4D15-9323-2E7F167B5D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0361F-8793-4678-8399-75402180233D}" type="datetimeFigureOut">
              <a:rPr lang="el-GR" smtClean="0"/>
              <a:t>1/2/2024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F7A14582-B00E-403A-B9F6-8137B447B5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9BBD3CB-00AE-4B41-B6C8-39534586D0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2EE3A-1E6C-47AF-A0C5-588F1B9CC3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3068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42A8D-6A8A-4D0C-BE99-5FB2E4FC1A13}" type="datetimeFigureOut">
              <a:rPr lang="el-GR" smtClean="0"/>
              <a:t>1/2/2024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90C62-02BA-4B64-96F1-99D7E3BEEE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302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23858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89643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96659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205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906732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691162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997616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033658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317662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438904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585091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032857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82090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797690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746215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535282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37599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99025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483702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756276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258328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120463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145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7970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>
            <a:extLst>
              <a:ext uri="{FF2B5EF4-FFF2-40B4-BE49-F238E27FC236}">
                <a16:creationId xmlns:a16="http://schemas.microsoft.com/office/drawing/2014/main" id="{85AC0203-B144-4B95-B9C1-17443F665396}"/>
              </a:ext>
            </a:extLst>
          </p:cNvPr>
          <p:cNvSpPr/>
          <p:nvPr userDrawn="1"/>
        </p:nvSpPr>
        <p:spPr>
          <a:xfrm>
            <a:off x="0" y="2252352"/>
            <a:ext cx="12192001" cy="3787362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marL="285750" lvl="0" indent="-285750" algn="ctr">
              <a:buFont typeface="Wingdings" panose="05000000000000000000" pitchFamily="2" charset="2"/>
              <a:buChar char="§"/>
            </a:pPr>
            <a:endParaRPr lang="el-GR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</p:spPr>
        <p:txBody>
          <a:bodyPr>
            <a:noAutofit/>
          </a:bodyPr>
          <a:lstStyle>
            <a:lvl1pPr>
              <a:defRPr lang="el-GR" sz="2200" kern="1200" dirty="0">
                <a:solidFill>
                  <a:srgbClr val="D8134D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451" y="2218305"/>
            <a:ext cx="7872768" cy="3787361"/>
          </a:xfrm>
        </p:spPr>
        <p:txBody>
          <a:bodyPr/>
          <a:lstStyle>
            <a:lvl1pPr marL="2286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  <a:lvl2pPr marL="6858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2pPr>
            <a:lvl3pPr marL="11430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3pPr>
            <a:lvl4pPr marL="16002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4pPr>
            <a:lvl5pPr marL="20574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8" name="TextBox 80">
            <a:extLst>
              <a:ext uri="{FF2B5EF4-FFF2-40B4-BE49-F238E27FC236}">
                <a16:creationId xmlns:a16="http://schemas.microsoft.com/office/drawing/2014/main" id="{C2E476BC-8345-4D0D-3E80-740E90062EC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2553709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az-Cyrl-AZ" altLang="el-G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Осъзнатост</a:t>
            </a:r>
            <a:endParaRPr lang="en-US" alt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D00E564-24F8-EC0D-5724-7025327EDB99}"/>
              </a:ext>
            </a:extLst>
          </p:cNvPr>
          <p:cNvSpPr/>
          <p:nvPr userDrawn="1"/>
        </p:nvSpPr>
        <p:spPr bwMode="auto">
          <a:xfrm>
            <a:off x="2347827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1C2C98-D9BC-6B3D-5C84-CBA4DF66EED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06386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</a:t>
            </a:r>
          </a:p>
        </p:txBody>
      </p:sp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8A4885C2-F3BE-A850-204D-D04D6FD4E5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88071" y="48972"/>
            <a:ext cx="3381627" cy="843380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8505"/>
            <a:ext cx="2798546" cy="616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all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C282D51-334C-492B-9A39-B63B0DF2D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2075"/>
            <a:ext cx="10515600" cy="1325563"/>
          </a:xfrm>
        </p:spPr>
        <p:txBody>
          <a:bodyPr>
            <a:normAutofit/>
          </a:bodyPr>
          <a:lstStyle>
            <a:lvl1pPr algn="ctr">
              <a:defRPr lang="el-GR" sz="4000" b="0" kern="1200" dirty="0" smtClean="0">
                <a:solidFill>
                  <a:srgbClr val="D8134D"/>
                </a:solidFill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10" name="TextBox 80">
            <a:extLst>
              <a:ext uri="{FF2B5EF4-FFF2-40B4-BE49-F238E27FC236}">
                <a16:creationId xmlns:a16="http://schemas.microsoft.com/office/drawing/2014/main" id="{79C9303C-96F0-47F7-8FD2-205DF32B61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2. Empower</a:t>
            </a:r>
          </a:p>
        </p:txBody>
      </p:sp>
      <p:sp>
        <p:nvSpPr>
          <p:cNvPr id="11" name="TextBox 81">
            <a:extLst>
              <a:ext uri="{FF2B5EF4-FFF2-40B4-BE49-F238E27FC236}">
                <a16:creationId xmlns:a16="http://schemas.microsoft.com/office/drawing/2014/main" id="{DA09FF50-0927-454B-AFBE-BC816B37A0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3. Participate</a:t>
            </a:r>
          </a:p>
        </p:txBody>
      </p:sp>
      <p:sp>
        <p:nvSpPr>
          <p:cNvPr id="13" name="TextBox 80">
            <a:extLst>
              <a:ext uri="{FF2B5EF4-FFF2-40B4-BE49-F238E27FC236}">
                <a16:creationId xmlns:a16="http://schemas.microsoft.com/office/drawing/2014/main" id="{D64053F3-B864-46DB-814C-6742DA12C8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 sz="2800">
                <a:solidFill>
                  <a:srgbClr val="FFFFFF"/>
                </a:solidFill>
                <a:latin typeface="Impact" panose="020B0806030902050204" pitchFamily="34" charset="0"/>
              </a:rPr>
              <a:t>1. Prevent</a:t>
            </a:r>
          </a:p>
        </p:txBody>
      </p:sp>
      <p:pic>
        <p:nvPicPr>
          <p:cNvPr id="12" name="Picture 13" descr="C:\Users\Georgia-Work\AppData\Roaming\Skype\georgia.aristidou\media_messaging\media_cache\^DD49E969C8C275A0BF0095F3F01442BBA23C6B6D6D2A977CE4^pimgpsh_fullsize_distr.jpg">
            <a:extLst>
              <a:ext uri="{FF2B5EF4-FFF2-40B4-BE49-F238E27FC236}">
                <a16:creationId xmlns:a16="http://schemas.microsoft.com/office/drawing/2014/main" id="{B6D1E8F0-8810-4EB0-8AB0-C8161F94E6F5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Γραφικό 6">
            <a:extLst>
              <a:ext uri="{FF2B5EF4-FFF2-40B4-BE49-F238E27FC236}">
                <a16:creationId xmlns:a16="http://schemas.microsoft.com/office/drawing/2014/main" id="{3BF07FCA-51F0-CD61-A16F-1DA69030B6E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75" y="32173"/>
            <a:ext cx="3381627" cy="84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9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2B5C26-F28B-4AA9-BD2D-9793B5ACA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1079999"/>
            <a:ext cx="10515600" cy="893179"/>
          </a:xfrm>
        </p:spPr>
        <p:txBody>
          <a:bodyPr>
            <a:normAutofit/>
          </a:bodyPr>
          <a:lstStyle>
            <a:lvl1pPr>
              <a:defRPr lang="el-GR" sz="36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/>
              <a:t>Unit 1</a:t>
            </a:r>
            <a:br>
              <a:rPr lang="en-US"/>
            </a:br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867843-C85E-4F95-822E-2E2E0681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</p:spPr>
        <p:txBody>
          <a:bodyPr anchor="b">
            <a:normAutofit/>
          </a:bodyPr>
          <a:lstStyle>
            <a:lvl1pPr marL="0" indent="0"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468A7D-D857-4528-93D4-75CB428F4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687950"/>
            <a:ext cx="10515600" cy="3684588"/>
          </a:xfrm>
        </p:spPr>
        <p:txBody>
          <a:bodyPr/>
          <a:lstStyle>
            <a:lvl1pPr>
              <a:lnSpc>
                <a:spcPct val="150000"/>
              </a:lnSpc>
              <a:buClr>
                <a:srgbClr val="95C11F"/>
              </a:buClr>
              <a:defRPr>
                <a:latin typeface="+mn-lt"/>
              </a:defRPr>
            </a:lvl1pPr>
            <a:lvl2pPr marL="685800" indent="-228600">
              <a:lnSpc>
                <a:spcPct val="150000"/>
              </a:lnSpc>
              <a:buClr>
                <a:srgbClr val="95C11F"/>
              </a:buClr>
              <a:buFont typeface="Arial" panose="020B0604020202020204" pitchFamily="34" charset="0"/>
              <a:buChar char="•"/>
              <a:defRPr>
                <a:latin typeface="+mn-lt"/>
              </a:defRPr>
            </a:lvl2pPr>
            <a:lvl3pPr marL="1143000" indent="-228600">
              <a:lnSpc>
                <a:spcPct val="150000"/>
              </a:lnSpc>
              <a:buClr>
                <a:srgbClr val="95C11F"/>
              </a:buClr>
              <a:buFont typeface="Courier New" panose="02070309020205020404" pitchFamily="49" charset="0"/>
              <a:buChar char="o"/>
              <a:defRPr>
                <a:latin typeface="+mn-lt"/>
              </a:defRPr>
            </a:lvl3pPr>
            <a:lvl4pPr>
              <a:lnSpc>
                <a:spcPct val="150000"/>
              </a:lnSpc>
              <a:buClr>
                <a:srgbClr val="95C11F"/>
              </a:buClr>
              <a:defRPr>
                <a:latin typeface="+mn-lt"/>
              </a:defRPr>
            </a:lvl4pPr>
            <a:lvl5pPr>
              <a:lnSpc>
                <a:spcPct val="150000"/>
              </a:lnSpc>
              <a:buClr>
                <a:srgbClr val="95C11F"/>
              </a:buClr>
              <a:defRPr>
                <a:latin typeface="+mn-lt"/>
              </a:defRPr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19" name="Picture 13" descr="C:\Users\Georgia-Work\AppData\Roaming\Skype\georgia.aristidou\media_messaging\media_cache\^DD49E969C8C275A0BF0095F3F01442BBA23C6B6D6D2A977CE4^pimgpsh_fullsize_distr.jpg">
            <a:extLst>
              <a:ext uri="{FF2B5EF4-FFF2-40B4-BE49-F238E27FC236}">
                <a16:creationId xmlns:a16="http://schemas.microsoft.com/office/drawing/2014/main" id="{B9911DEF-60F4-4A71-9614-3CF965F78B27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7980" y="6356323"/>
            <a:ext cx="168402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7429F7FF-8899-5BE5-E3F8-D6753BB308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88605" y="48972"/>
            <a:ext cx="2981093" cy="74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485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nit slide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113050"/>
            <a:ext cx="11059692" cy="605096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852132" cy="4865977"/>
          </a:xfrm>
        </p:spPr>
        <p:txBody>
          <a:bodyPr/>
          <a:lstStyle>
            <a:lvl1pPr>
              <a:defRPr sz="2400"/>
            </a:lvl1pPr>
            <a:lvl2pPr marL="685800" indent="-228600">
              <a:buFont typeface="Arial" panose="020B0604020202020204" pitchFamily="34" charset="0"/>
              <a:buChar char="•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5pPr marL="20574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4" name="Γραφικό 6">
            <a:extLst>
              <a:ext uri="{FF2B5EF4-FFF2-40B4-BE49-F238E27FC236}">
                <a16:creationId xmlns:a16="http://schemas.microsoft.com/office/drawing/2014/main" id="{111A1450-08EE-3E99-1407-C1C41B4AD5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20168" y="6493068"/>
            <a:ext cx="1843147" cy="459682"/>
          </a:xfrm>
          <a:prstGeom prst="rect">
            <a:avLst/>
          </a:prstGeom>
        </p:spPr>
      </p:pic>
      <p:sp>
        <p:nvSpPr>
          <p:cNvPr id="11" name="TextBox 80">
            <a:extLst>
              <a:ext uri="{FF2B5EF4-FFF2-40B4-BE49-F238E27FC236}">
                <a16:creationId xmlns:a16="http://schemas.microsoft.com/office/drawing/2014/main" id="{C2E476BC-8345-4D0D-3E80-740E90062EC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2553709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az-Cyrl-AZ" altLang="el-G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Осъзнатост</a:t>
            </a:r>
            <a:endParaRPr lang="en-US" alt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Oval 8">
            <a:extLst>
              <a:ext uri="{FF2B5EF4-FFF2-40B4-BE49-F238E27FC236}">
                <a16:creationId xmlns:a16="http://schemas.microsoft.com/office/drawing/2014/main" id="{FD00E564-24F8-EC0D-5724-7025327EDB99}"/>
              </a:ext>
            </a:extLst>
          </p:cNvPr>
          <p:cNvSpPr/>
          <p:nvPr userDrawn="1"/>
        </p:nvSpPr>
        <p:spPr bwMode="auto">
          <a:xfrm>
            <a:off x="2347827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1C2C98-D9BC-6B3D-5C84-CBA4DF66EED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06386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577986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Unit slide with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508F4D-74CD-4DC9-8CC6-A32508E7E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983499B-D787-4204-9DCD-5D794F92B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5409663" cy="4893408"/>
          </a:xfrm>
        </p:spPr>
        <p:txBody>
          <a:bodyPr/>
          <a:lstStyle>
            <a:lvl1pPr>
              <a:buClr>
                <a:srgbClr val="95C11F"/>
              </a:buClr>
              <a:defRPr/>
            </a:lvl1pPr>
            <a:lvl2pPr marL="6858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rgbClr val="95C11F"/>
              </a:buClr>
              <a:buFont typeface="Courier New" panose="02070309020205020404" pitchFamily="49" charset="0"/>
              <a:buChar char="o"/>
              <a:defRPr/>
            </a:lvl3pPr>
            <a:lvl4pPr>
              <a:buClr>
                <a:srgbClr val="95C11F"/>
              </a:buClr>
              <a:defRPr/>
            </a:lvl4pPr>
            <a:lvl5pPr marL="20574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CB6C04F-453F-4B55-9704-E13D0B2BC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00000"/>
            <a:ext cx="5782377" cy="4893408"/>
          </a:xfrm>
        </p:spPr>
        <p:txBody>
          <a:bodyPr/>
          <a:lstStyle>
            <a:lvl1pPr>
              <a:buClr>
                <a:srgbClr val="95C11F"/>
              </a:buClr>
              <a:defRPr/>
            </a:lvl1pPr>
            <a:lvl2pPr marL="6858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rgbClr val="95C11F"/>
              </a:buClr>
              <a:buFont typeface="Courier New" panose="02070309020205020404" pitchFamily="49" charset="0"/>
              <a:buChar char="o"/>
              <a:defRPr/>
            </a:lvl3pPr>
            <a:lvl4pPr>
              <a:buClr>
                <a:srgbClr val="95C11F"/>
              </a:buClr>
              <a:defRPr/>
            </a:lvl4pPr>
            <a:lvl5pPr marL="20574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7" name="Γραφικό 6">
            <a:extLst>
              <a:ext uri="{FF2B5EF4-FFF2-40B4-BE49-F238E27FC236}">
                <a16:creationId xmlns:a16="http://schemas.microsoft.com/office/drawing/2014/main" id="{E1245988-DFAB-B6A7-48AF-2BB895902B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20168" y="6493068"/>
            <a:ext cx="1843147" cy="459682"/>
          </a:xfrm>
          <a:prstGeom prst="rect">
            <a:avLst/>
          </a:prstGeom>
        </p:spPr>
      </p:pic>
      <p:sp>
        <p:nvSpPr>
          <p:cNvPr id="9" name="TextBox 80">
            <a:extLst>
              <a:ext uri="{FF2B5EF4-FFF2-40B4-BE49-F238E27FC236}">
                <a16:creationId xmlns:a16="http://schemas.microsoft.com/office/drawing/2014/main" id="{C2E476BC-8345-4D0D-3E80-740E90062EC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2553709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az-Cyrl-AZ" altLang="el-G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Осъзнатост</a:t>
            </a:r>
            <a:endParaRPr lang="en-US" alt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Oval 8">
            <a:extLst>
              <a:ext uri="{FF2B5EF4-FFF2-40B4-BE49-F238E27FC236}">
                <a16:creationId xmlns:a16="http://schemas.microsoft.com/office/drawing/2014/main" id="{FD00E564-24F8-EC0D-5724-7025327EDB99}"/>
              </a:ext>
            </a:extLst>
          </p:cNvPr>
          <p:cNvSpPr/>
          <p:nvPr userDrawn="1"/>
        </p:nvSpPr>
        <p:spPr bwMode="auto">
          <a:xfrm>
            <a:off x="2347827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1C2C98-D9BC-6B3D-5C84-CBA4DF66EED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06386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5157419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module other slide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027104"/>
            <a:ext cx="11059693" cy="4373958"/>
          </a:xfrm>
        </p:spPr>
        <p:txBody>
          <a:bodyPr/>
          <a:lstStyle>
            <a:lvl1pPr>
              <a:buClr>
                <a:srgbClr val="95C11F"/>
              </a:buClr>
              <a:defRPr/>
            </a:lvl1pPr>
            <a:lvl2pPr marL="6858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rgbClr val="95C11F"/>
              </a:buClr>
              <a:buFont typeface="Courier New" panose="02070309020205020404" pitchFamily="49" charset="0"/>
              <a:buChar char="o"/>
              <a:defRPr/>
            </a:lvl3pPr>
            <a:lvl4pPr>
              <a:buClr>
                <a:srgbClr val="95C11F"/>
              </a:buClr>
              <a:defRPr/>
            </a:lvl4pPr>
            <a:lvl5pPr marL="20574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A3C3443B-208A-293E-7BFA-27CB345B73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20168" y="6493068"/>
            <a:ext cx="1843147" cy="459682"/>
          </a:xfrm>
          <a:prstGeom prst="rect">
            <a:avLst/>
          </a:prstGeom>
        </p:spPr>
      </p:pic>
      <p:sp>
        <p:nvSpPr>
          <p:cNvPr id="4" name="Τίτλος 1">
            <a:extLst>
              <a:ext uri="{FF2B5EF4-FFF2-40B4-BE49-F238E27FC236}">
                <a16:creationId xmlns:a16="http://schemas.microsoft.com/office/drawing/2014/main" id="{3CD20D06-4A7A-D49C-6CB2-F962BB88A8CF}"/>
              </a:ext>
            </a:extLst>
          </p:cNvPr>
          <p:cNvSpPr txBox="1">
            <a:spLocks/>
          </p:cNvSpPr>
          <p:nvPr userDrawn="1"/>
        </p:nvSpPr>
        <p:spPr>
          <a:xfrm>
            <a:off x="672658" y="1046949"/>
            <a:ext cx="11059692" cy="728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8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8" name="TextBox 80">
            <a:extLst>
              <a:ext uri="{FF2B5EF4-FFF2-40B4-BE49-F238E27FC236}">
                <a16:creationId xmlns:a16="http://schemas.microsoft.com/office/drawing/2014/main" id="{C2E476BC-8345-4D0D-3E80-740E90062EC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2553709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az-Cyrl-AZ" altLang="el-G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Осъзнатост</a:t>
            </a:r>
            <a:endParaRPr lang="en-US" alt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Oval 8">
            <a:extLst>
              <a:ext uri="{FF2B5EF4-FFF2-40B4-BE49-F238E27FC236}">
                <a16:creationId xmlns:a16="http://schemas.microsoft.com/office/drawing/2014/main" id="{FD00E564-24F8-EC0D-5724-7025327EDB99}"/>
              </a:ext>
            </a:extLst>
          </p:cNvPr>
          <p:cNvSpPr/>
          <p:nvPr userDrawn="1"/>
        </p:nvSpPr>
        <p:spPr bwMode="auto">
          <a:xfrm>
            <a:off x="2347827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1C2C98-D9BC-6B3D-5C84-CBA4DF66EED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06386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336866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B46BB58A-A75B-4A0C-BE6F-D0731393F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5648635-3CA0-4F1E-817C-A6E98ACC2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58674"/>
            <a:ext cx="105156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95B5D2D-F1A2-4F99-B9AD-6FD2B8D1E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040FA-9906-4CC1-BC45-485E7EF45242}" type="datetimeFigureOut">
              <a:rPr lang="el-GR" smtClean="0"/>
              <a:t>1/2/2024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903A71A-FD73-44B7-9409-E37DDE72B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06CDE5E-65B0-4D9D-8085-7599318DC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572DE-A66B-47C0-8B9C-780E58F2F0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892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1" r:id="rId5"/>
    <p:sldLayoutId id="2147483665" r:id="rId6"/>
    <p:sldLayoutId id="2147483666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D8134D"/>
          </a:solidFill>
          <a:effectLst/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SzPct val="120000"/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11" Type="http://schemas.openxmlformats.org/officeDocument/2006/relationships/image" Target="../media/image12.png"/><Relationship Id="rId5" Type="http://schemas.openxmlformats.org/officeDocument/2006/relationships/image" Target="../media/image8.jpe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diagramColors" Target="../diagrams/colors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diagramQuickStyle" Target="../diagrams/quickStyl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Layout" Target="../diagrams/layout2.xml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2.png"/><Relationship Id="rId10" Type="http://schemas.openxmlformats.org/officeDocument/2006/relationships/diagramData" Target="../diagrams/data2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3.svg"/><Relationship Id="rId14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4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hyperlink" Target="https://open.ocolearnok.org/okinfolit/chapter/information-disorder-truth-trust/" TargetMode="External"/><Relationship Id="rId9" Type="http://schemas.microsoft.com/office/2007/relationships/diagramDrawing" Target="../diagrams/drawin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doi.org/10.5007/1518-2924.2021.e76900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freepik.com/free-vector/cognitive-dissonance-abstract-concept-vector-illustration-mental-discomfort-conflict-missing-out-psychological-abuse-emotional-state-decision-making-experience-abstract-metaphor_12469760.htm#query=quot%20Perceived%20behavioural%20control%20quot&amp;position=12&amp;from_view=search&amp;track=ais&amp;uuid=aafd79dd-a86c-47c8-ab45-cd8669232c7a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grafisch-ontwerp.org/gedrag-beinvloeden-met-de-theory-of-planned-behaviour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simplypsychology.org/theory-of-planned-behavior.html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winsider.com/dictionary/social-environment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jpeg"/><Relationship Id="rId4" Type="http://schemas.openxmlformats.org/officeDocument/2006/relationships/hyperlink" Target="https://www.freepik.com/free-photo/chain-people-origami_9393871.htm#page=3&amp;query=quot%20social%20relationships%20quot&amp;position=3&amp;from_view=search&amp;track=ais&amp;uuid=fac74f52-ef37-4821-a471-7cafca19bdb4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hand-drawn-dress-code-illustration_31751731.htm#query=quot%20dress%20code%20quot&amp;position=3&amp;from_view=search&amp;track=ais&amp;uuid=f200f588-b974-4667-9236-42a2a9f29a7f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science/article/abs/pii/074959789190020T?via%3Dihub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jpeg"/><Relationship Id="rId4" Type="http://schemas.openxmlformats.org/officeDocument/2006/relationships/hyperlink" Target="https://image.freepik.com/free-photo/female-hands-hold-paper-with-text-i-can-i-can-it-scissors-yellow-background_383883-93.jpg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freepik.com/free-vector/psychological-manipulation-abstract-concept-vector-illustration-mental-abuse-dark-psychology-emotional-blackmailing-social-engineering-gaslight-effect-brain-manipulation-abstract-metaphor_12469758.htm#query=Problematic%20Behaviour&amp;position=49&amp;from_view=search&amp;track=ais&amp;uuid=ac03c462-76af-4268-a43e-df18ddd4707b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@vivangandotra/term-of-the-day-heuristic-simplification-a3976928cb9f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png"/><Relationship Id="rId4" Type="http://schemas.openxmlformats.org/officeDocument/2006/relationships/hyperlink" Target="https://pixabay.com/service/license-summary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illustrations/magnifying-glass-looking-for-find-1020142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illustrations/activist-expression-struggle-7167364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vectors/red-flag-capture-signal-sport-308663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staid.eu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doi.org/10.5007/1518-2924.2021.e76900" TargetMode="External"/><Relationship Id="rId5" Type="http://schemas.openxmlformats.org/officeDocument/2006/relationships/hyperlink" Target="https://home-affairs.ec.europa.eu/system/files/2023-07/ran_cn_paper_how_to_respond_to_disinformation_in_public_communications_27-29032023_en.pdf" TargetMode="External"/><Relationship Id="rId4" Type="http://schemas.openxmlformats.org/officeDocument/2006/relationships/hyperlink" Target="https://doi.org/10.1016/0749-5978(91)90020-t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D84B434-219F-E34E-63CA-A604593D1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8231" y="6316337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Τίτλος 3">
            <a:extLst>
              <a:ext uri="{FF2B5EF4-FFF2-40B4-BE49-F238E27FC236}">
                <a16:creationId xmlns:a16="http://schemas.microsoft.com/office/drawing/2014/main" id="{C4EB2F6A-8B72-1216-AA77-C3EF12FD00A4}"/>
              </a:ext>
            </a:extLst>
          </p:cNvPr>
          <p:cNvSpPr txBox="1">
            <a:spLocks/>
          </p:cNvSpPr>
          <p:nvPr/>
        </p:nvSpPr>
        <p:spPr>
          <a:xfrm>
            <a:off x="49485" y="3478939"/>
            <a:ext cx="12124244" cy="21979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3E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bg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7124E"/>
                </a:solidFill>
                <a:effectLst/>
                <a:uLnTx/>
                <a:uFillTx/>
                <a:latin typeface="Calibri Light" panose="020F0302020204030204"/>
                <a:ea typeface="Verdana" panose="020B0604030504040204" pitchFamily="34" charset="0"/>
                <a:cs typeface="+mj-cs"/>
              </a:rPr>
              <a:t>Модул </a:t>
            </a:r>
            <a:r>
              <a:rPr kumimoji="0" lang="bg" sz="6000" b="1" i="0" u="none" strike="noStrike" kern="1200" cap="none" spc="0" normalizeH="0" baseline="0" noProof="0" dirty="0">
                <a:ln>
                  <a:noFill/>
                </a:ln>
                <a:solidFill>
                  <a:srgbClr val="D7124E"/>
                </a:solidFill>
                <a:effectLst/>
                <a:uLnTx/>
                <a:uFillTx/>
                <a:latin typeface="Calibri Light" panose="020F0302020204030204"/>
                <a:ea typeface="Verdana" panose="020B0604030504040204" pitchFamily="34" charset="0"/>
                <a:cs typeface="+mj-cs"/>
              </a:rPr>
              <a:t>1  </a:t>
            </a:r>
            <a:r>
              <a:rPr kumimoji="0" lang="bg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/>
                <a:ea typeface="Verdana" panose="020B0604030504040204" pitchFamily="34" charset="0"/>
                <a:cs typeface="+mj-cs"/>
              </a:rPr>
              <a:t>Осъзнатост</a:t>
            </a:r>
            <a:endParaRPr lang="sk-SK" sz="3600" b="1" dirty="0">
              <a:solidFill>
                <a:schemeClr val="tx1"/>
              </a:solidFill>
              <a:effectLst/>
              <a:latin typeface="Calibri Light" panose="020F0302020204030204"/>
              <a:ea typeface="Verdana" panose="020B060403050404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E54B7E3-44B9-FA30-9DDA-EA2E3748379F}"/>
              </a:ext>
            </a:extLst>
          </p:cNvPr>
          <p:cNvSpPr txBox="1"/>
          <p:nvPr/>
        </p:nvSpPr>
        <p:spPr>
          <a:xfrm>
            <a:off x="8896144" y="778568"/>
            <a:ext cx="32714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" sz="1600" b="1" i="0" u="none" strike="noStrike" kern="1200" cap="none" spc="0" normalizeH="0" baseline="0" noProof="0">
                <a:ln>
                  <a:noFill/>
                </a:ln>
                <a:solidFill>
                  <a:srgbClr val="E89704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https://www. </a:t>
            </a:r>
            <a:r>
              <a:rPr lang="bg" sz="1600" b="1" err="1">
                <a:solidFill>
                  <a:srgbClr val="E89704"/>
                </a:solidFill>
                <a:latin typeface="Calibri Light" panose="020F0302020204030204"/>
              </a:rPr>
              <a:t>costaid </a:t>
            </a:r>
            <a:r>
              <a:rPr kumimoji="0" lang="bg" sz="1600" b="1" i="0" u="none" strike="noStrike" kern="1200" cap="none" spc="0" normalizeH="0" baseline="0" noProof="0">
                <a:ln>
                  <a:noFill/>
                </a:ln>
                <a:solidFill>
                  <a:srgbClr val="E89704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.eu</a:t>
            </a:r>
            <a:endParaRPr kumimoji="0" lang="el-GR" sz="1600" b="1" i="0" u="none" strike="noStrike" kern="1200" cap="none" spc="0" normalizeH="0" baseline="0" noProof="0">
              <a:ln>
                <a:noFill/>
              </a:ln>
              <a:solidFill>
                <a:srgbClr val="E89704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EE87C0-9715-AEAE-857D-EEACC1F868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333" r="19066"/>
          <a:stretch/>
        </p:blipFill>
        <p:spPr>
          <a:xfrm>
            <a:off x="-9348" y="765412"/>
            <a:ext cx="12201348" cy="2197961"/>
          </a:xfrm>
          <a:prstGeom prst="rect">
            <a:avLst/>
          </a:prstGeom>
          <a:solidFill>
            <a:srgbClr val="004899"/>
          </a:solidFill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3BF150D-79F1-8837-8727-52E6351AFF21}"/>
              </a:ext>
            </a:extLst>
          </p:cNvPr>
          <p:cNvSpPr/>
          <p:nvPr/>
        </p:nvSpPr>
        <p:spPr>
          <a:xfrm>
            <a:off x="-9348" y="-9438"/>
            <a:ext cx="12201348" cy="9144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Ορθογώνιο 5">
            <a:extLst>
              <a:ext uri="{FF2B5EF4-FFF2-40B4-BE49-F238E27FC236}">
                <a16:creationId xmlns:a16="http://schemas.microsoft.com/office/drawing/2014/main" id="{5D6EEF34-CE0B-CA08-B066-1CD814AE4DE3}"/>
              </a:ext>
            </a:extLst>
          </p:cNvPr>
          <p:cNvSpPr/>
          <p:nvPr/>
        </p:nvSpPr>
        <p:spPr>
          <a:xfrm>
            <a:off x="2900907" y="6258631"/>
            <a:ext cx="7681599" cy="632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bg" sz="1100" b="0" i="0" dirty="0">
                <a:latin typeface="+mj-lt"/>
              </a:rPr>
              <a:t>Финансиран от Европейския съюз. Изразените възгледи и мнения обаче са само на автора(ите) и не отразяват непременно тези на Европейския съюз или Европейската изпълнителна агенция за образование и култура (EACEA). Нито Европейският съюз, нито EACEA могат да носят отговорност за тях.</a:t>
            </a: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8505"/>
            <a:ext cx="2798546" cy="616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71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4A136FFB-580F-2CEF-EB31-329B8282945E}"/>
              </a:ext>
            </a:extLst>
          </p:cNvPr>
          <p:cNvSpPr/>
          <p:nvPr/>
        </p:nvSpPr>
        <p:spPr>
          <a:xfrm>
            <a:off x="-9346" y="0"/>
            <a:ext cx="2983456" cy="68580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0355FE7A-0D65-83AF-43BC-C964D7CF6D4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882766"/>
            <a:ext cx="297411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bg" sz="4800" kern="1200">
                <a:solidFill>
                  <a:srgbClr val="95C11F"/>
                </a:solidFill>
                <a:ea typeface="+mj-ea"/>
                <a:cs typeface="+mj-cs"/>
              </a:rPr>
              <a:t>Партньори</a:t>
            </a:r>
          </a:p>
        </p:txBody>
      </p:sp>
      <p:pic>
        <p:nvPicPr>
          <p:cNvPr id="10" name="Εικόνα 9">
            <a:extLst>
              <a:ext uri="{FF2B5EF4-FFF2-40B4-BE49-F238E27FC236}">
                <a16:creationId xmlns:a16="http://schemas.microsoft.com/office/drawing/2014/main" id="{C0F28B5C-65D3-FEF9-9044-3978B94F61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757202"/>
            <a:ext cx="3244053" cy="2157295"/>
          </a:xfrm>
          <a:prstGeom prst="rect">
            <a:avLst/>
          </a:prstGeom>
        </p:spPr>
      </p:pic>
      <p:pic>
        <p:nvPicPr>
          <p:cNvPr id="16" name="Εικόνα 15">
            <a:extLst>
              <a:ext uri="{FF2B5EF4-FFF2-40B4-BE49-F238E27FC236}">
                <a16:creationId xmlns:a16="http://schemas.microsoft.com/office/drawing/2014/main" id="{5D782A21-BD9B-860F-8BAC-73C8044B9E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736" y="5405948"/>
            <a:ext cx="4360748" cy="872148"/>
          </a:xfrm>
          <a:prstGeom prst="rect">
            <a:avLst/>
          </a:prstGeom>
        </p:spPr>
      </p:pic>
      <p:sp>
        <p:nvSpPr>
          <p:cNvPr id="14" name="AutoShape 6">
            <a:extLst>
              <a:ext uri="{FF2B5EF4-FFF2-40B4-BE49-F238E27FC236}">
                <a16:creationId xmlns:a16="http://schemas.microsoft.com/office/drawing/2014/main" id="{3736C95B-3204-EAE4-E75B-F32B618B8E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250504" y="183261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4" name="Picture 10" descr="KU Leuven | Universitas 21">
            <a:extLst>
              <a:ext uri="{FF2B5EF4-FFF2-40B4-BE49-F238E27FC236}">
                <a16:creationId xmlns:a16="http://schemas.microsoft.com/office/drawing/2014/main" id="{6E08D071-9448-2E87-BD3B-A6ED4C1077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69" b="29601"/>
          <a:stretch/>
        </p:blipFill>
        <p:spPr bwMode="auto">
          <a:xfrm>
            <a:off x="8572783" y="1080426"/>
            <a:ext cx="2983456" cy="118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66148653-8419-7040-3E17-EBE2C3013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162" y="5149850"/>
            <a:ext cx="2820283" cy="1506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4A2CB6C9-2D9B-64E6-4216-816560D1B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495" y="2765928"/>
            <a:ext cx="229552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Γραφικό 6">
            <a:extLst>
              <a:ext uri="{FF2B5EF4-FFF2-40B4-BE49-F238E27FC236}">
                <a16:creationId xmlns:a16="http://schemas.microsoft.com/office/drawing/2014/main" id="{F2772EE3-ADA2-2635-64F5-BA2D4C6217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50180" y="2692026"/>
            <a:ext cx="2288310" cy="570706"/>
          </a:xfrm>
          <a:prstGeom prst="rect">
            <a:avLst/>
          </a:prstGeom>
        </p:spPr>
      </p:pic>
      <p:pic>
        <p:nvPicPr>
          <p:cNvPr id="6" name="Picture 5" descr="A picture containing graphics, clipart, graphic design, design&#10;&#10;Description automatically generated">
            <a:extLst>
              <a:ext uri="{FF2B5EF4-FFF2-40B4-BE49-F238E27FC236}">
                <a16:creationId xmlns:a16="http://schemas.microsoft.com/office/drawing/2014/main" id="{021DED3E-70D8-7F7C-1DC8-57F0AD016EF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711" y="2692026"/>
            <a:ext cx="1585130" cy="1818287"/>
          </a:xfrm>
          <a:prstGeom prst="rect">
            <a:avLst/>
          </a:prstGeom>
        </p:spPr>
      </p:pic>
      <p:pic>
        <p:nvPicPr>
          <p:cNvPr id="1028" name="Picture 4" descr="WijkWijzer - Verwey-Jonker Instituut">
            <a:extLst>
              <a:ext uri="{FF2B5EF4-FFF2-40B4-BE49-F238E27FC236}">
                <a16:creationId xmlns:a16="http://schemas.microsoft.com/office/drawing/2014/main" id="{21B5AC31-2966-4E59-9F99-C8EBE1FCD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7945" y="600375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55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>
            <a:extLst>
              <a:ext uri="{FF2B5EF4-FFF2-40B4-BE49-F238E27FC236}">
                <a16:creationId xmlns:a16="http://schemas.microsoft.com/office/drawing/2014/main" id="{E2D38E87-33DB-46E9-933D-FDECBD94569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193" y="-277185"/>
            <a:ext cx="11857935" cy="1782763"/>
          </a:xfrm>
        </p:spPr>
        <p:txBody>
          <a:bodyPr anchor="b">
            <a:normAutofit/>
          </a:bodyPr>
          <a:lstStyle/>
          <a:p>
            <a:pPr algn="ctr"/>
            <a:r>
              <a:rPr lang="bg" sz="5400"/>
              <a:t>Модули</a:t>
            </a:r>
            <a:endParaRPr lang="el-GR" sz="5400"/>
          </a:p>
        </p:txBody>
      </p:sp>
      <p:graphicFrame>
        <p:nvGraphicFramePr>
          <p:cNvPr id="10" name="Diagram 5">
            <a:extLst>
              <a:ext uri="{FF2B5EF4-FFF2-40B4-BE49-F238E27FC236}">
                <a16:creationId xmlns:a16="http://schemas.microsoft.com/office/drawing/2014/main" id="{654CCD75-E89A-4C6C-BF75-D840AD7262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3396191"/>
              </p:ext>
            </p:extLst>
          </p:nvPr>
        </p:nvGraphicFramePr>
        <p:xfrm>
          <a:off x="791283" y="2162175"/>
          <a:ext cx="4961817" cy="34432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5E0860D2-CD37-7A1F-1396-B964A1B9D3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504" y="46380"/>
            <a:ext cx="2839621" cy="708203"/>
          </a:xfrm>
          <a:prstGeom prst="rect">
            <a:avLst/>
          </a:prstGeom>
        </p:spPr>
      </p:pic>
      <p:graphicFrame>
        <p:nvGraphicFramePr>
          <p:cNvPr id="9" name="Διάγραμμα 5">
            <a:extLst>
              <a:ext uri="{FF2B5EF4-FFF2-40B4-BE49-F238E27FC236}">
                <a16:creationId xmlns:a16="http://schemas.microsoft.com/office/drawing/2014/main" id="{0F6221FA-CCBB-7318-4AB1-8EA358DD88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317684"/>
              </p:ext>
            </p:extLst>
          </p:nvPr>
        </p:nvGraphicFramePr>
        <p:xfrm>
          <a:off x="6325308" y="1632696"/>
          <a:ext cx="4961817" cy="4373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8" name="Εικόνα 7"/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8505"/>
            <a:ext cx="2798546" cy="616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83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r>
              <a:rPr lang="bg" sz="2200" b="1"/>
              <a:t>Цели</a:t>
            </a:r>
            <a:endParaRPr lang="el-GR"/>
          </a:p>
        </p:txBody>
      </p:sp>
      <p:pic>
        <p:nvPicPr>
          <p:cNvPr id="15" name="Γραφικό 14" descr="Στόχος με συμπαγές γέμισμα">
            <a:extLst>
              <a:ext uri="{FF2B5EF4-FFF2-40B4-BE49-F238E27FC236}">
                <a16:creationId xmlns:a16="http://schemas.microsoft.com/office/drawing/2014/main" id="{4313419D-52B3-4469-9529-313D9EB0AF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12367" y="2213810"/>
            <a:ext cx="3779633" cy="3779633"/>
          </a:xfrm>
          <a:prstGeom prst="rect">
            <a:avLst/>
          </a:prstGeom>
        </p:spPr>
      </p:pic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A8A9FD9A-D149-4CB3-A9BB-556DD2E24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99" y="2552780"/>
            <a:ext cx="7872768" cy="3101691"/>
          </a:xfrm>
        </p:spPr>
        <p:txBody>
          <a:bodyPr>
            <a:normAutofit/>
          </a:bodyPr>
          <a:lstStyle/>
          <a:p>
            <a:pPr>
              <a:buClr>
                <a:srgbClr val="95C11F"/>
              </a:buClr>
            </a:pPr>
            <a:r>
              <a:rPr lang="bg" dirty="0"/>
              <a:t>Да обяснят какво включва информационното разстройство</a:t>
            </a:r>
          </a:p>
          <a:p>
            <a:pPr>
              <a:buClr>
                <a:srgbClr val="95C11F"/>
              </a:buClr>
              <a:buFont typeface="Wingdings" panose="05000000000000000000" pitchFamily="2" charset="2"/>
              <a:buChar char="ü"/>
            </a:pPr>
            <a:r>
              <a:rPr lang="bg" dirty="0"/>
              <a:t>Да се създаде информираност за причините и други влияния по отношение на вярата в информационното разстройство</a:t>
            </a:r>
          </a:p>
          <a:p>
            <a:pPr>
              <a:buClr>
                <a:srgbClr val="95C11F"/>
              </a:buClr>
            </a:pPr>
            <a:r>
              <a:rPr lang="bg" dirty="0"/>
              <a:t>Да обясни как тези влияния функционират и влияят на възприятието</a:t>
            </a:r>
          </a:p>
          <a:p>
            <a:pPr>
              <a:buClr>
                <a:srgbClr val="95C11F"/>
              </a:buClr>
            </a:pPr>
            <a:r>
              <a:rPr lang="bg" dirty="0"/>
              <a:t>Да се изградят умения за това как да се идентифицират и да се справят с вярата в информационното разстройство</a:t>
            </a:r>
          </a:p>
        </p:txBody>
      </p:sp>
    </p:spTree>
    <p:extLst>
      <p:ext uri="{BB962C8B-B14F-4D97-AF65-F5344CB8AC3E}">
        <p14:creationId xmlns:p14="http://schemas.microsoft.com/office/powerpoint/2010/main" val="203309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tekst, schermopname, cirkel, Lettertype&#10;&#10;Automatisch gegenereerde beschrijving">
            <a:extLst>
              <a:ext uri="{FF2B5EF4-FFF2-40B4-BE49-F238E27FC236}">
                <a16:creationId xmlns:a16="http://schemas.microsoft.com/office/drawing/2014/main" id="{05521C1D-6E6E-8E77-2221-14FA13975F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3720" y="255032"/>
            <a:ext cx="6145368" cy="5352785"/>
          </a:xfrm>
          <a:prstGeom prst="rect">
            <a:avLst/>
          </a:prstGeom>
        </p:spPr>
      </p:pic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/>
              <a:t>Какво е информационно разстройство?</a:t>
            </a:r>
          </a:p>
        </p:txBody>
      </p:sp>
      <p:sp>
        <p:nvSpPr>
          <p:cNvPr id="11" name="Ορθογώνιο 1">
            <a:extLst>
              <a:ext uri="{FF2B5EF4-FFF2-40B4-BE49-F238E27FC236}">
                <a16:creationId xmlns:a16="http://schemas.microsoft.com/office/drawing/2014/main" id="{E314B2E6-0586-408E-8D1A-41287EF3B8C4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bg" sz="1200" dirty="0">
                <a:hlinkClick r:id="rId4"/>
              </a:rPr>
              <a:t>Изходно изображение (променено)</a:t>
            </a:r>
            <a:endParaRPr lang="en-US" sz="1200" dirty="0"/>
          </a:p>
        </p:txBody>
      </p:sp>
      <p:graphicFrame>
        <p:nvGraphicFramePr>
          <p:cNvPr id="14" name="Tijdelijke aanduiding voor inhoud 4">
            <a:extLst>
              <a:ext uri="{FF2B5EF4-FFF2-40B4-BE49-F238E27FC236}">
                <a16:creationId xmlns:a16="http://schemas.microsoft.com/office/drawing/2014/main" id="{913CC63E-F9F4-ED85-397C-8EF48AC869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090702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Tekstvak 7">
            <a:extLst>
              <a:ext uri="{FF2B5EF4-FFF2-40B4-BE49-F238E27FC236}">
                <a16:creationId xmlns:a16="http://schemas.microsoft.com/office/drawing/2014/main" id="{70687175-E4D1-56A5-31C7-77722205015B}"/>
              </a:ext>
            </a:extLst>
          </p:cNvPr>
          <p:cNvSpPr txBox="1"/>
          <p:nvPr/>
        </p:nvSpPr>
        <p:spPr>
          <a:xfrm>
            <a:off x="360695" y="1671224"/>
            <a:ext cx="6274420" cy="595547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bg" sz="2000" dirty="0"/>
              <a:t>Информационното разстройство е всеобхватният термин за три вида подвеждаща и/или вредна информация.</a:t>
            </a:r>
          </a:p>
          <a:p>
            <a:pPr>
              <a:spcBef>
                <a:spcPts val="600"/>
              </a:spcBef>
            </a:pPr>
            <a:r>
              <a:rPr lang="bg" sz="2000" dirty="0"/>
              <a:t>Тези типове са разделени на две категории:</a:t>
            </a:r>
          </a:p>
          <a:p>
            <a:pPr marL="800100" lvl="1" indent="-342900">
              <a:spcBef>
                <a:spcPts val="600"/>
              </a:spcBef>
              <a:buClr>
                <a:srgbClr val="95C11F"/>
              </a:buClr>
              <a:buFont typeface="Wingdings" panose="05000000000000000000" pitchFamily="2" charset="2"/>
              <a:buChar char="§"/>
            </a:pPr>
            <a:r>
              <a:rPr lang="bg" sz="2000" dirty="0" err="1"/>
              <a:t>Дали</a:t>
            </a:r>
            <a:r>
              <a:rPr lang="bg" sz="2000" dirty="0"/>
              <a:t> </a:t>
            </a:r>
            <a:r>
              <a:rPr lang="bg" sz="2000" dirty="0" err="1"/>
              <a:t>информацията </a:t>
            </a:r>
            <a:r>
              <a:rPr lang="bg" sz="2000" dirty="0"/>
              <a:t>е </a:t>
            </a:r>
            <a:r>
              <a:rPr lang="bg" sz="2000" b="1" dirty="0" err="1"/>
              <a:t>невярна </a:t>
            </a:r>
            <a:r>
              <a:rPr lang="bg" sz="2000" b="1" dirty="0"/>
              <a:t>или </a:t>
            </a:r>
            <a:r>
              <a:rPr lang="bg" sz="2000" b="1" dirty="0" err="1"/>
              <a:t>не </a:t>
            </a:r>
            <a:r>
              <a:rPr lang="bg" sz="2000" dirty="0"/>
              <a:t>.</a:t>
            </a:r>
          </a:p>
          <a:p>
            <a:pPr marL="800100" lvl="1" indent="-342900">
              <a:spcBef>
                <a:spcPts val="600"/>
              </a:spcBef>
              <a:buClr>
                <a:srgbClr val="95C11F"/>
              </a:buClr>
              <a:buFont typeface="Wingdings" panose="05000000000000000000" pitchFamily="2" charset="2"/>
              <a:buChar char="§"/>
            </a:pPr>
            <a:r>
              <a:rPr lang="bg" sz="2000" dirty="0"/>
              <a:t>Дали информацията се разпространява със </a:t>
            </a:r>
            <a:r>
              <a:rPr lang="bg" sz="2000" b="1" dirty="0"/>
              <a:t>злонамерени намерения </a:t>
            </a:r>
            <a:r>
              <a:rPr lang="bg" sz="2000" dirty="0"/>
              <a:t>, за да навреди на други.</a:t>
            </a:r>
          </a:p>
          <a:p>
            <a:pPr>
              <a:spcBef>
                <a:spcPts val="600"/>
              </a:spcBef>
            </a:pPr>
            <a:r>
              <a:rPr lang="bg" sz="2000" dirty="0"/>
              <a:t>Трите вида:</a:t>
            </a:r>
          </a:p>
          <a:p>
            <a:pPr marL="1257300" lvl="2" indent="-342900">
              <a:spcBef>
                <a:spcPts val="600"/>
              </a:spcBef>
              <a:buAutoNum type="arabicPeriod"/>
            </a:pPr>
            <a:r>
              <a:rPr lang="bg" sz="2000" b="1" dirty="0"/>
              <a:t>Дезинформация:</a:t>
            </a:r>
            <a:r>
              <a:rPr lang="bg" sz="2000" dirty="0"/>
              <a:t> </a:t>
            </a:r>
            <a:r>
              <a:rPr lang="bg" sz="2000" dirty="0" err="1"/>
              <a:t>невярно </a:t>
            </a:r>
            <a:r>
              <a:rPr lang="bg" sz="2000" dirty="0"/>
              <a:t>, без </a:t>
            </a:r>
            <a:r>
              <a:rPr lang="bg" sz="2000" dirty="0" err="1"/>
              <a:t>намерение</a:t>
            </a:r>
            <a:r>
              <a:rPr lang="bg" sz="2000" dirty="0"/>
              <a:t> </a:t>
            </a:r>
            <a:r>
              <a:rPr lang="bg" sz="2000" dirty="0" err="1"/>
              <a:t>да се</a:t>
            </a:r>
            <a:r>
              <a:rPr lang="bg" sz="2000" dirty="0"/>
              <a:t> </a:t>
            </a:r>
            <a:r>
              <a:rPr lang="bg" sz="2000" dirty="0" err="1"/>
              <a:t>вреда</a:t>
            </a:r>
            <a:endParaRPr lang="nl-NL" sz="2000" dirty="0"/>
          </a:p>
          <a:p>
            <a:pPr marL="1257300" lvl="2" indent="-342900">
              <a:spcBef>
                <a:spcPts val="600"/>
              </a:spcBef>
              <a:buAutoNum type="arabicPeriod"/>
            </a:pPr>
            <a:r>
              <a:rPr lang="bg" sz="2000" b="1" dirty="0"/>
              <a:t>дезинформация:</a:t>
            </a:r>
            <a:r>
              <a:rPr lang="bg" sz="2000" dirty="0"/>
              <a:t> </a:t>
            </a:r>
            <a:r>
              <a:rPr lang="bg" sz="2000" dirty="0" err="1"/>
              <a:t>невярно </a:t>
            </a:r>
            <a:r>
              <a:rPr lang="bg" sz="2000" dirty="0"/>
              <a:t>, </a:t>
            </a:r>
            <a:r>
              <a:rPr lang="bg" sz="2000" dirty="0" err="1"/>
              <a:t>намерение</a:t>
            </a:r>
            <a:r>
              <a:rPr lang="bg" sz="2000" dirty="0"/>
              <a:t> </a:t>
            </a:r>
            <a:r>
              <a:rPr lang="bg" sz="2000" dirty="0" err="1"/>
              <a:t>да се</a:t>
            </a:r>
            <a:r>
              <a:rPr lang="bg" sz="2000" dirty="0"/>
              <a:t> </a:t>
            </a:r>
            <a:r>
              <a:rPr lang="bg" sz="2000" dirty="0" err="1"/>
              <a:t>вреда</a:t>
            </a:r>
            <a:endParaRPr lang="nl-NL" sz="2000" dirty="0"/>
          </a:p>
          <a:p>
            <a:pPr marL="1257300" lvl="2" indent="-342900">
              <a:spcBef>
                <a:spcPts val="600"/>
              </a:spcBef>
              <a:buAutoNum type="arabicPeriod"/>
            </a:pPr>
            <a:r>
              <a:rPr lang="bg" sz="2000" b="1" dirty="0"/>
              <a:t>Неправилна информация:</a:t>
            </a:r>
            <a:r>
              <a:rPr lang="bg" sz="2000" dirty="0"/>
              <a:t> </a:t>
            </a:r>
            <a:r>
              <a:rPr lang="bg" sz="2000" dirty="0" err="1"/>
              <a:t>вярно </a:t>
            </a:r>
            <a:r>
              <a:rPr lang="bg" sz="2000" dirty="0"/>
              <a:t>, </a:t>
            </a:r>
            <a:r>
              <a:rPr lang="bg" sz="2000" dirty="0" err="1"/>
              <a:t>намерение</a:t>
            </a:r>
            <a:r>
              <a:rPr lang="bg" sz="2000" dirty="0"/>
              <a:t> </a:t>
            </a:r>
            <a:r>
              <a:rPr lang="bg" sz="2000" dirty="0" err="1"/>
              <a:t>да се</a:t>
            </a:r>
            <a:r>
              <a:rPr lang="bg" sz="2000" dirty="0"/>
              <a:t> </a:t>
            </a:r>
            <a:r>
              <a:rPr lang="bg" sz="2000" dirty="0" err="1"/>
              <a:t>вреда</a:t>
            </a:r>
            <a:endParaRPr lang="nl-NL" sz="2000" dirty="0"/>
          </a:p>
          <a:p>
            <a:pPr marL="800100" lvl="1" indent="-342900" algn="just">
              <a:spcBef>
                <a:spcPts val="600"/>
              </a:spcBef>
              <a:buAutoNum type="arabicPeriod"/>
            </a:pPr>
            <a:endParaRPr lang="nl-NL" dirty="0"/>
          </a:p>
          <a:p>
            <a:pPr marL="800100" lvl="1" indent="-342900" algn="just">
              <a:spcBef>
                <a:spcPts val="600"/>
              </a:spcBef>
              <a:buAutoNum type="arabicPeriod"/>
            </a:pPr>
            <a:endParaRPr lang="nl-NL" dirty="0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E503F618-4C58-D605-01F2-65622570A838}"/>
              </a:ext>
            </a:extLst>
          </p:cNvPr>
          <p:cNvSpPr txBox="1"/>
          <p:nvPr/>
        </p:nvSpPr>
        <p:spPr>
          <a:xfrm>
            <a:off x="6333207" y="2694581"/>
            <a:ext cx="1678199" cy="16312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bg" sz="1600" b="1" dirty="0">
                <a:solidFill>
                  <a:schemeClr val="bg1"/>
                </a:solidFill>
                <a:cs typeface="Calibri"/>
              </a:rPr>
              <a:t>Дезинформация</a:t>
            </a:r>
            <a:endParaRPr lang="nl-NL" sz="2000" dirty="0"/>
          </a:p>
          <a:p>
            <a:pPr algn="ctr"/>
            <a:r>
              <a:rPr lang="bg" sz="1400" dirty="0">
                <a:solidFill>
                  <a:schemeClr val="bg1"/>
                </a:solidFill>
                <a:cs typeface="Calibri"/>
              </a:rPr>
              <a:t>Невярна информация, разпространявана без знанието, че е невярна, например поради грешка или погрешно тълкуване.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35DE4D07-7CFD-87FE-05A9-E9D22279C577}"/>
              </a:ext>
            </a:extLst>
          </p:cNvPr>
          <p:cNvSpPr txBox="1"/>
          <p:nvPr/>
        </p:nvSpPr>
        <p:spPr>
          <a:xfrm>
            <a:off x="8298628" y="2265557"/>
            <a:ext cx="1535521" cy="270843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bg" sz="1600" b="1" dirty="0">
                <a:solidFill>
                  <a:schemeClr val="bg1"/>
                </a:solidFill>
                <a:cs typeface="Calibri"/>
              </a:rPr>
              <a:t>Дезинформация</a:t>
            </a:r>
            <a:endParaRPr lang="nl-NL" sz="2000" dirty="0"/>
          </a:p>
          <a:p>
            <a:pPr algn="ctr"/>
            <a:r>
              <a:rPr lang="bg" sz="1400" dirty="0">
                <a:solidFill>
                  <a:schemeClr val="bg1"/>
                </a:solidFill>
                <a:cs typeface="Calibri"/>
              </a:rPr>
              <a:t>Невярна информация, разпространявана със злонамерена цел да подведе получателя на информацията.</a:t>
            </a:r>
          </a:p>
          <a:p>
            <a:pPr algn="ctr"/>
            <a:r>
              <a:rPr lang="bg" sz="1400" dirty="0">
                <a:solidFill>
                  <a:schemeClr val="bg1"/>
                </a:solidFill>
                <a:cs typeface="Calibri"/>
              </a:rPr>
              <a:t>Често се използва за насърчаване на конкретни морални или политически перспективи.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A5EF350B-7F4E-3E19-8F54-B1103F01319D}"/>
              </a:ext>
            </a:extLst>
          </p:cNvPr>
          <p:cNvSpPr txBox="1"/>
          <p:nvPr/>
        </p:nvSpPr>
        <p:spPr>
          <a:xfrm>
            <a:off x="9995867" y="2371415"/>
            <a:ext cx="1997649" cy="227754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bg" sz="1600" b="1" dirty="0">
                <a:solidFill>
                  <a:schemeClr val="bg1"/>
                </a:solidFill>
                <a:cs typeface="Calibri"/>
              </a:rPr>
              <a:t>Неправилна информация</a:t>
            </a:r>
            <a:endParaRPr lang="nl-NL" sz="2000" dirty="0">
              <a:solidFill>
                <a:schemeClr val="bg1"/>
              </a:solidFill>
            </a:endParaRPr>
          </a:p>
          <a:p>
            <a:pPr algn="ctr"/>
            <a:r>
              <a:rPr lang="bg" sz="1400" dirty="0" err="1">
                <a:solidFill>
                  <a:schemeClr val="bg1"/>
                </a:solidFill>
                <a:cs typeface="Calibri"/>
              </a:rPr>
              <a:t>Въз основа </a:t>
            </a:r>
            <a:r>
              <a:rPr lang="bg" sz="1400" dirty="0">
                <a:solidFill>
                  <a:schemeClr val="bg1"/>
                </a:solidFill>
                <a:cs typeface="Calibri"/>
              </a:rPr>
              <a:t>на </a:t>
            </a:r>
            <a:r>
              <a:rPr lang="bg" sz="1400" dirty="0" err="1">
                <a:solidFill>
                  <a:schemeClr val="bg1"/>
                </a:solidFill>
                <a:cs typeface="Calibri"/>
              </a:rPr>
              <a:t>фактическа </a:t>
            </a:r>
            <a:r>
              <a:rPr lang="bg" sz="1400" dirty="0">
                <a:solidFill>
                  <a:schemeClr val="bg1"/>
                </a:solidFill>
                <a:cs typeface="Calibri"/>
              </a:rPr>
              <a:t>информация, но се разпространява </a:t>
            </a:r>
            <a:r>
              <a:rPr lang="bg" sz="1400" dirty="0" err="1">
                <a:solidFill>
                  <a:schemeClr val="bg1"/>
                </a:solidFill>
                <a:cs typeface="Calibri"/>
              </a:rPr>
              <a:t>с</a:t>
            </a:r>
            <a:r>
              <a:rPr lang="bg" sz="1400" dirty="0">
                <a:solidFill>
                  <a:schemeClr val="bg1"/>
                </a:solidFill>
                <a:cs typeface="Calibri"/>
              </a:rPr>
              <a:t> </a:t>
            </a:r>
            <a:r>
              <a:rPr lang="bg" sz="1400" dirty="0" err="1">
                <a:solidFill>
                  <a:schemeClr val="bg1"/>
                </a:solidFill>
                <a:cs typeface="Calibri"/>
              </a:rPr>
              <a:t>намерение</a:t>
            </a:r>
            <a:r>
              <a:rPr lang="bg" sz="1400" dirty="0">
                <a:solidFill>
                  <a:schemeClr val="bg1"/>
                </a:solidFill>
                <a:cs typeface="Calibri"/>
              </a:rPr>
              <a:t> </a:t>
            </a:r>
            <a:r>
              <a:rPr lang="bg" sz="1400" dirty="0" err="1">
                <a:solidFill>
                  <a:schemeClr val="bg1"/>
                </a:solidFill>
                <a:cs typeface="Calibri"/>
              </a:rPr>
              <a:t>да се</a:t>
            </a:r>
            <a:r>
              <a:rPr lang="bg" sz="1400" dirty="0">
                <a:solidFill>
                  <a:schemeClr val="bg1"/>
                </a:solidFill>
                <a:cs typeface="Calibri"/>
              </a:rPr>
              <a:t> </a:t>
            </a:r>
            <a:r>
              <a:rPr lang="bg" sz="1400" dirty="0" err="1">
                <a:solidFill>
                  <a:schemeClr val="bg1"/>
                </a:solidFill>
                <a:cs typeface="Calibri"/>
              </a:rPr>
              <a:t>причина</a:t>
            </a:r>
            <a:r>
              <a:rPr lang="bg" sz="1400" dirty="0">
                <a:solidFill>
                  <a:schemeClr val="bg1"/>
                </a:solidFill>
                <a:cs typeface="Calibri"/>
              </a:rPr>
              <a:t> </a:t>
            </a:r>
            <a:r>
              <a:rPr lang="bg" sz="1400" dirty="0" err="1">
                <a:solidFill>
                  <a:schemeClr val="bg1"/>
                </a:solidFill>
                <a:cs typeface="Calibri"/>
              </a:rPr>
              <a:t>вреда </a:t>
            </a:r>
            <a:r>
              <a:rPr lang="bg" sz="1400" dirty="0">
                <a:solidFill>
                  <a:schemeClr val="bg1"/>
                </a:solidFill>
                <a:cs typeface="Calibri"/>
              </a:rPr>
              <a:t>. </a:t>
            </a:r>
            <a:r>
              <a:rPr lang="bg" sz="1400" dirty="0" err="1">
                <a:solidFill>
                  <a:schemeClr val="bg1"/>
                </a:solidFill>
                <a:cs typeface="Calibri"/>
              </a:rPr>
              <a:t>Често</a:t>
            </a:r>
            <a:r>
              <a:rPr lang="bg" sz="1400" dirty="0">
                <a:solidFill>
                  <a:schemeClr val="bg1"/>
                </a:solidFill>
                <a:cs typeface="Calibri"/>
              </a:rPr>
              <a:t> </a:t>
            </a:r>
            <a:r>
              <a:rPr lang="bg" sz="1400" dirty="0" err="1">
                <a:solidFill>
                  <a:schemeClr val="bg1"/>
                </a:solidFill>
                <a:cs typeface="Calibri"/>
              </a:rPr>
              <a:t>това </a:t>
            </a:r>
            <a:r>
              <a:rPr lang="bg" sz="1400" dirty="0">
                <a:solidFill>
                  <a:schemeClr val="bg1"/>
                </a:solidFill>
                <a:cs typeface="Calibri"/>
              </a:rPr>
              <a:t>е информация, извадена от контекста или </a:t>
            </a:r>
            <a:r>
              <a:rPr lang="bg" sz="1400" dirty="0" err="1">
                <a:solidFill>
                  <a:schemeClr val="bg1"/>
                </a:solidFill>
                <a:cs typeface="Calibri"/>
              </a:rPr>
              <a:t>преувеличена </a:t>
            </a:r>
            <a:r>
              <a:rPr lang="bg" sz="1400" dirty="0">
                <a:solidFill>
                  <a:schemeClr val="bg1"/>
                </a:solidFill>
                <a:cs typeface="Calibri"/>
              </a:rPr>
              <a:t>с </a:t>
            </a:r>
            <a:r>
              <a:rPr lang="bg" sz="1400" dirty="0" err="1">
                <a:solidFill>
                  <a:schemeClr val="bg1"/>
                </a:solidFill>
                <a:cs typeface="Calibri"/>
              </a:rPr>
              <a:t>цел</a:t>
            </a:r>
            <a:r>
              <a:rPr lang="bg" sz="1400" dirty="0">
                <a:solidFill>
                  <a:schemeClr val="bg1"/>
                </a:solidFill>
                <a:cs typeface="Calibri"/>
              </a:rPr>
              <a:t> </a:t>
            </a:r>
            <a:r>
              <a:rPr lang="bg" sz="1400" dirty="0" err="1">
                <a:solidFill>
                  <a:schemeClr val="bg1"/>
                </a:solidFill>
                <a:cs typeface="Calibri"/>
              </a:rPr>
              <a:t>насърчавам</a:t>
            </a:r>
            <a:r>
              <a:rPr lang="bg" sz="1400" dirty="0">
                <a:solidFill>
                  <a:schemeClr val="bg1"/>
                </a:solidFill>
                <a:cs typeface="Calibri"/>
              </a:rPr>
              <a:t> </a:t>
            </a:r>
            <a:r>
              <a:rPr lang="bg" sz="1400" dirty="0" err="1">
                <a:solidFill>
                  <a:schemeClr val="bg1"/>
                </a:solidFill>
                <a:cs typeface="Calibri"/>
              </a:rPr>
              <a:t>дневен </a:t>
            </a:r>
            <a:r>
              <a:rPr lang="bg" sz="1400" dirty="0">
                <a:solidFill>
                  <a:schemeClr val="bg1"/>
                </a:solidFill>
                <a:cs typeface="Calibri"/>
              </a:rPr>
              <a:t>ред, например реч </a:t>
            </a:r>
            <a:r>
              <a:rPr lang="bg" sz="1400" dirty="0" err="1">
                <a:solidFill>
                  <a:schemeClr val="bg1"/>
                </a:solidFill>
                <a:cs typeface="Calibri"/>
              </a:rPr>
              <a:t>на омразата </a:t>
            </a:r>
            <a:r>
              <a:rPr lang="bg" sz="1400" dirty="0">
                <a:solidFill>
                  <a:schemeClr val="bg1"/>
                </a:solidFill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2322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cirkel, illustratie&#10;&#10;Automatisch gegenereerde beschrijving">
            <a:extLst>
              <a:ext uri="{FF2B5EF4-FFF2-40B4-BE49-F238E27FC236}">
                <a16:creationId xmlns:a16="http://schemas.microsoft.com/office/drawing/2014/main" id="{BA93D763-5B29-4B1D-45E2-567F10E60D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4484" y="1041208"/>
            <a:ext cx="6145368" cy="554831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73000D4-1451-DDDC-334E-603541B75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err="1"/>
              <a:t>Примери </a:t>
            </a:r>
            <a:r>
              <a:rPr lang="bg"/>
              <a:t>за информационно разстройство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5098885-1F76-15DE-F5F1-5448AE5B9C36}"/>
              </a:ext>
            </a:extLst>
          </p:cNvPr>
          <p:cNvSpPr txBox="1"/>
          <p:nvPr/>
        </p:nvSpPr>
        <p:spPr>
          <a:xfrm>
            <a:off x="5987846" y="6446305"/>
            <a:ext cx="6204154" cy="40998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indent="-457200" algn="r">
              <a:lnSpc>
                <a:spcPct val="200000"/>
              </a:lnSpc>
            </a:pPr>
            <a:r>
              <a:rPr lang="bg" sz="1200" dirty="0">
                <a:effectLst/>
                <a:latin typeface="Calibri"/>
                <a:cs typeface="Calibri"/>
                <a:hlinkClick r:id="rId4"/>
              </a:rPr>
              <a:t>Изходно </a:t>
            </a:r>
            <a:r>
              <a:rPr lang="bg" sz="1200" dirty="0">
                <a:latin typeface="Calibri"/>
                <a:cs typeface="Times New Roman"/>
                <a:hlinkClick r:id="rId4"/>
              </a:rPr>
              <a:t>изображение (променено)</a:t>
            </a:r>
            <a:endParaRPr lang="nl-NL" sz="1200">
              <a:effectLst/>
              <a:latin typeface="Calibri"/>
            </a:endParaRP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D22507A8-1D10-9AA1-954E-8CB757983358}"/>
              </a:ext>
            </a:extLst>
          </p:cNvPr>
          <p:cNvSpPr txBox="1"/>
          <p:nvPr/>
        </p:nvSpPr>
        <p:spPr>
          <a:xfrm>
            <a:off x="101600" y="1613967"/>
            <a:ext cx="6356618" cy="480131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bg" dirty="0" err="1"/>
              <a:t>И </a:t>
            </a:r>
            <a:r>
              <a:rPr lang="bg" dirty="0"/>
              <a:t>трите </a:t>
            </a:r>
            <a:r>
              <a:rPr lang="bg" dirty="0" err="1"/>
              <a:t>форми </a:t>
            </a:r>
            <a:r>
              <a:rPr lang="bg" dirty="0"/>
              <a:t>на информационно разстройство са разпространени в обществото.</a:t>
            </a:r>
          </a:p>
          <a:p>
            <a:pPr marL="285750" indent="-285750">
              <a:buClr>
                <a:srgbClr val="95C11F"/>
              </a:buClr>
              <a:buFont typeface="Wingdings" panose="05000000000000000000" pitchFamily="2" charset="2"/>
              <a:buChar char="§"/>
            </a:pPr>
            <a:r>
              <a:rPr lang="bg" b="1" dirty="0"/>
              <a:t>Дезинформацията </a:t>
            </a:r>
            <a:r>
              <a:rPr lang="bg" dirty="0"/>
              <a:t>е </a:t>
            </a:r>
            <a:r>
              <a:rPr lang="bg" dirty="0" err="1"/>
              <a:t>най-вече</a:t>
            </a:r>
            <a:r>
              <a:rPr lang="bg" dirty="0"/>
              <a:t> </a:t>
            </a:r>
            <a:r>
              <a:rPr lang="bg" dirty="0" err="1"/>
              <a:t>основано </a:t>
            </a:r>
            <a:r>
              <a:rPr lang="bg" dirty="0"/>
              <a:t>на </a:t>
            </a:r>
            <a:r>
              <a:rPr lang="bg" dirty="0" err="1"/>
              <a:t>невежество</a:t>
            </a:r>
            <a:r>
              <a:rPr lang="bg" dirty="0"/>
              <a:t> </a:t>
            </a:r>
            <a:r>
              <a:rPr lang="bg" dirty="0" err="1"/>
              <a:t>и </a:t>
            </a:r>
            <a:r>
              <a:rPr lang="bg" dirty="0"/>
              <a:t>лични </a:t>
            </a:r>
            <a:r>
              <a:rPr lang="bg" dirty="0" err="1"/>
              <a:t>пристрастия </a:t>
            </a:r>
            <a:r>
              <a:rPr lang="bg" dirty="0"/>
              <a:t>. Тези </a:t>
            </a:r>
            <a:r>
              <a:rPr lang="bg" dirty="0" err="1"/>
              <a:t>могат</a:t>
            </a:r>
            <a:r>
              <a:rPr lang="bg" dirty="0"/>
              <a:t> </a:t>
            </a:r>
            <a:r>
              <a:rPr lang="bg" dirty="0" err="1"/>
              <a:t>причина</a:t>
            </a:r>
            <a:r>
              <a:rPr lang="bg" dirty="0"/>
              <a:t> </a:t>
            </a:r>
            <a:r>
              <a:rPr lang="bg" dirty="0" err="1"/>
              <a:t>погрешни тълкувания</a:t>
            </a:r>
            <a:r>
              <a:rPr lang="bg" dirty="0"/>
              <a:t> </a:t>
            </a:r>
            <a:r>
              <a:rPr lang="bg" dirty="0" err="1"/>
              <a:t>които </a:t>
            </a:r>
            <a:r>
              <a:rPr lang="bg" dirty="0"/>
              <a:t>, </a:t>
            </a:r>
            <a:r>
              <a:rPr lang="bg" dirty="0" err="1"/>
              <a:t>когато </a:t>
            </a:r>
            <a:r>
              <a:rPr lang="bg" dirty="0"/>
              <a:t>се споделят, </a:t>
            </a:r>
            <a:r>
              <a:rPr lang="bg" dirty="0" err="1"/>
              <a:t>създават </a:t>
            </a:r>
            <a:r>
              <a:rPr lang="bg" dirty="0"/>
              <a:t>дезинформация.</a:t>
            </a:r>
          </a:p>
          <a:p>
            <a:pPr marL="285750" indent="-285750">
              <a:buClr>
                <a:srgbClr val="95C11F"/>
              </a:buClr>
              <a:buFont typeface="Wingdings" panose="05000000000000000000" pitchFamily="2" charset="2"/>
              <a:buChar char="§"/>
            </a:pPr>
            <a:r>
              <a:rPr lang="bg" b="1" dirty="0"/>
              <a:t>Дезинформация</a:t>
            </a:r>
            <a:r>
              <a:rPr lang="bg" dirty="0"/>
              <a:t> </a:t>
            </a:r>
            <a:r>
              <a:rPr lang="bg" dirty="0" err="1"/>
              <a:t>мога</a:t>
            </a:r>
            <a:r>
              <a:rPr lang="bg" dirty="0"/>
              <a:t> </a:t>
            </a:r>
            <a:r>
              <a:rPr lang="bg" dirty="0" err="1"/>
              <a:t>да бъде </a:t>
            </a:r>
            <a:r>
              <a:rPr lang="bg" dirty="0"/>
              <a:t>много </a:t>
            </a:r>
            <a:r>
              <a:rPr lang="bg" dirty="0" err="1"/>
              <a:t>голям </a:t>
            </a:r>
            <a:r>
              <a:rPr lang="bg" dirty="0"/>
              <a:t>проблем, </a:t>
            </a:r>
            <a:r>
              <a:rPr lang="bg" dirty="0" err="1"/>
              <a:t>за</a:t>
            </a:r>
            <a:r>
              <a:rPr lang="bg" dirty="0"/>
              <a:t> </a:t>
            </a:r>
            <a:r>
              <a:rPr lang="bg" dirty="0" err="1"/>
              <a:t>пример</a:t>
            </a:r>
            <a:r>
              <a:rPr lang="bg" dirty="0"/>
              <a:t> </a:t>
            </a:r>
            <a:r>
              <a:rPr lang="bg" dirty="0" err="1"/>
              <a:t>на</a:t>
            </a:r>
            <a:r>
              <a:rPr lang="bg" dirty="0"/>
              <a:t> </a:t>
            </a:r>
            <a:r>
              <a:rPr lang="bg" dirty="0" err="1"/>
              <a:t>споделяне </a:t>
            </a:r>
            <a:r>
              <a:rPr lang="bg" dirty="0"/>
              <a:t>на „фалшиви </a:t>
            </a:r>
            <a:r>
              <a:rPr lang="bg" dirty="0" err="1"/>
              <a:t>новини </a:t>
            </a:r>
            <a:r>
              <a:rPr lang="bg" dirty="0"/>
              <a:t>“ </a:t>
            </a:r>
            <a:r>
              <a:rPr lang="bg" dirty="0" err="1"/>
              <a:t>от </a:t>
            </a:r>
            <a:r>
              <a:rPr lang="bg" dirty="0"/>
              <a:t>медия. Дезинформацията </a:t>
            </a:r>
            <a:r>
              <a:rPr lang="bg" dirty="0" err="1"/>
              <a:t>обаче може</a:t>
            </a:r>
            <a:r>
              <a:rPr lang="bg" dirty="0"/>
              <a:t> </a:t>
            </a:r>
            <a:r>
              <a:rPr lang="bg" dirty="0" err="1"/>
              <a:t>също</a:t>
            </a:r>
            <a:r>
              <a:rPr lang="bg" dirty="0"/>
              <a:t> </a:t>
            </a:r>
            <a:r>
              <a:rPr lang="bg" dirty="0" err="1"/>
              <a:t>да се </a:t>
            </a:r>
            <a:r>
              <a:rPr lang="bg" dirty="0"/>
              <a:t>намери в по-малки </a:t>
            </a:r>
            <a:r>
              <a:rPr lang="bg" dirty="0" err="1"/>
              <a:t>случаи </a:t>
            </a:r>
            <a:r>
              <a:rPr lang="bg" dirty="0"/>
              <a:t>, </a:t>
            </a:r>
            <a:r>
              <a:rPr lang="bg" dirty="0" err="1"/>
              <a:t>за</a:t>
            </a:r>
            <a:r>
              <a:rPr lang="bg" dirty="0"/>
              <a:t> </a:t>
            </a:r>
            <a:r>
              <a:rPr lang="bg" dirty="0" err="1"/>
              <a:t>примерни </a:t>
            </a:r>
            <a:r>
              <a:rPr lang="bg" dirty="0"/>
              <a:t>компании </a:t>
            </a:r>
            <a:r>
              <a:rPr lang="bg" dirty="0" err="1"/>
              <a:t>, които</a:t>
            </a:r>
            <a:r>
              <a:rPr lang="bg" dirty="0"/>
              <a:t> </a:t>
            </a:r>
            <a:r>
              <a:rPr lang="bg" dirty="0" err="1"/>
              <a:t>оставяйте </a:t>
            </a:r>
            <a:r>
              <a:rPr lang="bg" dirty="0"/>
              <a:t>фалшиви отзиви за </a:t>
            </a:r>
            <a:r>
              <a:rPr lang="bg" dirty="0" err="1"/>
              <a:t>тях</a:t>
            </a:r>
            <a:r>
              <a:rPr lang="bg" dirty="0"/>
              <a:t> </a:t>
            </a:r>
            <a:r>
              <a:rPr lang="bg" dirty="0" err="1"/>
              <a:t>собствен</a:t>
            </a:r>
            <a:r>
              <a:rPr lang="bg" dirty="0"/>
              <a:t> </a:t>
            </a:r>
            <a:r>
              <a:rPr lang="bg" dirty="0" err="1"/>
              <a:t>продукти </a:t>
            </a:r>
            <a:r>
              <a:rPr lang="bg" dirty="0"/>
              <a:t>/услуги или </a:t>
            </a:r>
            <a:r>
              <a:rPr lang="bg" dirty="0" err="1"/>
              <a:t>артикули</a:t>
            </a:r>
            <a:r>
              <a:rPr lang="bg" dirty="0"/>
              <a:t> </a:t>
            </a:r>
            <a:r>
              <a:rPr lang="bg" dirty="0" err="1"/>
              <a:t>че</a:t>
            </a:r>
            <a:r>
              <a:rPr lang="bg" dirty="0"/>
              <a:t> </a:t>
            </a:r>
            <a:r>
              <a:rPr lang="bg" dirty="0" err="1"/>
              <a:t>използвайте </a:t>
            </a:r>
            <a:r>
              <a:rPr lang="bg" dirty="0"/>
              <a:t>екстравагантни ШОКИРАЩИ </a:t>
            </a:r>
            <a:r>
              <a:rPr lang="bg" dirty="0" err="1"/>
              <a:t>заглавия </a:t>
            </a:r>
            <a:r>
              <a:rPr lang="bg" dirty="0"/>
              <a:t>, за </a:t>
            </a:r>
            <a:r>
              <a:rPr lang="bg" dirty="0" err="1"/>
              <a:t>да</a:t>
            </a:r>
            <a:r>
              <a:rPr lang="bg" dirty="0"/>
              <a:t> </a:t>
            </a:r>
            <a:r>
              <a:rPr lang="bg" dirty="0" err="1"/>
              <a:t>заблуждавам</a:t>
            </a:r>
            <a:r>
              <a:rPr lang="bg" dirty="0"/>
              <a:t> </a:t>
            </a:r>
            <a:r>
              <a:rPr lang="bg" dirty="0" err="1"/>
              <a:t>хората</a:t>
            </a:r>
            <a:r>
              <a:rPr lang="bg" dirty="0"/>
              <a:t> </a:t>
            </a:r>
            <a:r>
              <a:rPr lang="bg" dirty="0" err="1"/>
              <a:t>в</a:t>
            </a:r>
            <a:r>
              <a:rPr lang="bg" dirty="0"/>
              <a:t> </a:t>
            </a:r>
            <a:r>
              <a:rPr lang="bg" dirty="0" err="1"/>
              <a:t>кликвайки </a:t>
            </a:r>
            <a:r>
              <a:rPr lang="bg" dirty="0"/>
              <a:t>върху </a:t>
            </a:r>
            <a:r>
              <a:rPr lang="bg" dirty="0" err="1"/>
              <a:t>тях </a:t>
            </a:r>
            <a:r>
              <a:rPr lang="bg" dirty="0"/>
              <a:t>.</a:t>
            </a:r>
          </a:p>
          <a:p>
            <a:pPr marL="285750" indent="-285750">
              <a:buClr>
                <a:srgbClr val="95C11F"/>
              </a:buClr>
              <a:buFont typeface="Wingdings" panose="05000000000000000000" pitchFamily="2" charset="2"/>
              <a:buChar char="§"/>
            </a:pPr>
            <a:r>
              <a:rPr lang="bg" b="1" dirty="0"/>
              <a:t>Неправилна информация</a:t>
            </a:r>
            <a:r>
              <a:rPr lang="bg" dirty="0"/>
              <a:t> </a:t>
            </a:r>
            <a:r>
              <a:rPr lang="bg" dirty="0" err="1"/>
              <a:t>за</a:t>
            </a:r>
            <a:r>
              <a:rPr lang="bg" dirty="0"/>
              <a:t> </a:t>
            </a:r>
            <a:r>
              <a:rPr lang="bg" dirty="0" err="1"/>
              <a:t>пример</a:t>
            </a:r>
            <a:r>
              <a:rPr lang="bg" dirty="0"/>
              <a:t> </a:t>
            </a:r>
            <a:r>
              <a:rPr lang="bg" dirty="0" err="1"/>
              <a:t>мога</a:t>
            </a:r>
            <a:r>
              <a:rPr lang="bg" dirty="0"/>
              <a:t> </a:t>
            </a:r>
            <a:r>
              <a:rPr lang="bg" dirty="0" err="1"/>
              <a:t>бъда</a:t>
            </a:r>
            <a:r>
              <a:rPr lang="bg" dirty="0"/>
              <a:t> </a:t>
            </a:r>
            <a:r>
              <a:rPr lang="bg" dirty="0" err="1"/>
              <a:t>на</a:t>
            </a:r>
            <a:r>
              <a:rPr lang="bg" dirty="0"/>
              <a:t> </a:t>
            </a:r>
            <a:r>
              <a:rPr lang="bg" dirty="0" err="1"/>
              <a:t>събиране </a:t>
            </a:r>
            <a:r>
              <a:rPr lang="bg" dirty="0"/>
              <a:t>на лична информация </a:t>
            </a:r>
            <a:r>
              <a:rPr lang="bg" dirty="0" err="1"/>
              <a:t>чрез</a:t>
            </a:r>
            <a:r>
              <a:rPr lang="bg" dirty="0"/>
              <a:t> </a:t>
            </a:r>
            <a:r>
              <a:rPr lang="bg" dirty="0" err="1"/>
              <a:t>фишинг </a:t>
            </a:r>
            <a:r>
              <a:rPr lang="bg" dirty="0"/>
              <a:t>, но </a:t>
            </a:r>
            <a:r>
              <a:rPr lang="bg" dirty="0" err="1"/>
              <a:t>също така</a:t>
            </a:r>
            <a:r>
              <a:rPr lang="bg" dirty="0"/>
              <a:t> </a:t>
            </a:r>
            <a:r>
              <a:rPr lang="bg" dirty="0" err="1"/>
              <a:t>използвайки</a:t>
            </a:r>
            <a:r>
              <a:rPr lang="bg" dirty="0"/>
              <a:t> </a:t>
            </a:r>
            <a:r>
              <a:rPr lang="bg" dirty="0" err="1"/>
              <a:t>тази </a:t>
            </a:r>
            <a:r>
              <a:rPr lang="bg" dirty="0"/>
              <a:t>лична информация </a:t>
            </a:r>
            <a:r>
              <a:rPr lang="bg" dirty="0" err="1"/>
              <a:t>за </a:t>
            </a:r>
            <a:r>
              <a:rPr lang="bg" dirty="0"/>
              <a:t>например </a:t>
            </a:r>
            <a:r>
              <a:rPr lang="bg" dirty="0" err="1"/>
              <a:t>doxxing </a:t>
            </a:r>
            <a:r>
              <a:rPr lang="bg" dirty="0"/>
              <a:t>, </a:t>
            </a:r>
            <a:r>
              <a:rPr lang="bg" dirty="0" err="1"/>
              <a:t>самоличност</a:t>
            </a:r>
            <a:r>
              <a:rPr lang="bg" dirty="0"/>
              <a:t> </a:t>
            </a:r>
            <a:r>
              <a:rPr lang="bg" dirty="0" err="1"/>
              <a:t>кражба </a:t>
            </a:r>
            <a:r>
              <a:rPr lang="bg" dirty="0"/>
              <a:t>или </a:t>
            </a:r>
            <a:r>
              <a:rPr lang="bg" dirty="0" err="1"/>
              <a:t>опетняване</a:t>
            </a:r>
            <a:r>
              <a:rPr lang="bg" dirty="0"/>
              <a:t> </a:t>
            </a:r>
            <a:r>
              <a:rPr lang="bg" dirty="0" err="1"/>
              <a:t>нечий</a:t>
            </a:r>
            <a:r>
              <a:rPr lang="bg" dirty="0"/>
              <a:t> </a:t>
            </a:r>
            <a:r>
              <a:rPr lang="bg" dirty="0" err="1"/>
              <a:t>репутация </a:t>
            </a:r>
            <a:r>
              <a:rPr lang="bg" dirty="0"/>
              <a:t>_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7E37BB88-26EA-C551-BC33-8796D6B10F2B}"/>
              </a:ext>
            </a:extLst>
          </p:cNvPr>
          <p:cNvSpPr txBox="1"/>
          <p:nvPr/>
        </p:nvSpPr>
        <p:spPr>
          <a:xfrm>
            <a:off x="8108323" y="2452351"/>
            <a:ext cx="20257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bg" b="1" dirty="0">
                <a:cs typeface="Calibri"/>
              </a:rPr>
              <a:t>Дезинформация</a:t>
            </a:r>
            <a:endParaRPr lang="nl-NL" b="1" dirty="0" err="1">
              <a:cs typeface="Calibri" panose="020F0502020204030204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B78F93A4-829A-1CA3-8AAE-DD5C31C8CDDF}"/>
              </a:ext>
            </a:extLst>
          </p:cNvPr>
          <p:cNvSpPr txBox="1"/>
          <p:nvPr/>
        </p:nvSpPr>
        <p:spPr>
          <a:xfrm>
            <a:off x="8856909" y="2827985"/>
            <a:ext cx="1024942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bg" sz="1400" dirty="0">
                <a:cs typeface="Calibri"/>
              </a:rPr>
              <a:t>Пристрастие</a:t>
            </a:r>
            <a:endParaRPr lang="nl-NL" sz="1400" dirty="0" err="1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7DD5CF6C-68EF-9465-DD3B-AFD94BB31746}"/>
              </a:ext>
            </a:extLst>
          </p:cNvPr>
          <p:cNvSpPr txBox="1"/>
          <p:nvPr/>
        </p:nvSpPr>
        <p:spPr>
          <a:xfrm>
            <a:off x="10472133" y="4974464"/>
            <a:ext cx="1542781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bg" sz="1400" err="1">
                <a:cs typeface="Calibri"/>
              </a:rPr>
              <a:t>Фишинг</a:t>
            </a:r>
            <a:endParaRPr lang="nl-NL" sz="1400" err="1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6014347E-47C9-9048-A98A-8DAF194C259A}"/>
              </a:ext>
            </a:extLst>
          </p:cNvPr>
          <p:cNvSpPr txBox="1"/>
          <p:nvPr/>
        </p:nvSpPr>
        <p:spPr>
          <a:xfrm>
            <a:off x="9836240" y="5714999"/>
            <a:ext cx="169571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bg" sz="1400" err="1">
                <a:cs typeface="Calibri"/>
              </a:rPr>
              <a:t>Злоупотреба </a:t>
            </a:r>
            <a:r>
              <a:rPr lang="bg" sz="1400" dirty="0">
                <a:cs typeface="Calibri"/>
              </a:rPr>
              <a:t>с </a:t>
            </a:r>
            <a:r>
              <a:rPr lang="bg" sz="1400" err="1">
                <a:cs typeface="Calibri"/>
              </a:rPr>
              <a:t>поверителна </a:t>
            </a:r>
            <a:r>
              <a:rPr lang="bg" sz="1400" dirty="0">
                <a:cs typeface="Calibri"/>
              </a:rPr>
              <a:t>информация</a:t>
            </a:r>
            <a:endParaRPr lang="nl-NL" sz="1400" dirty="0" err="1">
              <a:cs typeface="Calibri" panose="020F0502020204030204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7338F1BC-51F1-67D1-3BA4-ADDE0AFA5C1D}"/>
              </a:ext>
            </a:extLst>
          </p:cNvPr>
          <p:cNvSpPr txBox="1"/>
          <p:nvPr/>
        </p:nvSpPr>
        <p:spPr>
          <a:xfrm>
            <a:off x="9444507" y="5285703"/>
            <a:ext cx="138179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bg" sz="1400" err="1">
                <a:cs typeface="Calibri"/>
              </a:rPr>
              <a:t>Злоупотреба </a:t>
            </a:r>
            <a:r>
              <a:rPr lang="bg" sz="1400" dirty="0">
                <a:cs typeface="Calibri"/>
              </a:rPr>
              <a:t>с лична информация</a:t>
            </a:r>
            <a:endParaRPr lang="nl-NL" sz="1400" dirty="0" err="1">
              <a:cs typeface="Calibri" panose="020F0502020204030204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FE7BBD94-6972-5567-232A-4B482D201C7D}"/>
              </a:ext>
            </a:extLst>
          </p:cNvPr>
          <p:cNvSpPr txBox="1"/>
          <p:nvPr/>
        </p:nvSpPr>
        <p:spPr>
          <a:xfrm>
            <a:off x="6428704" y="4236612"/>
            <a:ext cx="87200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bg" sz="1400" dirty="0">
                <a:cs typeface="Calibri"/>
              </a:rPr>
              <a:t>сатира</a:t>
            </a:r>
            <a:endParaRPr lang="nl-NL" sz="1400">
              <a:cs typeface="Calibri"/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873BD1F4-3D6D-F11B-B33F-22FF784839EF}"/>
              </a:ext>
            </a:extLst>
          </p:cNvPr>
          <p:cNvSpPr txBox="1"/>
          <p:nvPr/>
        </p:nvSpPr>
        <p:spPr>
          <a:xfrm>
            <a:off x="6227471" y="5175696"/>
            <a:ext cx="118056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bg" sz="1400" dirty="0">
                <a:cs typeface="Calibri"/>
              </a:rPr>
              <a:t>Фалшиви </a:t>
            </a:r>
            <a:r>
              <a:rPr lang="bg" sz="1400" err="1">
                <a:cs typeface="Calibri"/>
              </a:rPr>
              <a:t>новини</a:t>
            </a:r>
            <a:endParaRPr lang="nl-NL" sz="1400">
              <a:cs typeface="Calibri"/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562006D8-2C8F-CDCA-EA77-2F3CC03024B9}"/>
              </a:ext>
            </a:extLst>
          </p:cNvPr>
          <p:cNvSpPr txBox="1"/>
          <p:nvPr/>
        </p:nvSpPr>
        <p:spPr>
          <a:xfrm>
            <a:off x="6823119" y="5873302"/>
            <a:ext cx="138179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bg" sz="1400" err="1">
                <a:cs typeface="Calibri"/>
              </a:rPr>
              <a:t>Примамка за кликване</a:t>
            </a:r>
            <a:endParaRPr lang="nl-NL" sz="1400">
              <a:cs typeface="Calibri"/>
            </a:endParaRP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419A9C42-7E7D-25E2-4A27-CA7C7C56C48F}"/>
              </a:ext>
            </a:extLst>
          </p:cNvPr>
          <p:cNvSpPr txBox="1"/>
          <p:nvPr/>
        </p:nvSpPr>
        <p:spPr>
          <a:xfrm>
            <a:off x="7633415" y="5658655"/>
            <a:ext cx="1261056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bg" sz="1400" dirty="0">
                <a:cs typeface="Calibri"/>
              </a:rPr>
              <a:t>Фалшиви отзиви</a:t>
            </a:r>
            <a:endParaRPr lang="nl-NL" sz="1400">
              <a:cs typeface="Calibri"/>
            </a:endParaRP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374F4211-3515-E417-FB0E-E373254113DE}"/>
              </a:ext>
            </a:extLst>
          </p:cNvPr>
          <p:cNvSpPr txBox="1"/>
          <p:nvPr/>
        </p:nvSpPr>
        <p:spPr>
          <a:xfrm>
            <a:off x="7362421" y="4174902"/>
            <a:ext cx="69760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bg" sz="1400" dirty="0">
                <a:cs typeface="Calibri"/>
              </a:rPr>
              <a:t>Измама</a:t>
            </a:r>
            <a:endParaRPr lang="nl-NL" sz="1400">
              <a:cs typeface="Calibri"/>
            </a:endParaRP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B6C2E36-33D5-5FCA-34B7-0D3B2817B720}"/>
              </a:ext>
            </a:extLst>
          </p:cNvPr>
          <p:cNvSpPr txBox="1"/>
          <p:nvPr/>
        </p:nvSpPr>
        <p:spPr>
          <a:xfrm>
            <a:off x="7362423" y="5245456"/>
            <a:ext cx="213842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bg" sz="1400" dirty="0">
                <a:cs typeface="Calibri"/>
              </a:rPr>
              <a:t>Сайтове </a:t>
            </a:r>
            <a:r>
              <a:rPr lang="bg" sz="1400" dirty="0" err="1">
                <a:cs typeface="Calibri"/>
              </a:rPr>
              <a:t>за измамници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3E3986BA-A533-4A51-5E3D-6B80778DF3DD}"/>
              </a:ext>
            </a:extLst>
          </p:cNvPr>
          <p:cNvSpPr txBox="1"/>
          <p:nvPr/>
        </p:nvSpPr>
        <p:spPr>
          <a:xfrm>
            <a:off x="8856907" y="4955684"/>
            <a:ext cx="909570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bg" sz="1400" dirty="0">
                <a:cs typeface="Calibri"/>
              </a:rPr>
              <a:t>филтър </a:t>
            </a:r>
            <a:r>
              <a:rPr lang="bg" sz="1400" dirty="0" err="1">
                <a:cs typeface="Calibri"/>
              </a:rPr>
              <a:t>буб </a:t>
            </a:r>
            <a:r>
              <a:rPr lang="bg" sz="1400" dirty="0">
                <a:cs typeface="Calibri"/>
              </a:rPr>
              <a:t>-</a:t>
            </a:r>
          </a:p>
          <a:p>
            <a:r>
              <a:rPr lang="bg" sz="1400" dirty="0">
                <a:cs typeface="Calibri"/>
              </a:rPr>
              <a:t>bles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92CA5D93-17BD-3792-2C05-33ADA12839A5}"/>
              </a:ext>
            </a:extLst>
          </p:cNvPr>
          <p:cNvSpPr txBox="1"/>
          <p:nvPr/>
        </p:nvSpPr>
        <p:spPr>
          <a:xfrm>
            <a:off x="8470543" y="4030013"/>
            <a:ext cx="116446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bg" sz="1400" err="1">
                <a:cs typeface="Calibri"/>
              </a:rPr>
              <a:t>Прибрани </a:t>
            </a:r>
            <a:r>
              <a:rPr lang="bg" sz="1400" dirty="0">
                <a:cs typeface="Calibri"/>
              </a:rPr>
              <a:t>документи</a:t>
            </a:r>
            <a:endParaRPr lang="nl-NL" sz="1400" dirty="0" err="1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078841FD-F19E-8A4D-9C54-3C7BE8B3CFA2}"/>
              </a:ext>
            </a:extLst>
          </p:cNvPr>
          <p:cNvSpPr txBox="1"/>
          <p:nvPr/>
        </p:nvSpPr>
        <p:spPr>
          <a:xfrm>
            <a:off x="7260463" y="3171421"/>
            <a:ext cx="182450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bg" sz="1400" err="1">
                <a:cs typeface="Calibri"/>
              </a:rPr>
              <a:t>Подвеждащи</a:t>
            </a:r>
            <a:r>
              <a:rPr lang="bg" sz="1400" dirty="0">
                <a:cs typeface="Calibri"/>
              </a:rPr>
              <a:t> </a:t>
            </a:r>
            <a:r>
              <a:rPr lang="bg" sz="1400" err="1">
                <a:cs typeface="Calibri"/>
              </a:rPr>
              <a:t>карти </a:t>
            </a:r>
            <a:r>
              <a:rPr lang="bg" sz="1400" dirty="0">
                <a:cs typeface="Calibri"/>
              </a:rPr>
              <a:t>, </a:t>
            </a:r>
            <a:r>
              <a:rPr lang="bg" sz="1400" err="1">
                <a:cs typeface="Calibri"/>
              </a:rPr>
              <a:t>диаграми </a:t>
            </a:r>
            <a:r>
              <a:rPr lang="bg" sz="1400" dirty="0">
                <a:cs typeface="Calibri"/>
              </a:rPr>
              <a:t>и </a:t>
            </a:r>
            <a:r>
              <a:rPr lang="bg" sz="1400" err="1">
                <a:cs typeface="Calibri"/>
              </a:rPr>
              <a:t>графики</a:t>
            </a:r>
            <a:endParaRPr lang="nl-NL" sz="1400">
              <a:cs typeface="Calibri"/>
            </a:endParaRP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4522BEDE-9683-AF6E-BE40-5AD0714DBD09}"/>
              </a:ext>
            </a:extLst>
          </p:cNvPr>
          <p:cNvSpPr txBox="1"/>
          <p:nvPr/>
        </p:nvSpPr>
        <p:spPr>
          <a:xfrm>
            <a:off x="7365104" y="3614133"/>
            <a:ext cx="160985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bg" sz="1400" err="1">
                <a:cs typeface="Calibri"/>
              </a:rPr>
              <a:t>Конспирация</a:t>
            </a:r>
            <a:r>
              <a:rPr lang="bg" sz="1400" dirty="0">
                <a:cs typeface="Calibri"/>
              </a:rPr>
              <a:t> </a:t>
            </a:r>
            <a:r>
              <a:rPr lang="bg" sz="1400" err="1">
                <a:cs typeface="Calibri"/>
              </a:rPr>
              <a:t>теории</a:t>
            </a:r>
            <a:endParaRPr lang="nl-NL" sz="1400" err="1"/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D21167A6-B393-2364-B891-8AE582228FEF}"/>
              </a:ext>
            </a:extLst>
          </p:cNvPr>
          <p:cNvSpPr txBox="1"/>
          <p:nvPr/>
        </p:nvSpPr>
        <p:spPr>
          <a:xfrm>
            <a:off x="8057344" y="3820732"/>
            <a:ext cx="201232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bg" sz="1400" dirty="0">
                <a:cs typeface="Calibri"/>
              </a:rPr>
              <a:t>Пропаганда</a:t>
            </a:r>
            <a:endParaRPr lang="nl-NL" sz="1400" dirty="0" err="1"/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7DA8C137-8399-37DA-03FA-4E7CFB748372}"/>
              </a:ext>
            </a:extLst>
          </p:cNvPr>
          <p:cNvSpPr txBox="1"/>
          <p:nvPr/>
        </p:nvSpPr>
        <p:spPr>
          <a:xfrm>
            <a:off x="9525000" y="4612246"/>
            <a:ext cx="232624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bg" b="1" dirty="0">
                <a:cs typeface="Calibri"/>
              </a:rPr>
              <a:t>Неправилна информация</a:t>
            </a:r>
            <a:endParaRPr lang="nl-NL" b="1" dirty="0" err="1">
              <a:cs typeface="Calibri" panose="020F0502020204030204"/>
            </a:endParaRP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AF8B0CC9-B64D-FF87-507A-C0478B6FCFE4}"/>
              </a:ext>
            </a:extLst>
          </p:cNvPr>
          <p:cNvSpPr txBox="1"/>
          <p:nvPr/>
        </p:nvSpPr>
        <p:spPr>
          <a:xfrm>
            <a:off x="6938493" y="4652492"/>
            <a:ext cx="210623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bg" b="1" dirty="0">
                <a:cs typeface="Calibri"/>
              </a:rPr>
              <a:t>Дезинформация</a:t>
            </a:r>
            <a:endParaRPr lang="nl-NL" dirty="0" err="1"/>
          </a:p>
        </p:txBody>
      </p:sp>
    </p:spTree>
    <p:extLst>
      <p:ext uri="{BB962C8B-B14F-4D97-AF65-F5344CB8AC3E}">
        <p14:creationId xmlns:p14="http://schemas.microsoft.com/office/powerpoint/2010/main" val="213729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Εικόνα 11" descr="Εικόνα που περιέχει κείμενο, γραφικά, clipart, καρτούν&#10;&#10;Περιγραφή που δημιουργήθηκε αυτόματα">
            <a:extLst>
              <a:ext uri="{FF2B5EF4-FFF2-40B4-BE49-F238E27FC236}">
                <a16:creationId xmlns:a16="http://schemas.microsoft.com/office/drawing/2014/main" id="{5B5354DB-79D5-4754-DF4F-6892EB25C9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9" t="10937" r="8948" b="11648"/>
          <a:stretch/>
        </p:blipFill>
        <p:spPr>
          <a:xfrm>
            <a:off x="4870278" y="904962"/>
            <a:ext cx="5919956" cy="5623783"/>
          </a:xfrm>
          <a:prstGeom prst="rect">
            <a:avLst/>
          </a:prstGeom>
        </p:spPr>
      </p:pic>
      <p:sp>
        <p:nvSpPr>
          <p:cNvPr id="9" name="Τίτλος 3">
            <a:extLst>
              <a:ext uri="{FF2B5EF4-FFF2-40B4-BE49-F238E27FC236}">
                <a16:creationId xmlns:a16="http://schemas.microsoft.com/office/drawing/2014/main" id="{C4EB2F6A-8B72-1216-AA77-C3EF12FD00A4}"/>
              </a:ext>
            </a:extLst>
          </p:cNvPr>
          <p:cNvSpPr txBox="1">
            <a:spLocks/>
          </p:cNvSpPr>
          <p:nvPr/>
        </p:nvSpPr>
        <p:spPr>
          <a:xfrm>
            <a:off x="49485" y="3478939"/>
            <a:ext cx="12124244" cy="21979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3E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sk-SK" sz="3600" b="1">
              <a:solidFill>
                <a:schemeClr val="tx1"/>
              </a:solidFill>
              <a:effectLst/>
              <a:latin typeface="Calibri Light" panose="020F0302020204030204"/>
              <a:ea typeface="Verdana" panose="020B060403050404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BF150D-79F1-8837-8727-52E6351AFF21}"/>
              </a:ext>
            </a:extLst>
          </p:cNvPr>
          <p:cNvSpPr/>
          <p:nvPr/>
        </p:nvSpPr>
        <p:spPr>
          <a:xfrm>
            <a:off x="-9348" y="-9438"/>
            <a:ext cx="12201348" cy="9144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1CABC49D-C58D-2F3B-AC9B-F42DD1A5CC89}"/>
              </a:ext>
            </a:extLst>
          </p:cNvPr>
          <p:cNvSpPr txBox="1"/>
          <p:nvPr/>
        </p:nvSpPr>
        <p:spPr>
          <a:xfrm>
            <a:off x="189426" y="2091566"/>
            <a:ext cx="4819302" cy="3477875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bg" sz="4400" b="1" dirty="0"/>
              <a:t>Вярата в информационното разстройство:</a:t>
            </a:r>
          </a:p>
          <a:p>
            <a:pPr algn="ctr"/>
            <a:r>
              <a:rPr lang="bg" sz="4400" b="1" dirty="0"/>
              <a:t>проблемно поведение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811980-40E3-53D7-24FA-30A9FF1BFA90}"/>
              </a:ext>
            </a:extLst>
          </p:cNvPr>
          <p:cNvSpPr txBox="1"/>
          <p:nvPr/>
        </p:nvSpPr>
        <p:spPr>
          <a:xfrm>
            <a:off x="5895395" y="6488668"/>
            <a:ext cx="61055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bg" sz="1200" dirty="0">
                <a:hlinkClick r:id="rId4"/>
              </a:rPr>
              <a:t>Изображение от </a:t>
            </a:r>
            <a:r>
              <a:rPr lang="bg" sz="1200" dirty="0" err="1">
                <a:hlinkClick r:id="rId4"/>
              </a:rPr>
              <a:t>vectorjuice </a:t>
            </a:r>
            <a:r>
              <a:rPr lang="bg" sz="1200" dirty="0">
                <a:hlinkClick r:id="rId4"/>
              </a:rPr>
              <a:t>на </a:t>
            </a:r>
            <a:r>
              <a:rPr lang="bg" sz="1200" dirty="0" err="1">
                <a:hlinkClick r:id="rId4"/>
              </a:rPr>
              <a:t>Freepik </a:t>
            </a:r>
            <a:r>
              <a:rPr lang="bg" sz="1200" dirty="0">
                <a:hlinkClick r:id="rId4"/>
              </a:rPr>
              <a:t>.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65182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diagram, lijn, cirkel, Elektrisch blauw&#10;&#10;Automatisch gegenereerde beschrijving">
            <a:extLst>
              <a:ext uri="{FF2B5EF4-FFF2-40B4-BE49-F238E27FC236}">
                <a16:creationId xmlns:a16="http://schemas.microsoft.com/office/drawing/2014/main" id="{624D5438-B479-A623-CB12-0CC689A26F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2513" y="2209879"/>
            <a:ext cx="6467340" cy="3769059"/>
          </a:xfrm>
          <a:prstGeom prst="rect">
            <a:avLst/>
          </a:prstGeom>
        </p:spPr>
      </p:pic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" dirty="0"/>
              <a:t>Теорията на </a:t>
            </a:r>
            <a:r>
              <a:rPr lang="bg" dirty="0" err="1"/>
              <a:t>планираното _</a:t>
            </a:r>
            <a:r>
              <a:rPr lang="bg" dirty="0"/>
              <a:t> </a:t>
            </a:r>
            <a:r>
              <a:rPr lang="bg" dirty="0" err="1"/>
              <a:t>Поведение</a:t>
            </a:r>
            <a:endParaRPr lang="en-US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060411" cy="4865977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bg" sz="2200" b="0" i="0" dirty="0">
                <a:solidFill>
                  <a:srgbClr val="333333"/>
                </a:solidFill>
                <a:effectLst/>
              </a:rPr>
              <a:t>Теорията за планираното </a:t>
            </a:r>
            <a:r>
              <a:rPr lang="bg" sz="2200" dirty="0">
                <a:solidFill>
                  <a:srgbClr val="333333"/>
                </a:solidFill>
              </a:rPr>
              <a:t>поведение </a:t>
            </a:r>
            <a:r>
              <a:rPr lang="bg" sz="2200" b="0" i="0" dirty="0">
                <a:solidFill>
                  <a:srgbClr val="333333"/>
                </a:solidFill>
                <a:effectLst/>
              </a:rPr>
              <a:t>е теория, която обяснява как хората започват да извършват </a:t>
            </a:r>
            <a:r>
              <a:rPr lang="bg" sz="2200" dirty="0">
                <a:solidFill>
                  <a:srgbClr val="333333"/>
                </a:solidFill>
              </a:rPr>
              <a:t>поведението, </a:t>
            </a:r>
            <a:r>
              <a:rPr lang="bg" sz="2200" b="0" i="0" dirty="0">
                <a:solidFill>
                  <a:srgbClr val="333333"/>
                </a:solidFill>
                <a:effectLst/>
              </a:rPr>
              <a:t>което извършват.</a:t>
            </a:r>
            <a:r>
              <a:rPr lang="bg" sz="2200" dirty="0">
                <a:solidFill>
                  <a:srgbClr val="333333"/>
                </a:solidFill>
              </a:rPr>
              <a:t> </a:t>
            </a:r>
            <a:endParaRPr lang="en-GB" sz="2200" b="0" i="0" dirty="0">
              <a:solidFill>
                <a:srgbClr val="333333"/>
              </a:solidFill>
              <a:effectLst/>
            </a:endParaRPr>
          </a:p>
          <a:p>
            <a:pPr marL="0" indent="0">
              <a:buNone/>
            </a:pPr>
            <a:r>
              <a:rPr lang="bg" sz="2200" dirty="0">
                <a:solidFill>
                  <a:srgbClr val="333333"/>
                </a:solidFill>
              </a:rPr>
              <a:t>В модела можете да видите, че за да се извърши поведение, човек трябва да има намерение.</a:t>
            </a:r>
            <a:endParaRPr lang="en-GB" sz="2200" dirty="0">
              <a:solidFill>
                <a:srgbClr val="333333"/>
              </a:solidFill>
              <a:cs typeface="Calibri"/>
            </a:endParaRPr>
          </a:p>
          <a:p>
            <a:pPr marL="0" indent="0">
              <a:buNone/>
            </a:pPr>
            <a:r>
              <a:rPr lang="bg" sz="2200" b="0" i="0" dirty="0">
                <a:solidFill>
                  <a:srgbClr val="333333"/>
                </a:solidFill>
                <a:effectLst/>
              </a:rPr>
              <a:t>Намерението се създава от комбинация от 3 фактора:</a:t>
            </a:r>
            <a:endParaRPr lang="en-GB" sz="2200" b="0" i="0" dirty="0">
              <a:solidFill>
                <a:srgbClr val="333333"/>
              </a:solidFill>
              <a:effectLst/>
              <a:cs typeface="Calibri"/>
            </a:endParaRPr>
          </a:p>
          <a:p>
            <a:r>
              <a:rPr lang="bg" sz="2200" dirty="0">
                <a:solidFill>
                  <a:srgbClr val="333333"/>
                </a:solidFill>
              </a:rPr>
              <a:t>Нагласи / лични убеждения</a:t>
            </a:r>
            <a:endParaRPr lang="en-GB" sz="2200" dirty="0">
              <a:solidFill>
                <a:srgbClr val="333333"/>
              </a:solidFill>
              <a:cs typeface="Calibri"/>
            </a:endParaRPr>
          </a:p>
          <a:p>
            <a:r>
              <a:rPr lang="bg" sz="2200" b="0" i="0" dirty="0">
                <a:solidFill>
                  <a:srgbClr val="333333"/>
                </a:solidFill>
                <a:effectLst/>
              </a:rPr>
              <a:t>Субективни норми</a:t>
            </a:r>
            <a:endParaRPr lang="en-GB" sz="2200" b="0" i="0" dirty="0">
              <a:solidFill>
                <a:srgbClr val="333333"/>
              </a:solidFill>
              <a:effectLst/>
              <a:cs typeface="Calibri"/>
            </a:endParaRPr>
          </a:p>
          <a:p>
            <a:r>
              <a:rPr lang="bg" sz="2200" dirty="0">
                <a:solidFill>
                  <a:srgbClr val="333333"/>
                </a:solidFill>
              </a:rPr>
              <a:t>Възприеман поведенчески контрол</a:t>
            </a:r>
            <a:endParaRPr lang="en-GB" sz="2200" dirty="0">
              <a:solidFill>
                <a:srgbClr val="333333"/>
              </a:solidFill>
              <a:cs typeface="Calibri"/>
            </a:endParaRPr>
          </a:p>
          <a:p>
            <a:pPr marL="0" indent="0" algn="just">
              <a:buNone/>
            </a:pPr>
            <a:endParaRPr lang="en-GB" sz="2200" b="0" i="0" dirty="0">
              <a:solidFill>
                <a:srgbClr val="333333"/>
              </a:solidFill>
              <a:effectLst/>
            </a:endParaRPr>
          </a:p>
          <a:p>
            <a:pPr marL="457200" lvl="1" indent="0" algn="just">
              <a:buNone/>
            </a:pPr>
            <a:endParaRPr lang="en-GB" sz="2000" b="0" i="0" dirty="0">
              <a:solidFill>
                <a:srgbClr val="333333"/>
              </a:solidFill>
              <a:effectLst/>
            </a:endParaRPr>
          </a:p>
          <a:p>
            <a:pPr algn="just"/>
            <a:endParaRPr lang="en-GB" sz="2000" b="0" i="0" dirty="0">
              <a:solidFill>
                <a:srgbClr val="333333"/>
              </a:solidFill>
              <a:effectLst/>
            </a:endParaRPr>
          </a:p>
          <a:p>
            <a:pPr marL="457200" lvl="1" indent="0" algn="just">
              <a:buNone/>
            </a:pPr>
            <a:endParaRPr lang="en-GB" sz="2000" b="0" i="0" dirty="0">
              <a:solidFill>
                <a:srgbClr val="333333"/>
              </a:solidFill>
              <a:effectLst/>
            </a:endParaRPr>
          </a:p>
        </p:txBody>
      </p:sp>
      <p:sp>
        <p:nvSpPr>
          <p:cNvPr id="11" name="Ορθογώνιο 1">
            <a:extLst>
              <a:ext uri="{FF2B5EF4-FFF2-40B4-BE49-F238E27FC236}">
                <a16:creationId xmlns:a16="http://schemas.microsoft.com/office/drawing/2014/main" id="{E314B2E6-0586-408E-8D1A-41287EF3B8C4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bg" sz="1200" dirty="0">
                <a:hlinkClick r:id="rId4"/>
              </a:rPr>
              <a:t>Информация за източника и изображение (променено </a:t>
            </a:r>
            <a:r>
              <a:rPr lang="bg" sz="1200" dirty="0"/>
              <a:t>)</a:t>
            </a:r>
            <a:endParaRPr lang="en-US" sz="1200" dirty="0">
              <a:cs typeface="Calibri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B05611A8-5F79-FB34-A147-53DDE3544EC6}"/>
              </a:ext>
            </a:extLst>
          </p:cNvPr>
          <p:cNvSpPr txBox="1"/>
          <p:nvPr/>
        </p:nvSpPr>
        <p:spPr>
          <a:xfrm>
            <a:off x="6758726" y="2583823"/>
            <a:ext cx="126642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bg" dirty="0">
                <a:solidFill>
                  <a:schemeClr val="bg1"/>
                </a:solidFill>
                <a:cs typeface="Calibri"/>
              </a:rPr>
              <a:t>Нагласи</a:t>
            </a:r>
            <a:endParaRPr lang="nl-NL" dirty="0" err="1">
              <a:solidFill>
                <a:schemeClr val="bg1"/>
              </a:solidFill>
              <a:cs typeface="Calibri" panose="020F0502020204030204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3BE385A3-8319-6EAB-9A35-B5EB9B9DBF0E}"/>
              </a:ext>
            </a:extLst>
          </p:cNvPr>
          <p:cNvSpPr txBox="1"/>
          <p:nvPr/>
        </p:nvSpPr>
        <p:spPr>
          <a:xfrm>
            <a:off x="6635302" y="3804633"/>
            <a:ext cx="152131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bg" dirty="0" err="1">
                <a:solidFill>
                  <a:schemeClr val="bg1"/>
                </a:solidFill>
                <a:cs typeface="Calibri"/>
              </a:rPr>
              <a:t>Субективно</a:t>
            </a:r>
            <a:r>
              <a:rPr lang="bg" dirty="0">
                <a:solidFill>
                  <a:schemeClr val="bg1"/>
                </a:solidFill>
                <a:cs typeface="Calibri"/>
              </a:rPr>
              <a:t> </a:t>
            </a:r>
            <a:r>
              <a:rPr lang="bg" dirty="0" err="1">
                <a:solidFill>
                  <a:schemeClr val="bg1"/>
                </a:solidFill>
                <a:cs typeface="Calibri" panose="020F0502020204030204"/>
              </a:rPr>
              <a:t>норми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9BB26FE1-2133-C740-5317-2CE5EB975187}"/>
              </a:ext>
            </a:extLst>
          </p:cNvPr>
          <p:cNvSpPr txBox="1"/>
          <p:nvPr/>
        </p:nvSpPr>
        <p:spPr>
          <a:xfrm>
            <a:off x="6573591" y="5052274"/>
            <a:ext cx="163668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bg" err="1">
                <a:solidFill>
                  <a:schemeClr val="bg1"/>
                </a:solidFill>
                <a:cs typeface="Calibri"/>
              </a:rPr>
              <a:t>Възприеман</a:t>
            </a:r>
            <a:r>
              <a:rPr lang="bg" dirty="0">
                <a:solidFill>
                  <a:schemeClr val="bg1"/>
                </a:solidFill>
                <a:cs typeface="Calibri"/>
              </a:rPr>
              <a:t> </a:t>
            </a:r>
            <a:r>
              <a:rPr lang="bg" err="1">
                <a:solidFill>
                  <a:schemeClr val="bg1"/>
                </a:solidFill>
                <a:cs typeface="Calibri"/>
              </a:rPr>
              <a:t>Поведенчески </a:t>
            </a:r>
            <a:r>
              <a:rPr lang="bg" dirty="0">
                <a:solidFill>
                  <a:schemeClr val="bg1"/>
                </a:solidFill>
                <a:cs typeface="Calibri"/>
              </a:rPr>
              <a:t>контрол</a:t>
            </a:r>
            <a:endParaRPr lang="nl-NL" dirty="0" err="1">
              <a:solidFill>
                <a:schemeClr val="bg1"/>
              </a:solidFill>
              <a:cs typeface="Calibri" panose="020F0502020204030204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E0458A9C-B69F-1CBE-2214-E869A0E0A2EC}"/>
              </a:ext>
            </a:extLst>
          </p:cNvPr>
          <p:cNvSpPr txBox="1"/>
          <p:nvPr/>
        </p:nvSpPr>
        <p:spPr>
          <a:xfrm>
            <a:off x="8961549" y="3944155"/>
            <a:ext cx="105982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bg" err="1">
                <a:solidFill>
                  <a:schemeClr val="bg1"/>
                </a:solidFill>
                <a:cs typeface="Calibri"/>
              </a:rPr>
              <a:t>Намерение</a:t>
            </a:r>
            <a:endParaRPr lang="nl-NL">
              <a:solidFill>
                <a:schemeClr val="bg1"/>
              </a:solidFill>
              <a:cs typeface="Calibri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D9902DE0-4F58-8FC1-EA3E-FAC760ECA0E5}"/>
              </a:ext>
            </a:extLst>
          </p:cNvPr>
          <p:cNvSpPr txBox="1"/>
          <p:nvPr/>
        </p:nvSpPr>
        <p:spPr>
          <a:xfrm>
            <a:off x="10716295" y="3941471"/>
            <a:ext cx="128788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bg" err="1">
                <a:solidFill>
                  <a:schemeClr val="bg1"/>
                </a:solidFill>
                <a:cs typeface="Calibri"/>
              </a:rPr>
              <a:t>Поведение</a:t>
            </a:r>
            <a:endParaRPr lang="nl-NL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1783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schermopname, diagram, ontwerp&#10;&#10;Automatisch gegenereerde beschrijving">
            <a:extLst>
              <a:ext uri="{FF2B5EF4-FFF2-40B4-BE49-F238E27FC236}">
                <a16:creationId xmlns:a16="http://schemas.microsoft.com/office/drawing/2014/main" id="{DA227BB4-D2D2-6E6A-EAC6-7089D2769D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4982" y="1390828"/>
            <a:ext cx="8581622" cy="539106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C3E3EDD-C34F-15DE-DFA0-A9F12C408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"/>
              <a:t>Пример за </a:t>
            </a:r>
            <a:r>
              <a:rPr lang="bg" err="1"/>
              <a:t>това _</a:t>
            </a:r>
            <a:r>
              <a:rPr lang="bg"/>
              <a:t> </a:t>
            </a:r>
            <a:r>
              <a:rPr lang="bg" err="1"/>
              <a:t>Теория</a:t>
            </a:r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1CD722DA-498A-F42A-87A6-7A4D0D7F054A}"/>
              </a:ext>
            </a:extLst>
          </p:cNvPr>
          <p:cNvSpPr txBox="1"/>
          <p:nvPr/>
        </p:nvSpPr>
        <p:spPr>
          <a:xfrm>
            <a:off x="8041341" y="1471198"/>
            <a:ext cx="3856506" cy="230832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bg" dirty="0" err="1"/>
              <a:t>Това </a:t>
            </a:r>
            <a:r>
              <a:rPr lang="bg" dirty="0"/>
              <a:t>е </a:t>
            </a:r>
            <a:r>
              <a:rPr lang="bg" dirty="0" err="1"/>
              <a:t>_</a:t>
            </a:r>
            <a:r>
              <a:rPr lang="bg" dirty="0"/>
              <a:t> </a:t>
            </a:r>
            <a:r>
              <a:rPr lang="bg" dirty="0" err="1"/>
              <a:t>пример </a:t>
            </a:r>
            <a:r>
              <a:rPr lang="bg" dirty="0"/>
              <a:t>за </a:t>
            </a:r>
            <a:r>
              <a:rPr lang="bg" dirty="0" err="1"/>
              <a:t>това</a:t>
            </a:r>
            <a:r>
              <a:rPr lang="bg" dirty="0"/>
              <a:t> </a:t>
            </a:r>
            <a:r>
              <a:rPr lang="bg" dirty="0" err="1"/>
              <a:t>теория </a:t>
            </a:r>
            <a:r>
              <a:rPr lang="bg" dirty="0"/>
              <a:t>в </a:t>
            </a:r>
            <a:r>
              <a:rPr lang="bg" dirty="0" err="1"/>
              <a:t>употреба </a:t>
            </a:r>
            <a:r>
              <a:rPr lang="bg" dirty="0"/>
              <a:t>.</a:t>
            </a:r>
          </a:p>
          <a:p>
            <a:pPr algn="l"/>
            <a:endParaRPr lang="nl-NL" dirty="0"/>
          </a:p>
          <a:p>
            <a:pPr algn="l"/>
            <a:r>
              <a:rPr lang="bg" dirty="0" err="1"/>
              <a:t>им нагласи </a:t>
            </a:r>
            <a:r>
              <a:rPr lang="bg" dirty="0"/>
              <a:t>, </a:t>
            </a:r>
            <a:r>
              <a:rPr lang="bg" dirty="0" err="1"/>
              <a:t>влиянието </a:t>
            </a:r>
            <a:r>
              <a:rPr lang="bg" dirty="0"/>
              <a:t>на </a:t>
            </a:r>
            <a:r>
              <a:rPr lang="bg" dirty="0" err="1"/>
              <a:t>тяхното</a:t>
            </a:r>
            <a:r>
              <a:rPr lang="bg" dirty="0"/>
              <a:t> </a:t>
            </a:r>
            <a:r>
              <a:rPr lang="bg" dirty="0" err="1"/>
              <a:t>социална </a:t>
            </a:r>
            <a:r>
              <a:rPr lang="bg" dirty="0"/>
              <a:t>среда </a:t>
            </a:r>
            <a:r>
              <a:rPr lang="bg" dirty="0" err="1"/>
              <a:t>и</a:t>
            </a:r>
            <a:r>
              <a:rPr lang="bg" dirty="0"/>
              <a:t> </a:t>
            </a:r>
            <a:r>
              <a:rPr lang="bg" dirty="0" err="1"/>
              <a:t>нивото </a:t>
            </a:r>
            <a:r>
              <a:rPr lang="bg" dirty="0"/>
              <a:t>на контрол </a:t>
            </a:r>
            <a:r>
              <a:rPr lang="bg" dirty="0" err="1"/>
              <a:t>те</a:t>
            </a:r>
            <a:r>
              <a:rPr lang="bg" dirty="0"/>
              <a:t> </a:t>
            </a:r>
            <a:r>
              <a:rPr lang="bg" dirty="0" err="1"/>
              <a:t>възприемам</a:t>
            </a:r>
            <a:r>
              <a:rPr lang="bg" dirty="0"/>
              <a:t> </a:t>
            </a:r>
            <a:r>
              <a:rPr lang="bg" dirty="0" err="1"/>
              <a:t>да ги </a:t>
            </a:r>
            <a:r>
              <a:rPr lang="bg" dirty="0"/>
              <a:t>води </a:t>
            </a:r>
            <a:r>
              <a:rPr lang="bg" dirty="0" err="1"/>
              <a:t>до </a:t>
            </a:r>
            <a:r>
              <a:rPr lang="bg" dirty="0"/>
              <a:t>определен </a:t>
            </a:r>
            <a:r>
              <a:rPr lang="bg" dirty="0" err="1"/>
              <a:t>_</a:t>
            </a:r>
            <a:r>
              <a:rPr lang="bg" dirty="0"/>
              <a:t> </a:t>
            </a:r>
            <a:r>
              <a:rPr lang="bg" dirty="0" err="1"/>
              <a:t>поведение </a:t>
            </a:r>
            <a:r>
              <a:rPr lang="bg" dirty="0"/>
              <a:t>: </a:t>
            </a:r>
            <a:r>
              <a:rPr lang="bg" dirty="0" err="1"/>
              <a:t>да </a:t>
            </a:r>
            <a:r>
              <a:rPr lang="bg" dirty="0"/>
              <a:t>спре да пуши.</a:t>
            </a:r>
          </a:p>
          <a:p>
            <a:pPr algn="l"/>
            <a:endParaRPr lang="nl-NL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07BEDEA-7CE3-43E3-2A8B-6661B3D60F7A}"/>
              </a:ext>
            </a:extLst>
          </p:cNvPr>
          <p:cNvSpPr txBox="1"/>
          <p:nvPr/>
        </p:nvSpPr>
        <p:spPr>
          <a:xfrm>
            <a:off x="5985581" y="6585260"/>
            <a:ext cx="6204154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bg" sz="1200" dirty="0">
                <a:hlinkClick r:id="rId4"/>
              </a:rPr>
              <a:t>Изходно изображение (променено)</a:t>
            </a:r>
            <a:endParaRPr lang="nl-NL" dirty="0">
              <a:cs typeface="Calibri" panose="020F0502020204030204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D00C2A2C-39E2-71D0-5EB0-BC30BB58D0FB}"/>
              </a:ext>
            </a:extLst>
          </p:cNvPr>
          <p:cNvSpPr txBox="1"/>
          <p:nvPr/>
        </p:nvSpPr>
        <p:spPr>
          <a:xfrm>
            <a:off x="5312630" y="5288565"/>
            <a:ext cx="6836229" cy="138499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endParaRPr lang="nl-NL"/>
          </a:p>
          <a:p>
            <a:pPr algn="l"/>
            <a:r>
              <a:rPr lang="bg" sz="2400" b="1" err="1"/>
              <a:t>Сега</a:t>
            </a:r>
            <a:r>
              <a:rPr lang="bg" sz="2400" b="1"/>
              <a:t> </a:t>
            </a:r>
            <a:r>
              <a:rPr lang="bg" sz="2400" b="1" err="1"/>
              <a:t>Нека да</a:t>
            </a:r>
            <a:r>
              <a:rPr lang="bg" sz="2400" b="1"/>
              <a:t> </a:t>
            </a:r>
            <a:r>
              <a:rPr lang="bg" sz="2400" b="1" err="1"/>
              <a:t>използване</a:t>
            </a:r>
            <a:r>
              <a:rPr lang="bg" sz="2400" b="1"/>
              <a:t> </a:t>
            </a:r>
            <a:r>
              <a:rPr lang="bg" sz="2400" b="1" err="1"/>
              <a:t>този </a:t>
            </a:r>
            <a:r>
              <a:rPr lang="bg" sz="2400" b="1"/>
              <a:t>модел </a:t>
            </a:r>
            <a:r>
              <a:rPr lang="bg" sz="2400" b="1" err="1"/>
              <a:t>за </a:t>
            </a:r>
            <a:r>
              <a:rPr lang="bg" sz="2400" b="1"/>
              <a:t>вяра в информационното разстройство!</a:t>
            </a:r>
          </a:p>
          <a:p>
            <a:pPr algn="l"/>
            <a:endParaRPr lang="nl-NL" err="1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79CFB6C7-CA1B-32BA-60FF-E6654CCC2BB4}"/>
              </a:ext>
            </a:extLst>
          </p:cNvPr>
          <p:cNvSpPr txBox="1"/>
          <p:nvPr/>
        </p:nvSpPr>
        <p:spPr>
          <a:xfrm>
            <a:off x="892828" y="2241598"/>
            <a:ext cx="2420797" cy="10926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bg" sz="1300" b="1" dirty="0">
                <a:cs typeface="Calibri"/>
              </a:rPr>
              <a:t>Нагласи:</a:t>
            </a:r>
          </a:p>
          <a:p>
            <a:r>
              <a:rPr lang="bg" sz="1300" dirty="0">
                <a:cs typeface="Calibri"/>
              </a:rPr>
              <a:t>Пушенето е </a:t>
            </a:r>
            <a:r>
              <a:rPr lang="bg" sz="1300" dirty="0" err="1">
                <a:cs typeface="Calibri"/>
              </a:rPr>
              <a:t>релаксиращо </a:t>
            </a:r>
            <a:r>
              <a:rPr lang="bg" sz="1300" dirty="0">
                <a:cs typeface="Calibri"/>
              </a:rPr>
              <a:t>;</a:t>
            </a:r>
          </a:p>
          <a:p>
            <a:r>
              <a:rPr lang="bg" sz="1300" dirty="0">
                <a:cs typeface="Calibri"/>
              </a:rPr>
              <a:t>Пушенето </a:t>
            </a:r>
            <a:r>
              <a:rPr lang="bg" sz="1300" dirty="0" err="1">
                <a:cs typeface="Calibri"/>
              </a:rPr>
              <a:t>струва </a:t>
            </a:r>
            <a:r>
              <a:rPr lang="bg" sz="1300" dirty="0">
                <a:cs typeface="Calibri"/>
              </a:rPr>
              <a:t>много;</a:t>
            </a:r>
          </a:p>
          <a:p>
            <a:r>
              <a:rPr lang="bg" sz="1300" dirty="0">
                <a:cs typeface="Calibri"/>
              </a:rPr>
              <a:t>Пушенето е вредно </a:t>
            </a:r>
            <a:r>
              <a:rPr lang="bg" sz="1300" dirty="0" err="1">
                <a:cs typeface="Calibri"/>
              </a:rPr>
              <a:t>за</a:t>
            </a:r>
            <a:r>
              <a:rPr lang="bg" sz="1300" dirty="0">
                <a:cs typeface="Calibri"/>
              </a:rPr>
              <a:t> </a:t>
            </a:r>
            <a:r>
              <a:rPr lang="bg" sz="1300" dirty="0" err="1">
                <a:cs typeface="Calibri"/>
              </a:rPr>
              <a:t>моето </a:t>
            </a:r>
            <a:r>
              <a:rPr lang="bg" sz="1300" dirty="0">
                <a:cs typeface="Calibri"/>
              </a:rPr>
              <a:t>здраве.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647501C8-7383-C0C7-8762-6948AB968505}"/>
              </a:ext>
            </a:extLst>
          </p:cNvPr>
          <p:cNvSpPr txBox="1"/>
          <p:nvPr/>
        </p:nvSpPr>
        <p:spPr>
          <a:xfrm>
            <a:off x="959214" y="3523166"/>
            <a:ext cx="2226971" cy="8925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bg" sz="1300" b="1" dirty="0" err="1">
                <a:cs typeface="Calibri"/>
              </a:rPr>
              <a:t>Субективно</a:t>
            </a:r>
            <a:r>
              <a:rPr lang="bg" sz="1300" b="1" dirty="0">
                <a:cs typeface="Calibri"/>
              </a:rPr>
              <a:t> </a:t>
            </a:r>
            <a:r>
              <a:rPr lang="bg" sz="1300" b="1" dirty="0" err="1">
                <a:cs typeface="Calibri"/>
              </a:rPr>
              <a:t>норми </a:t>
            </a:r>
            <a:r>
              <a:rPr lang="bg" sz="1300" b="1" dirty="0">
                <a:cs typeface="Calibri"/>
              </a:rPr>
              <a:t>:</a:t>
            </a:r>
          </a:p>
          <a:p>
            <a:r>
              <a:rPr lang="bg" sz="1300" dirty="0">
                <a:cs typeface="Calibri"/>
              </a:rPr>
              <a:t>Мойте колеги дим ;</a:t>
            </a:r>
            <a:endParaRPr lang="nl-NL" sz="1300" dirty="0" err="1">
              <a:cs typeface="Calibri"/>
            </a:endParaRPr>
          </a:p>
          <a:p>
            <a:r>
              <a:rPr lang="bg" sz="1300" dirty="0" err="1">
                <a:cs typeface="Calibri"/>
              </a:rPr>
              <a:t>Приятелката </a:t>
            </a:r>
            <a:r>
              <a:rPr lang="bg" sz="1300" dirty="0">
                <a:cs typeface="Calibri"/>
              </a:rPr>
              <a:t>ми </a:t>
            </a:r>
            <a:r>
              <a:rPr lang="bg" sz="1300" dirty="0" err="1">
                <a:cs typeface="Calibri"/>
              </a:rPr>
              <a:t>не го </a:t>
            </a:r>
            <a:r>
              <a:rPr lang="bg" sz="1300" dirty="0">
                <a:cs typeface="Calibri"/>
              </a:rPr>
              <a:t>прави </a:t>
            </a:r>
            <a:r>
              <a:rPr lang="bg" sz="1300" dirty="0" err="1">
                <a:cs typeface="Calibri"/>
              </a:rPr>
              <a:t>одобряват </a:t>
            </a:r>
            <a:r>
              <a:rPr lang="bg" sz="1300" dirty="0">
                <a:cs typeface="Calibri"/>
              </a:rPr>
              <a:t>пушенето.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F98A74BE-BDCF-FC24-A2D7-57B9ED2B6BC5}"/>
              </a:ext>
            </a:extLst>
          </p:cNvPr>
          <p:cNvSpPr txBox="1"/>
          <p:nvPr/>
        </p:nvSpPr>
        <p:spPr>
          <a:xfrm>
            <a:off x="894033" y="4693496"/>
            <a:ext cx="2419591" cy="14927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bg" sz="1300" b="1" dirty="0" err="1">
                <a:cs typeface="Calibri"/>
              </a:rPr>
              <a:t>Възприеман</a:t>
            </a:r>
            <a:r>
              <a:rPr lang="bg" sz="1300" b="1" dirty="0">
                <a:cs typeface="Calibri"/>
              </a:rPr>
              <a:t> </a:t>
            </a:r>
            <a:r>
              <a:rPr lang="bg" sz="1300" b="1" dirty="0" err="1">
                <a:cs typeface="Calibri"/>
              </a:rPr>
              <a:t>поведенчески </a:t>
            </a:r>
            <a:r>
              <a:rPr lang="bg" sz="1300" b="1" dirty="0">
                <a:cs typeface="Calibri"/>
              </a:rPr>
              <a:t>контрол:</a:t>
            </a:r>
          </a:p>
          <a:p>
            <a:r>
              <a:rPr lang="bg" sz="1300" dirty="0">
                <a:cs typeface="Calibri"/>
              </a:rPr>
              <a:t>Знам </a:t>
            </a:r>
            <a:r>
              <a:rPr lang="bg" sz="1300" dirty="0" err="1">
                <a:cs typeface="Calibri"/>
              </a:rPr>
              <a:t>, че </a:t>
            </a:r>
            <a:r>
              <a:rPr lang="bg" sz="1300" dirty="0">
                <a:cs typeface="Calibri"/>
              </a:rPr>
              <a:t>мога </a:t>
            </a:r>
            <a:r>
              <a:rPr lang="bg" sz="1300" dirty="0" err="1">
                <a:cs typeface="Calibri"/>
              </a:rPr>
              <a:t>да </a:t>
            </a:r>
            <a:r>
              <a:rPr lang="bg" sz="1300" dirty="0">
                <a:cs typeface="Calibri"/>
              </a:rPr>
              <a:t>спра </a:t>
            </a:r>
            <a:r>
              <a:rPr lang="bg" sz="1300" dirty="0" err="1">
                <a:cs typeface="Calibri"/>
              </a:rPr>
              <a:t>с </a:t>
            </a:r>
            <a:r>
              <a:rPr lang="bg" sz="1300" dirty="0">
                <a:cs typeface="Calibri"/>
              </a:rPr>
              <a:t>малко помощ;</a:t>
            </a:r>
            <a:endParaRPr lang="nl-NL" sz="1300" dirty="0" err="1">
              <a:cs typeface="Calibri"/>
            </a:endParaRPr>
          </a:p>
          <a:p>
            <a:r>
              <a:rPr lang="bg" sz="1300" dirty="0">
                <a:cs typeface="Calibri"/>
              </a:rPr>
              <a:t>аз мога разчитай на моя приятелка да ми помогне да го направя</a:t>
            </a:r>
            <a:r>
              <a:rPr lang="bg" sz="1300" dirty="0" smtClean="0">
                <a:cs typeface="Calibri"/>
              </a:rPr>
              <a:t>.</a:t>
            </a:r>
            <a:r>
              <a:rPr lang="en-US" sz="1300" dirty="0" smtClean="0">
                <a:cs typeface="Calibri"/>
              </a:rPr>
              <a:t> </a:t>
            </a:r>
            <a:endParaRPr lang="bg" sz="1300" dirty="0">
              <a:cs typeface="Calibri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63F43614-06C7-1EA2-B410-2F77A6D6C381}"/>
              </a:ext>
            </a:extLst>
          </p:cNvPr>
          <p:cNvSpPr txBox="1"/>
          <p:nvPr/>
        </p:nvSpPr>
        <p:spPr>
          <a:xfrm>
            <a:off x="4256629" y="3757574"/>
            <a:ext cx="1776211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bg" sz="1300" b="1" dirty="0" err="1">
                <a:solidFill>
                  <a:schemeClr val="bg1"/>
                </a:solidFill>
                <a:cs typeface="Calibri"/>
              </a:rPr>
              <a:t>Намерение </a:t>
            </a:r>
            <a:r>
              <a:rPr lang="bg" sz="1300" b="1" dirty="0">
                <a:solidFill>
                  <a:schemeClr val="bg1"/>
                </a:solidFill>
                <a:cs typeface="Calibri"/>
              </a:rPr>
              <a:t>:</a:t>
            </a:r>
            <a:endParaRPr lang="nl-NL" sz="1300" dirty="0">
              <a:solidFill>
                <a:schemeClr val="bg1"/>
              </a:solidFill>
              <a:cs typeface="Calibri"/>
            </a:endParaRPr>
          </a:p>
          <a:p>
            <a:r>
              <a:rPr lang="bg" sz="1300" dirty="0">
                <a:solidFill>
                  <a:schemeClr val="bg1"/>
                </a:solidFill>
                <a:cs typeface="Calibri"/>
              </a:rPr>
              <a:t>Ще </a:t>
            </a:r>
            <a:r>
              <a:rPr lang="bg" sz="1300" dirty="0" err="1">
                <a:solidFill>
                  <a:schemeClr val="bg1"/>
                </a:solidFill>
                <a:cs typeface="Calibri"/>
              </a:rPr>
              <a:t>спра </a:t>
            </a:r>
            <a:r>
              <a:rPr lang="bg" sz="1300" dirty="0">
                <a:solidFill>
                  <a:schemeClr val="bg1"/>
                </a:solidFill>
                <a:cs typeface="Calibri"/>
              </a:rPr>
              <a:t>да пуша</a:t>
            </a:r>
            <a:endParaRPr lang="nl-NL" sz="1300" b="1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97E9E04B-05C0-7AD3-71C3-344010014F5E}"/>
              </a:ext>
            </a:extLst>
          </p:cNvPr>
          <p:cNvSpPr txBox="1"/>
          <p:nvPr/>
        </p:nvSpPr>
        <p:spPr>
          <a:xfrm>
            <a:off x="6507229" y="3723221"/>
            <a:ext cx="1776211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bg" sz="1300" b="1" dirty="0" err="1">
                <a:solidFill>
                  <a:schemeClr val="bg1"/>
                </a:solidFill>
                <a:cs typeface="Calibri"/>
              </a:rPr>
              <a:t>Поведение </a:t>
            </a:r>
            <a:r>
              <a:rPr lang="bg" sz="1300" b="1" dirty="0">
                <a:solidFill>
                  <a:schemeClr val="bg1"/>
                </a:solidFill>
                <a:cs typeface="Calibri"/>
              </a:rPr>
              <a:t>:</a:t>
            </a:r>
            <a:endParaRPr lang="nl-NL" sz="1300" dirty="0">
              <a:solidFill>
                <a:schemeClr val="bg1"/>
              </a:solidFill>
              <a:cs typeface="Calibri"/>
            </a:endParaRPr>
          </a:p>
          <a:p>
            <a:r>
              <a:rPr lang="bg" sz="1300" dirty="0">
                <a:solidFill>
                  <a:schemeClr val="bg1"/>
                </a:solidFill>
                <a:cs typeface="Calibri"/>
              </a:rPr>
              <a:t>спирам да пуша</a:t>
            </a:r>
            <a:endParaRPr lang="nl-NL" sz="1300" b="1" dirty="0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984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4BD0C7CC-BAC5-4DAE-90C4-844464AC94A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bg" dirty="0"/>
              <a:t>Едно възможно вярване остава с човека, докато не го приеме като истина и не го включи в индивидуалната си система от вярвания.</a:t>
            </a:r>
          </a:p>
          <a:p>
            <a:pPr>
              <a:lnSpc>
                <a:spcPct val="120000"/>
              </a:lnSpc>
            </a:pPr>
            <a:r>
              <a:rPr lang="bg" dirty="0"/>
              <a:t>Всеки човек оценява и търси солидни причини или доказателства за тези възможни вярвания по свой начин.</a:t>
            </a:r>
          </a:p>
          <a:p>
            <a:pPr>
              <a:lnSpc>
                <a:spcPct val="120000"/>
              </a:lnSpc>
            </a:pPr>
            <a:r>
              <a:rPr lang="bg" dirty="0"/>
              <a:t>След като човек признае дадено вярване за истина , той е готов да го защити, може да се каже, че представлява част от неговата система от вярвания.</a:t>
            </a: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CC0DEC9-291B-4095-9896-1244D305277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bg" b="0" i="0" dirty="0">
                <a:solidFill>
                  <a:srgbClr val="333333"/>
                </a:solidFill>
                <a:effectLst/>
              </a:rPr>
              <a:t>Убеждението е идея, която човек смята за вярна </a:t>
            </a:r>
            <a:r>
              <a:rPr lang="bg" dirty="0"/>
              <a:t>. Вярата може да произхожда от различни източници, като например:</a:t>
            </a:r>
          </a:p>
          <a:p>
            <a:pPr lvl="1">
              <a:lnSpc>
                <a:spcPct val="120000"/>
              </a:lnSpc>
            </a:pPr>
            <a:r>
              <a:rPr lang="bg" dirty="0"/>
              <a:t>собствени наблюдения или експерименти на дадено лице;</a:t>
            </a:r>
          </a:p>
          <a:p>
            <a:pPr lvl="1">
              <a:lnSpc>
                <a:spcPct val="120000"/>
              </a:lnSpc>
            </a:pPr>
            <a:r>
              <a:rPr lang="bg" dirty="0"/>
              <a:t>приемането на културни и обществени стандарти (напр. религия);</a:t>
            </a:r>
          </a:p>
          <a:p>
            <a:pPr lvl="1">
              <a:lnSpc>
                <a:spcPct val="120000"/>
              </a:lnSpc>
            </a:pPr>
            <a:r>
              <a:rPr lang="bg" dirty="0"/>
              <a:t>какво им казват другите (напр. образование или наставничество).</a:t>
            </a:r>
          </a:p>
        </p:txBody>
      </p:sp>
      <p:sp>
        <p:nvSpPr>
          <p:cNvPr id="3" name="pop-up" descr="Click here for pop up information.">
            <a:extLst>
              <a:ext uri="{FF2B5EF4-FFF2-40B4-BE49-F238E27FC236}">
                <a16:creationId xmlns:a16="http://schemas.microsoft.com/office/drawing/2014/main" id="{C3A67301-39B7-99CC-D178-F4F617E8AAEA}"/>
              </a:ext>
            </a:extLst>
          </p:cNvPr>
          <p:cNvSpPr/>
          <p:nvPr/>
        </p:nvSpPr>
        <p:spPr>
          <a:xfrm>
            <a:off x="4680283" y="715369"/>
            <a:ext cx="914399" cy="510346"/>
          </a:xfrm>
          <a:prstGeom prst="borderCallout1">
            <a:avLst/>
          </a:prstGeom>
          <a:solidFill>
            <a:schemeClr val="bg1"/>
          </a:solidFill>
          <a:ln>
            <a:solidFill>
              <a:srgbClr val="D719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" b="1">
                <a:solidFill>
                  <a:srgbClr val="D71921"/>
                </a:solidFill>
              </a:rPr>
              <a:t>щракнете</a:t>
            </a:r>
            <a:endParaRPr lang="el-GR" b="1">
              <a:solidFill>
                <a:srgbClr val="D71921"/>
              </a:solidFill>
            </a:endParaRPr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E9C56DBA-3CDD-4F31-8203-CE1939C66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>
                <a:ea typeface="Adobe Gothic Std B"/>
              </a:rPr>
              <a:t>Отношение/лични убеждения ( </a:t>
            </a:r>
            <a:r>
              <a:rPr lang="bg">
                <a:ea typeface="Adobe Gothic Std B"/>
              </a:rPr>
              <a:t>1/2)</a:t>
            </a:r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D3F7F5-9A32-24F0-F5D0-A5F25A673897}"/>
              </a:ext>
            </a:extLst>
          </p:cNvPr>
          <p:cNvSpPr txBox="1"/>
          <p:nvPr/>
        </p:nvSpPr>
        <p:spPr>
          <a:xfrm>
            <a:off x="6096000" y="104595"/>
            <a:ext cx="5339644" cy="10772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D71921"/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bg" b="1" err="1"/>
              <a:t>вяра</a:t>
            </a:r>
            <a:r>
              <a:rPr lang="bg" b="1"/>
              <a:t>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bg" err="1"/>
              <a:t>е </a:t>
            </a:r>
            <a:r>
              <a:rPr lang="bg"/>
              <a:t>състояние или навик на </a:t>
            </a:r>
            <a:r>
              <a:rPr lang="bg" err="1"/>
              <a:t>ума </a:t>
            </a:r>
            <a:r>
              <a:rPr lang="bg"/>
              <a:t>, в </a:t>
            </a:r>
            <a:r>
              <a:rPr lang="bg" err="1"/>
              <a:t>който </a:t>
            </a:r>
            <a:r>
              <a:rPr lang="bg"/>
              <a:t>доверието или </a:t>
            </a:r>
            <a:r>
              <a:rPr lang="bg" err="1"/>
              <a:t>увереността</a:t>
            </a:r>
            <a:r>
              <a:rPr lang="bg"/>
              <a:t> </a:t>
            </a:r>
            <a:r>
              <a:rPr lang="bg" err="1"/>
              <a:t>е</a:t>
            </a:r>
            <a:r>
              <a:rPr lang="bg"/>
              <a:t> </a:t>
            </a:r>
            <a:r>
              <a:rPr lang="bg" err="1"/>
              <a:t>поставени </a:t>
            </a:r>
            <a:r>
              <a:rPr lang="bg"/>
              <a:t>в </a:t>
            </a:r>
            <a:r>
              <a:rPr lang="bg" err="1"/>
              <a:t>някои</a:t>
            </a:r>
            <a:r>
              <a:rPr lang="bg"/>
              <a:t> </a:t>
            </a:r>
            <a:r>
              <a:rPr lang="bg" err="1"/>
              <a:t>хора </a:t>
            </a:r>
            <a:r>
              <a:rPr lang="bg"/>
              <a:t>или </a:t>
            </a:r>
            <a:r>
              <a:rPr lang="bg" err="1"/>
              <a:t>нещо </a:t>
            </a:r>
            <a:r>
              <a:rPr lang="bg"/>
              <a:t>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881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61EB32-07F9-AFED-3952-FE1246C89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>
                <a:ea typeface="Adobe Gothic Std B"/>
              </a:rPr>
              <a:t>Отношение/лични убеждения ( </a:t>
            </a:r>
            <a:r>
              <a:rPr lang="bg">
                <a:ea typeface="Adobe Gothic Std B"/>
              </a:rPr>
              <a:t>2/2 </a:t>
            </a:r>
            <a:r>
              <a:rPr lang="bg" dirty="0">
                <a:ea typeface="Adobe Gothic Std B"/>
              </a:rPr>
              <a:t>)</a:t>
            </a:r>
            <a:endParaRPr lang="nl-NL" dirty="0">
              <a:ea typeface="Adobe Gothic Std B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73570B0-43E1-243F-CA41-707394A4C1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5803" y="1800000"/>
            <a:ext cx="5214056" cy="4893408"/>
          </a:xfrm>
        </p:spPr>
        <p:txBody>
          <a:bodyPr/>
          <a:lstStyle/>
          <a:p>
            <a:pPr marL="0" indent="0">
              <a:buNone/>
            </a:pPr>
            <a:r>
              <a:rPr lang="bg" dirty="0"/>
              <a:t>В </a:t>
            </a:r>
            <a:r>
              <a:rPr lang="bg" dirty="0" err="1"/>
              <a:t>заключение </a:t>
            </a:r>
            <a:r>
              <a:rPr lang="bg" dirty="0"/>
              <a:t>: отношението </a:t>
            </a:r>
            <a:r>
              <a:rPr lang="bg" dirty="0" err="1"/>
              <a:t>на човек към</a:t>
            </a:r>
            <a:r>
              <a:rPr lang="bg" dirty="0"/>
              <a:t> </a:t>
            </a:r>
            <a:r>
              <a:rPr lang="bg" dirty="0" err="1"/>
              <a:t>създава </a:t>
            </a:r>
            <a:r>
              <a:rPr lang="bg" dirty="0"/>
              <a:t>се </a:t>
            </a:r>
            <a:r>
              <a:rPr lang="bg" dirty="0" err="1"/>
              <a:t>нещо</a:t>
            </a:r>
            <a:r>
              <a:rPr lang="bg" dirty="0"/>
              <a:t> </a:t>
            </a:r>
            <a:r>
              <a:rPr lang="bg" dirty="0" err="1"/>
              <a:t>от</a:t>
            </a:r>
            <a:r>
              <a:rPr lang="bg" dirty="0"/>
              <a:t> </a:t>
            </a:r>
            <a:r>
              <a:rPr lang="bg" dirty="0" err="1"/>
              <a:t>на</a:t>
            </a:r>
            <a:r>
              <a:rPr lang="bg" dirty="0"/>
              <a:t> </a:t>
            </a:r>
            <a:r>
              <a:rPr lang="bg" dirty="0" err="1"/>
              <a:t>преживявания</a:t>
            </a:r>
            <a:r>
              <a:rPr lang="bg" dirty="0"/>
              <a:t> </a:t>
            </a:r>
            <a:r>
              <a:rPr lang="bg" dirty="0" err="1"/>
              <a:t>и </a:t>
            </a:r>
            <a:r>
              <a:rPr lang="bg" dirty="0"/>
              <a:t>(житейски) </a:t>
            </a:r>
            <a:r>
              <a:rPr lang="bg" dirty="0" err="1"/>
              <a:t>уроци</a:t>
            </a:r>
            <a:r>
              <a:rPr lang="bg" dirty="0"/>
              <a:t> </a:t>
            </a:r>
            <a:r>
              <a:rPr lang="bg" dirty="0" err="1"/>
              <a:t>са </a:t>
            </a:r>
            <a:r>
              <a:rPr lang="bg" dirty="0"/>
              <a:t>се </a:t>
            </a:r>
            <a:r>
              <a:rPr lang="bg" dirty="0" err="1"/>
              <a:t>сблъскали</a:t>
            </a:r>
            <a:r>
              <a:rPr lang="bg" dirty="0"/>
              <a:t> </a:t>
            </a:r>
            <a:r>
              <a:rPr lang="bg" dirty="0" err="1"/>
              <a:t>навсякъде</a:t>
            </a:r>
            <a:r>
              <a:rPr lang="bg" dirty="0"/>
              <a:t> </a:t>
            </a:r>
            <a:r>
              <a:rPr lang="bg" dirty="0" err="1"/>
              <a:t>техен</a:t>
            </a:r>
            <a:r>
              <a:rPr lang="bg" dirty="0"/>
              <a:t> </a:t>
            </a:r>
            <a:r>
              <a:rPr lang="bg" dirty="0" err="1"/>
              <a:t>живот </a:t>
            </a:r>
            <a:r>
              <a:rPr lang="bg" dirty="0"/>
              <a:t>.</a:t>
            </a:r>
          </a:p>
          <a:p>
            <a:pPr marL="0" indent="0">
              <a:buNone/>
            </a:pPr>
            <a:r>
              <a:rPr lang="bg" dirty="0"/>
              <a:t>В случай на вяра в (фалшива) информация, хората са по-склонни да вярват на информация, когато тя е в съответствие с личните нагласи, които са събрали в живота си ( </a:t>
            </a:r>
            <a:r>
              <a:rPr lang="bg" b="1" dirty="0"/>
              <a:t>пристрастие за потвърждение </a:t>
            </a:r>
            <a:r>
              <a:rPr lang="bg" dirty="0"/>
              <a:t>). Тези лични </a:t>
            </a:r>
            <a:r>
              <a:rPr lang="bg" dirty="0" err="1"/>
              <a:t>преживявания обаче не го </a:t>
            </a:r>
            <a:r>
              <a:rPr lang="bg" dirty="0"/>
              <a:t>правят </a:t>
            </a:r>
            <a:r>
              <a:rPr lang="bg" dirty="0" err="1"/>
              <a:t>винаги</a:t>
            </a:r>
            <a:r>
              <a:rPr lang="bg" dirty="0"/>
              <a:t> </a:t>
            </a:r>
            <a:r>
              <a:rPr lang="bg" dirty="0" err="1"/>
              <a:t>отразявам</a:t>
            </a:r>
            <a:r>
              <a:rPr lang="bg" dirty="0"/>
              <a:t> </a:t>
            </a:r>
            <a:r>
              <a:rPr lang="bg" dirty="0" err="1"/>
              <a:t>на</a:t>
            </a:r>
            <a:r>
              <a:rPr lang="bg" dirty="0"/>
              <a:t> </a:t>
            </a:r>
            <a:r>
              <a:rPr lang="bg" dirty="0" err="1"/>
              <a:t>свят</a:t>
            </a:r>
            <a:r>
              <a:rPr lang="bg" dirty="0"/>
              <a:t> </a:t>
            </a:r>
            <a:r>
              <a:rPr lang="bg" dirty="0" err="1"/>
              <a:t>точно </a:t>
            </a:r>
            <a:r>
              <a:rPr lang="bg" dirty="0"/>
              <a:t>_</a:t>
            </a:r>
          </a:p>
        </p:txBody>
      </p:sp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0FE74455-D314-AC1F-0BE6-D6ECFDE575B4}"/>
              </a:ext>
            </a:extLst>
          </p:cNvPr>
          <p:cNvSpPr/>
          <p:nvPr/>
        </p:nvSpPr>
        <p:spPr>
          <a:xfrm>
            <a:off x="7949095" y="119790"/>
            <a:ext cx="4103284" cy="379181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1C944E68-D650-84E3-CB27-E9BD0154BED4}"/>
              </a:ext>
            </a:extLst>
          </p:cNvPr>
          <p:cNvSpPr txBox="1"/>
          <p:nvPr/>
        </p:nvSpPr>
        <p:spPr>
          <a:xfrm>
            <a:off x="7949095" y="133574"/>
            <a:ext cx="4103284" cy="369331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bg" b="1" i="1" dirty="0">
                <a:solidFill>
                  <a:schemeClr val="bg1"/>
                </a:solidFill>
              </a:rPr>
              <a:t>Пример</a:t>
            </a:r>
            <a:endParaRPr lang="nl-NL" b="1" i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nl-NL" b="1" i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bg" i="1" dirty="0">
                <a:solidFill>
                  <a:schemeClr val="bg1"/>
                </a:solidFill>
              </a:rPr>
              <a:t>Човек нека им дете бъда ваксинирани и на детето е диагностицирано по-късно с разстройство от аутистичния спектър.</a:t>
            </a:r>
          </a:p>
          <a:p>
            <a:pPr marL="0" indent="0" algn="ctr">
              <a:buNone/>
            </a:pPr>
            <a:r>
              <a:rPr lang="bg" i="1" dirty="0">
                <a:solidFill>
                  <a:schemeClr val="bg1"/>
                </a:solidFill>
              </a:rPr>
              <a:t>Този човек би могъл бъдете по -податливи да се вярвам Новини истории или публикации в социалните медии казвайки че ваксините причиняват аутизъм , отколкото хората които не са имали този личен опит </a:t>
            </a:r>
            <a:r>
              <a:rPr lang="bg" i="1" dirty="0" smtClean="0">
                <a:solidFill>
                  <a:schemeClr val="bg1"/>
                </a:solidFill>
              </a:rPr>
              <a:t>.</a:t>
            </a:r>
            <a:endParaRPr lang="bg" i="1" dirty="0">
              <a:solidFill>
                <a:schemeClr val="bg1"/>
              </a:solidFill>
            </a:endParaRPr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FB05F375-1003-EF00-1732-8D37D4AE83B5}"/>
              </a:ext>
            </a:extLst>
          </p:cNvPr>
          <p:cNvSpPr/>
          <p:nvPr/>
        </p:nvSpPr>
        <p:spPr>
          <a:xfrm>
            <a:off x="5967662" y="3498646"/>
            <a:ext cx="3674178" cy="325020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DF57BBE6-D4D0-A2B8-734E-471F5CE4820E}"/>
              </a:ext>
            </a:extLst>
          </p:cNvPr>
          <p:cNvSpPr txBox="1"/>
          <p:nvPr/>
        </p:nvSpPr>
        <p:spPr>
          <a:xfrm>
            <a:off x="5869859" y="3551377"/>
            <a:ext cx="3771981" cy="313932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bg" b="1" i="1" dirty="0">
                <a:solidFill>
                  <a:schemeClr val="bg1"/>
                </a:solidFill>
              </a:rPr>
              <a:t>Пример</a:t>
            </a:r>
            <a:endParaRPr lang="nl-NL" b="1" i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bg" i="1" dirty="0" smtClean="0">
                <a:solidFill>
                  <a:schemeClr val="bg1"/>
                </a:solidFill>
              </a:rPr>
              <a:t>Човек </a:t>
            </a:r>
            <a:r>
              <a:rPr lang="bg" i="1" dirty="0">
                <a:solidFill>
                  <a:schemeClr val="bg1"/>
                </a:solidFill>
              </a:rPr>
              <a:t>се е заразил с COVID-19 и те Направих не се разболявайте много . Нито едно Направих всеки в техните социални кръг .</a:t>
            </a:r>
          </a:p>
          <a:p>
            <a:pPr algn="ctr"/>
            <a:r>
              <a:rPr lang="bg" i="1" dirty="0">
                <a:solidFill>
                  <a:schemeClr val="bg1"/>
                </a:solidFill>
              </a:rPr>
              <a:t>Този човек би могъл бъдете по -податливи да се вярвам Новини истории или публикации в социалните медии казвайки че пандемията от COVID-19 е преувеличена </a:t>
            </a:r>
            <a:r>
              <a:rPr lang="bg" i="1" dirty="0" smtClean="0">
                <a:solidFill>
                  <a:schemeClr val="bg1"/>
                </a:solidFill>
              </a:rPr>
              <a:t>.</a:t>
            </a:r>
            <a:r>
              <a:rPr lang="en-US" i="1" dirty="0" smtClean="0">
                <a:solidFill>
                  <a:schemeClr val="bg1"/>
                </a:solidFill>
              </a:rPr>
              <a:t>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68039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CC181B-5703-30B7-F86A-371E5E045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>
                <a:ea typeface="Adobe Gothic Std B"/>
              </a:rPr>
              <a:t>Субективни норми / Социално влияние (1/3)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8683D77-02C0-EABF-6513-3C896058C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9541" y="1651065"/>
            <a:ext cx="6472066" cy="486597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bg" dirty="0" err="1"/>
              <a:t>Социалната </a:t>
            </a:r>
            <a:r>
              <a:rPr lang="bg" dirty="0"/>
              <a:t>среда на някого </a:t>
            </a:r>
            <a:r>
              <a:rPr lang="bg" dirty="0" err="1"/>
              <a:t>играе </a:t>
            </a:r>
            <a:r>
              <a:rPr lang="bg" dirty="0"/>
              <a:t>важна </a:t>
            </a:r>
            <a:r>
              <a:rPr lang="bg" dirty="0" err="1"/>
              <a:t>роля </a:t>
            </a:r>
            <a:r>
              <a:rPr lang="bg" dirty="0"/>
              <a:t>в </a:t>
            </a:r>
            <a:r>
              <a:rPr lang="bg" dirty="0" err="1"/>
              <a:t>тяхното</a:t>
            </a:r>
            <a:r>
              <a:rPr lang="bg" dirty="0"/>
              <a:t> </a:t>
            </a:r>
            <a:r>
              <a:rPr lang="bg" dirty="0" err="1"/>
              <a:t>поведение </a:t>
            </a:r>
            <a:r>
              <a:rPr lang="bg" dirty="0"/>
              <a:t>, както </a:t>
            </a:r>
            <a:r>
              <a:rPr lang="bg" dirty="0" err="1"/>
              <a:t>се вижда </a:t>
            </a:r>
            <a:r>
              <a:rPr lang="bg" dirty="0"/>
              <a:t>в </a:t>
            </a:r>
            <a:r>
              <a:rPr lang="bg" dirty="0" err="1"/>
              <a:t>теория</a:t>
            </a:r>
            <a:r>
              <a:rPr lang="bg" dirty="0"/>
              <a:t> </a:t>
            </a:r>
            <a:r>
              <a:rPr lang="bg" dirty="0" err="1"/>
              <a:t>по-рано</a:t>
            </a:r>
            <a:r>
              <a:rPr lang="bg" dirty="0"/>
              <a:t> </a:t>
            </a:r>
            <a:r>
              <a:rPr lang="bg" dirty="0" err="1"/>
              <a:t>представени </a:t>
            </a:r>
            <a:r>
              <a:rPr lang="bg" dirty="0"/>
              <a:t>.</a:t>
            </a:r>
          </a:p>
          <a:p>
            <a:pPr marL="0" indent="0" algn="just">
              <a:buNone/>
            </a:pPr>
            <a:r>
              <a:rPr lang="bg" dirty="0"/>
              <a:t>Накратко, </a:t>
            </a:r>
            <a:r>
              <a:rPr lang="bg" dirty="0" err="1"/>
              <a:t>на</a:t>
            </a:r>
            <a:r>
              <a:rPr lang="bg" dirty="0"/>
              <a:t> </a:t>
            </a:r>
            <a:r>
              <a:rPr lang="bg" dirty="0" err="1"/>
              <a:t>социалната </a:t>
            </a:r>
            <a:r>
              <a:rPr lang="bg" dirty="0"/>
              <a:t>среда на човек </a:t>
            </a:r>
            <a:r>
              <a:rPr lang="bg" dirty="0" err="1"/>
              <a:t>се състои </a:t>
            </a:r>
            <a:r>
              <a:rPr lang="bg" dirty="0"/>
              <a:t>от </a:t>
            </a:r>
            <a:r>
              <a:rPr lang="bg" dirty="0" err="1"/>
              <a:t>техните</a:t>
            </a:r>
            <a:r>
              <a:rPr lang="bg" dirty="0"/>
              <a:t> </a:t>
            </a:r>
            <a:r>
              <a:rPr lang="bg" dirty="0" err="1"/>
              <a:t>социални</a:t>
            </a:r>
            <a:r>
              <a:rPr lang="bg" dirty="0"/>
              <a:t> </a:t>
            </a:r>
            <a:r>
              <a:rPr lang="bg" dirty="0" err="1"/>
              <a:t>отношения </a:t>
            </a:r>
            <a:r>
              <a:rPr lang="bg" dirty="0"/>
              <a:t>, </a:t>
            </a:r>
            <a:r>
              <a:rPr lang="bg" dirty="0" err="1"/>
              <a:t>техните</a:t>
            </a:r>
            <a:r>
              <a:rPr lang="bg" dirty="0"/>
              <a:t> </a:t>
            </a:r>
            <a:r>
              <a:rPr lang="bg" dirty="0" err="1"/>
              <a:t>физически</a:t>
            </a:r>
            <a:r>
              <a:rPr lang="bg" dirty="0"/>
              <a:t> </a:t>
            </a:r>
            <a:r>
              <a:rPr lang="bg" dirty="0" err="1"/>
              <a:t>заобикалящата среда</a:t>
            </a:r>
            <a:r>
              <a:rPr lang="bg" dirty="0"/>
              <a:t> </a:t>
            </a:r>
            <a:r>
              <a:rPr lang="bg" dirty="0" err="1"/>
              <a:t>и</a:t>
            </a:r>
            <a:r>
              <a:rPr lang="bg" dirty="0"/>
              <a:t> </a:t>
            </a:r>
            <a:r>
              <a:rPr lang="bg" dirty="0" err="1"/>
              <a:t>на</a:t>
            </a:r>
            <a:r>
              <a:rPr lang="bg" dirty="0"/>
              <a:t> </a:t>
            </a:r>
            <a:r>
              <a:rPr lang="bg" dirty="0" err="1"/>
              <a:t>културна </a:t>
            </a:r>
            <a:r>
              <a:rPr lang="bg" dirty="0"/>
              <a:t>среда, в </a:t>
            </a:r>
            <a:r>
              <a:rPr lang="bg" dirty="0" err="1"/>
              <a:t>която</a:t>
            </a:r>
            <a:r>
              <a:rPr lang="bg" dirty="0"/>
              <a:t> </a:t>
            </a:r>
            <a:r>
              <a:rPr lang="bg" dirty="0" err="1"/>
              <a:t>те</a:t>
            </a:r>
            <a:r>
              <a:rPr lang="bg" dirty="0"/>
              <a:t> </a:t>
            </a:r>
            <a:r>
              <a:rPr lang="bg" dirty="0" err="1"/>
              <a:t>функция</a:t>
            </a:r>
            <a:r>
              <a:rPr lang="bg" dirty="0"/>
              <a:t> </a:t>
            </a:r>
            <a:r>
              <a:rPr lang="bg" dirty="0" err="1"/>
              <a:t>и</a:t>
            </a:r>
            <a:r>
              <a:rPr lang="bg" dirty="0"/>
              <a:t> </a:t>
            </a:r>
            <a:r>
              <a:rPr lang="bg" dirty="0" err="1"/>
              <a:t>взаимодействам </a:t>
            </a:r>
            <a:r>
              <a:rPr lang="bg" dirty="0"/>
              <a:t>.</a:t>
            </a:r>
          </a:p>
          <a:p>
            <a:pPr marL="0" indent="0">
              <a:buNone/>
            </a:pPr>
            <a:r>
              <a:rPr lang="bg" dirty="0"/>
              <a:t>Например </a:t>
            </a:r>
            <a:r>
              <a:rPr lang="bg" dirty="0" err="1"/>
              <a:t>държавата </a:t>
            </a:r>
            <a:r>
              <a:rPr lang="bg" dirty="0"/>
              <a:t>, в </a:t>
            </a:r>
            <a:r>
              <a:rPr lang="bg" dirty="0" err="1"/>
              <a:t>която _</a:t>
            </a:r>
            <a:r>
              <a:rPr lang="bg" dirty="0"/>
              <a:t> </a:t>
            </a:r>
            <a:r>
              <a:rPr lang="bg" dirty="0" err="1"/>
              <a:t>някой</a:t>
            </a:r>
            <a:r>
              <a:rPr lang="bg" dirty="0"/>
              <a:t> </a:t>
            </a:r>
            <a:r>
              <a:rPr lang="bg" dirty="0" err="1"/>
              <a:t>израства </a:t>
            </a:r>
            <a:r>
              <a:rPr lang="bg" dirty="0"/>
              <a:t>в е част от </a:t>
            </a:r>
            <a:r>
              <a:rPr lang="bg" dirty="0" err="1"/>
              <a:t>тяхната</a:t>
            </a:r>
            <a:r>
              <a:rPr lang="bg" dirty="0"/>
              <a:t> </a:t>
            </a:r>
            <a:r>
              <a:rPr lang="bg" dirty="0" err="1"/>
              <a:t>социална </a:t>
            </a:r>
            <a:r>
              <a:rPr lang="bg" dirty="0"/>
              <a:t>среда, </a:t>
            </a:r>
            <a:r>
              <a:rPr lang="bg" dirty="0" err="1"/>
              <a:t>също </a:t>
            </a:r>
            <a:r>
              <a:rPr lang="bg" dirty="0"/>
              <a:t>като </a:t>
            </a:r>
            <a:r>
              <a:rPr lang="bg" dirty="0" err="1"/>
              <a:t>социална</a:t>
            </a:r>
            <a:r>
              <a:rPr lang="bg" dirty="0"/>
              <a:t> </a:t>
            </a:r>
            <a:r>
              <a:rPr lang="bg" dirty="0" err="1"/>
              <a:t>групи </a:t>
            </a:r>
            <a:r>
              <a:rPr lang="bg" dirty="0"/>
              <a:t>като </a:t>
            </a:r>
            <a:r>
              <a:rPr lang="bg" dirty="0" err="1"/>
              <a:t>тяхното </a:t>
            </a:r>
            <a:r>
              <a:rPr lang="bg" dirty="0"/>
              <a:t>семейство, </a:t>
            </a:r>
            <a:r>
              <a:rPr lang="bg" dirty="0" err="1"/>
              <a:t>техните</a:t>
            </a:r>
            <a:r>
              <a:rPr lang="bg" dirty="0"/>
              <a:t> </a:t>
            </a:r>
            <a:r>
              <a:rPr lang="bg" dirty="0" err="1"/>
              <a:t>приятели </a:t>
            </a:r>
            <a:r>
              <a:rPr lang="bg" dirty="0"/>
              <a:t>, </a:t>
            </a:r>
            <a:r>
              <a:rPr lang="bg" dirty="0" err="1"/>
              <a:t>тяхното </a:t>
            </a:r>
            <a:r>
              <a:rPr lang="bg" dirty="0"/>
              <a:t>училище </a:t>
            </a:r>
            <a:r>
              <a:rPr lang="bg" dirty="0" err="1"/>
              <a:t>, тяхната група </a:t>
            </a:r>
            <a:r>
              <a:rPr lang="bg" dirty="0"/>
              <a:t>връстници и дори </a:t>
            </a:r>
            <a:r>
              <a:rPr lang="bg" dirty="0" err="1"/>
              <a:t>онлайн </a:t>
            </a:r>
            <a:r>
              <a:rPr lang="bg" dirty="0"/>
              <a:t>пространствата </a:t>
            </a:r>
            <a:r>
              <a:rPr lang="bg" dirty="0" err="1"/>
              <a:t>_</a:t>
            </a:r>
            <a:r>
              <a:rPr lang="bg" dirty="0"/>
              <a:t> </a:t>
            </a:r>
            <a:r>
              <a:rPr lang="bg" dirty="0" err="1"/>
              <a:t>те </a:t>
            </a:r>
            <a:r>
              <a:rPr lang="bg" dirty="0"/>
              <a:t>често.</a:t>
            </a:r>
          </a:p>
          <a:p>
            <a:pPr marL="0" indent="0" algn="just">
              <a:buNone/>
            </a:pPr>
            <a:endParaRPr lang="nl-NL" dirty="0"/>
          </a:p>
          <a:p>
            <a:pPr marL="0" indent="0" algn="just">
              <a:buNone/>
            </a:pPr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78AF2C22-BABD-D9A7-3437-7B42B71D760C}"/>
              </a:ext>
            </a:extLst>
          </p:cNvPr>
          <p:cNvSpPr txBox="1"/>
          <p:nvPr/>
        </p:nvSpPr>
        <p:spPr>
          <a:xfrm>
            <a:off x="8669490" y="6578750"/>
            <a:ext cx="3519949" cy="2769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bg" sz="1200" dirty="0">
                <a:hlinkClick r:id="rId3"/>
              </a:rPr>
              <a:t>Определение на източника </a:t>
            </a:r>
            <a:r>
              <a:rPr lang="bg" sz="1200" dirty="0"/>
              <a:t>| </a:t>
            </a:r>
            <a:r>
              <a:rPr lang="bg" sz="1200" dirty="0">
                <a:hlinkClick r:id="rId4"/>
              </a:rPr>
              <a:t>Изображение от Freepik</a:t>
            </a:r>
            <a:endParaRPr lang="nl-NL" sz="1200" dirty="0"/>
          </a:p>
        </p:txBody>
      </p:sp>
      <p:pic>
        <p:nvPicPr>
          <p:cNvPr id="7" name="Εικόνα 6" descr="Εικόνα που περιέχει χειροτεχνία, παιδική τέχνη, τέχνη, παιχνίδι&#10;&#10;Περιγραφή που δημιουργήθηκε αυτόματα">
            <a:extLst>
              <a:ext uri="{FF2B5EF4-FFF2-40B4-BE49-F238E27FC236}">
                <a16:creationId xmlns:a16="http://schemas.microsoft.com/office/drawing/2014/main" id="{6B416FB1-3FC9-738A-F593-1C53852184B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74" y="1835085"/>
            <a:ext cx="4640855" cy="263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090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8CD800-B7AA-10EA-12C4-D9C311BE4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err="1">
                <a:ea typeface="Adobe Gothic Std B"/>
              </a:rPr>
              <a:t>Субективно</a:t>
            </a:r>
            <a:r>
              <a:rPr lang="bg" dirty="0">
                <a:ea typeface="Adobe Gothic Std B"/>
              </a:rPr>
              <a:t> </a:t>
            </a:r>
            <a:r>
              <a:rPr lang="bg" err="1">
                <a:ea typeface="Adobe Gothic Std B"/>
              </a:rPr>
              <a:t>норми </a:t>
            </a:r>
            <a:r>
              <a:rPr lang="bg" dirty="0">
                <a:ea typeface="Adobe Gothic Std B"/>
              </a:rPr>
              <a:t>/ </a:t>
            </a:r>
            <a:r>
              <a:rPr lang="bg" err="1">
                <a:ea typeface="Adobe Gothic Std B"/>
              </a:rPr>
              <a:t>Соц</a:t>
            </a:r>
            <a:r>
              <a:rPr lang="bg" dirty="0">
                <a:ea typeface="Adobe Gothic Std B"/>
              </a:rPr>
              <a:t> </a:t>
            </a:r>
            <a:r>
              <a:rPr lang="bg" err="1">
                <a:ea typeface="Adobe Gothic Std B"/>
              </a:rPr>
              <a:t>влияние </a:t>
            </a:r>
            <a:r>
              <a:rPr lang="bg" dirty="0">
                <a:ea typeface="Adobe Gothic Std B"/>
              </a:rPr>
              <a:t>( </a:t>
            </a:r>
            <a:r>
              <a:rPr lang="bg">
                <a:ea typeface="Adobe Gothic Std B"/>
              </a:rPr>
              <a:t>2/3)</a:t>
            </a:r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BC982DA-42C2-C6C3-8615-60D96E0A93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" dirty="0"/>
              <a:t>Повечето </a:t>
            </a:r>
            <a:r>
              <a:rPr lang="bg" dirty="0" err="1"/>
              <a:t>социални</a:t>
            </a:r>
            <a:r>
              <a:rPr lang="bg" dirty="0"/>
              <a:t> </a:t>
            </a:r>
            <a:r>
              <a:rPr lang="bg" dirty="0" err="1"/>
              <a:t>групите </a:t>
            </a:r>
            <a:r>
              <a:rPr lang="bg" dirty="0"/>
              <a:t>имат </a:t>
            </a:r>
            <a:r>
              <a:rPr lang="bg" dirty="0" err="1"/>
              <a:t>своите</a:t>
            </a:r>
            <a:r>
              <a:rPr lang="bg" dirty="0"/>
              <a:t> </a:t>
            </a:r>
            <a:r>
              <a:rPr lang="bg" dirty="0" err="1"/>
              <a:t>собствен</a:t>
            </a:r>
            <a:r>
              <a:rPr lang="bg" dirty="0"/>
              <a:t> </a:t>
            </a:r>
            <a:r>
              <a:rPr lang="bg" dirty="0" err="1"/>
              <a:t>субективен</a:t>
            </a:r>
            <a:r>
              <a:rPr lang="bg" dirty="0"/>
              <a:t> </a:t>
            </a:r>
            <a:r>
              <a:rPr lang="bg" dirty="0" err="1"/>
              <a:t>идея </a:t>
            </a:r>
            <a:r>
              <a:rPr lang="bg" dirty="0"/>
              <a:t>как </a:t>
            </a:r>
            <a:r>
              <a:rPr lang="bg" dirty="0" err="1"/>
              <a:t>_</a:t>
            </a:r>
            <a:r>
              <a:rPr lang="bg" dirty="0"/>
              <a:t> </a:t>
            </a:r>
            <a:r>
              <a:rPr lang="bg" dirty="0" err="1"/>
              <a:t>да </a:t>
            </a:r>
            <a:r>
              <a:rPr lang="bg" dirty="0"/>
              <a:t>действаме </a:t>
            </a:r>
            <a:r>
              <a:rPr lang="bg" dirty="0" err="1"/>
              <a:t>по подходящ начин </a:t>
            </a:r>
            <a:r>
              <a:rPr lang="bg" dirty="0"/>
              <a:t>. Това са </a:t>
            </a:r>
            <a:r>
              <a:rPr lang="bg" b="1" dirty="0" err="1"/>
              <a:t>норми </a:t>
            </a:r>
            <a:r>
              <a:rPr lang="bg" dirty="0"/>
              <a:t>, </a:t>
            </a:r>
            <a:r>
              <a:rPr lang="bg" dirty="0" err="1"/>
              <a:t>които </a:t>
            </a:r>
            <a:r>
              <a:rPr lang="bg" dirty="0"/>
              <a:t>са </a:t>
            </a:r>
            <a:r>
              <a:rPr lang="bg" dirty="0" err="1"/>
              <a:t>жизненоважна </a:t>
            </a:r>
            <a:r>
              <a:rPr lang="bg" dirty="0"/>
              <a:t>част </a:t>
            </a:r>
            <a:r>
              <a:rPr lang="bg" dirty="0" err="1"/>
              <a:t>от</a:t>
            </a:r>
            <a:r>
              <a:rPr lang="bg" dirty="0"/>
              <a:t> </a:t>
            </a:r>
            <a:r>
              <a:rPr lang="bg" dirty="0" err="1"/>
              <a:t>идентичност </a:t>
            </a:r>
            <a:r>
              <a:rPr lang="bg" dirty="0"/>
              <a:t>на </a:t>
            </a:r>
            <a:r>
              <a:rPr lang="bg" dirty="0" err="1"/>
              <a:t>_</a:t>
            </a:r>
            <a:r>
              <a:rPr lang="bg" dirty="0"/>
              <a:t> </a:t>
            </a:r>
            <a:r>
              <a:rPr lang="bg" dirty="0" err="1"/>
              <a:t>социални</a:t>
            </a:r>
            <a:r>
              <a:rPr lang="bg" dirty="0"/>
              <a:t> </a:t>
            </a:r>
            <a:r>
              <a:rPr lang="bg" dirty="0" err="1"/>
              <a:t>група </a:t>
            </a:r>
            <a:r>
              <a:rPr lang="bg" dirty="0"/>
              <a:t>.</a:t>
            </a:r>
          </a:p>
          <a:p>
            <a:pPr marL="0" indent="0">
              <a:buNone/>
            </a:pPr>
            <a:r>
              <a:rPr lang="bg" dirty="0" err="1"/>
              <a:t>Да се</a:t>
            </a:r>
            <a:r>
              <a:rPr lang="bg" dirty="0"/>
              <a:t> </a:t>
            </a:r>
            <a:r>
              <a:rPr lang="bg" dirty="0" err="1"/>
              <a:t>бъдете </a:t>
            </a:r>
            <a:r>
              <a:rPr lang="bg" dirty="0"/>
              <a:t>част </a:t>
            </a:r>
            <a:r>
              <a:rPr lang="bg" dirty="0" err="1"/>
              <a:t>от</a:t>
            </a:r>
            <a:r>
              <a:rPr lang="bg" dirty="0"/>
              <a:t> </a:t>
            </a:r>
            <a:r>
              <a:rPr lang="bg" dirty="0" err="1"/>
              <a:t>група </a:t>
            </a:r>
            <a:r>
              <a:rPr lang="bg" dirty="0"/>
              <a:t>е </a:t>
            </a:r>
            <a:r>
              <a:rPr lang="bg" dirty="0" err="1"/>
              <a:t>да</a:t>
            </a:r>
            <a:r>
              <a:rPr lang="bg" dirty="0"/>
              <a:t> </a:t>
            </a:r>
            <a:r>
              <a:rPr lang="bg" dirty="0" err="1"/>
              <a:t>се придържат</a:t>
            </a:r>
            <a:r>
              <a:rPr lang="bg" dirty="0"/>
              <a:t> </a:t>
            </a:r>
            <a:r>
              <a:rPr lang="bg" dirty="0" err="1"/>
              <a:t>към </a:t>
            </a:r>
            <a:r>
              <a:rPr lang="bg" dirty="0"/>
              <a:t>тези </a:t>
            </a:r>
            <a:r>
              <a:rPr lang="bg" dirty="0" err="1"/>
              <a:t>субективни</a:t>
            </a:r>
            <a:r>
              <a:rPr lang="bg" dirty="0"/>
              <a:t> </a:t>
            </a:r>
            <a:r>
              <a:rPr lang="bg" dirty="0" err="1"/>
              <a:t>норми </a:t>
            </a:r>
            <a:r>
              <a:rPr lang="bg" dirty="0"/>
              <a:t>. </a:t>
            </a:r>
            <a:r>
              <a:rPr lang="bg" dirty="0" err="1"/>
              <a:t>Това</a:t>
            </a:r>
            <a:r>
              <a:rPr lang="bg" dirty="0"/>
              <a:t> </a:t>
            </a:r>
            <a:r>
              <a:rPr lang="bg" dirty="0" err="1"/>
              <a:t>мога</a:t>
            </a:r>
            <a:r>
              <a:rPr lang="bg" dirty="0"/>
              <a:t> </a:t>
            </a:r>
            <a:r>
              <a:rPr lang="bg" dirty="0" err="1"/>
              <a:t>причина</a:t>
            </a:r>
            <a:r>
              <a:rPr lang="bg" dirty="0"/>
              <a:t> </a:t>
            </a:r>
            <a:r>
              <a:rPr lang="bg" dirty="0" err="1"/>
              <a:t>хората</a:t>
            </a:r>
            <a:r>
              <a:rPr lang="bg" dirty="0"/>
              <a:t> </a:t>
            </a:r>
            <a:r>
              <a:rPr lang="bg" dirty="0" err="1"/>
              <a:t>да </a:t>
            </a:r>
            <a:r>
              <a:rPr lang="bg" dirty="0"/>
              <a:t>променят </a:t>
            </a:r>
            <a:r>
              <a:rPr lang="bg" dirty="0" err="1"/>
              <a:t>своите</a:t>
            </a:r>
            <a:r>
              <a:rPr lang="bg" dirty="0"/>
              <a:t> </a:t>
            </a:r>
            <a:r>
              <a:rPr lang="bg" dirty="0" err="1"/>
              <a:t>поведение </a:t>
            </a:r>
            <a:r>
              <a:rPr lang="bg" dirty="0"/>
              <a:t>( </a:t>
            </a:r>
            <a:r>
              <a:rPr lang="bg" dirty="0" err="1"/>
              <a:t>съзнателно </a:t>
            </a:r>
            <a:r>
              <a:rPr lang="bg" dirty="0"/>
              <a:t>или </a:t>
            </a:r>
            <a:r>
              <a:rPr lang="bg" dirty="0" err="1"/>
              <a:t>несъзнателно </a:t>
            </a:r>
            <a:r>
              <a:rPr lang="bg" dirty="0"/>
              <a:t>), за </a:t>
            </a:r>
            <a:r>
              <a:rPr lang="bg" dirty="0" err="1"/>
              <a:t>да</a:t>
            </a:r>
            <a:r>
              <a:rPr lang="bg" dirty="0"/>
              <a:t> </a:t>
            </a:r>
            <a:r>
              <a:rPr lang="bg" b="1" dirty="0"/>
              <a:t>съобразен</a:t>
            </a:r>
            <a:r>
              <a:rPr lang="bg" dirty="0"/>
              <a:t> </a:t>
            </a:r>
            <a:r>
              <a:rPr lang="bg" dirty="0" err="1"/>
              <a:t>към </a:t>
            </a:r>
            <a:r>
              <a:rPr lang="bg" dirty="0"/>
              <a:t>тези </a:t>
            </a:r>
            <a:r>
              <a:rPr lang="bg" dirty="0" err="1"/>
              <a:t>норми </a:t>
            </a:r>
            <a:r>
              <a:rPr lang="bg" dirty="0"/>
              <a:t>.</a:t>
            </a:r>
          </a:p>
          <a:p>
            <a:pPr marL="0" indent="0">
              <a:buNone/>
            </a:pPr>
            <a:r>
              <a:rPr lang="bg" i="1" dirty="0" err="1"/>
              <a:t>Пример </a:t>
            </a:r>
            <a:r>
              <a:rPr lang="bg" i="1" dirty="0"/>
              <a:t>: </a:t>
            </a:r>
            <a:r>
              <a:rPr lang="bg" i="1" dirty="0" err="1"/>
              <a:t>спазване </a:t>
            </a:r>
            <a:r>
              <a:rPr lang="bg" i="1" dirty="0"/>
              <a:t>на дрескод </a:t>
            </a:r>
            <a:r>
              <a:rPr lang="bg" i="1" dirty="0" err="1"/>
              <a:t>за </a:t>
            </a:r>
            <a:r>
              <a:rPr lang="bg" i="1" dirty="0"/>
              <a:t>работа.</a:t>
            </a:r>
          </a:p>
          <a:p>
            <a:pPr marL="0" indent="0" algn="just">
              <a:buNone/>
            </a:pPr>
            <a:endParaRPr lang="nl-NL" dirty="0"/>
          </a:p>
          <a:p>
            <a:pPr marL="0" indent="0" algn="just">
              <a:buNone/>
            </a:pPr>
            <a:endParaRPr lang="nl-NL" dirty="0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257A8C57-274A-EA61-8BAE-907FAF27FE99}"/>
              </a:ext>
            </a:extLst>
          </p:cNvPr>
          <p:cNvSpPr txBox="1"/>
          <p:nvPr/>
        </p:nvSpPr>
        <p:spPr>
          <a:xfrm>
            <a:off x="6647108" y="3572715"/>
            <a:ext cx="4970584" cy="304698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bg" sz="2400" dirty="0" err="1"/>
              <a:t>Когато </a:t>
            </a:r>
            <a:r>
              <a:rPr lang="bg" sz="2400" dirty="0"/>
              <a:t>част </a:t>
            </a:r>
            <a:r>
              <a:rPr lang="bg" sz="2400" dirty="0" err="1"/>
              <a:t>от</a:t>
            </a:r>
            <a:r>
              <a:rPr lang="bg" sz="2400" dirty="0"/>
              <a:t> </a:t>
            </a:r>
            <a:r>
              <a:rPr lang="bg" sz="2400" dirty="0" err="1"/>
              <a:t>идентичност </a:t>
            </a:r>
            <a:r>
              <a:rPr lang="bg" sz="2400" dirty="0"/>
              <a:t>на </a:t>
            </a:r>
            <a:r>
              <a:rPr lang="bg" sz="2400" dirty="0" err="1"/>
              <a:t>_</a:t>
            </a:r>
            <a:r>
              <a:rPr lang="bg" sz="2400" dirty="0"/>
              <a:t> </a:t>
            </a:r>
            <a:r>
              <a:rPr lang="bg" sz="2400" dirty="0" err="1"/>
              <a:t>групата </a:t>
            </a:r>
            <a:r>
              <a:rPr lang="bg" sz="2400" dirty="0"/>
              <a:t>следва </a:t>
            </a:r>
            <a:r>
              <a:rPr lang="bg" sz="2400" dirty="0" err="1"/>
              <a:t>определени _ </a:t>
            </a:r>
            <a:r>
              <a:rPr lang="bg" sz="2400" dirty="0"/>
              <a:t>_ </a:t>
            </a:r>
            <a:r>
              <a:rPr lang="bg" sz="2400" b="1" dirty="0" err="1"/>
              <a:t>ненадеждни </a:t>
            </a:r>
            <a:r>
              <a:rPr lang="bg" sz="2400" b="1" dirty="0"/>
              <a:t>медии </a:t>
            </a:r>
            <a:r>
              <a:rPr lang="bg" sz="2400" dirty="0"/>
              <a:t>или </a:t>
            </a:r>
            <a:r>
              <a:rPr lang="bg" sz="2400" dirty="0" err="1"/>
              <a:t>към</a:t>
            </a:r>
            <a:r>
              <a:rPr lang="bg" sz="2400" dirty="0"/>
              <a:t> </a:t>
            </a:r>
            <a:r>
              <a:rPr lang="bg" sz="2400" dirty="0" err="1"/>
              <a:t>вярвам</a:t>
            </a:r>
            <a:r>
              <a:rPr lang="bg" sz="2400" dirty="0"/>
              <a:t> </a:t>
            </a:r>
            <a:r>
              <a:rPr lang="bg" sz="2400" dirty="0" err="1"/>
              <a:t>определени</a:t>
            </a:r>
            <a:r>
              <a:rPr lang="bg" sz="2400" dirty="0"/>
              <a:t> </a:t>
            </a:r>
            <a:r>
              <a:rPr lang="bg" sz="2400" b="1" dirty="0" err="1"/>
              <a:t>недоказани </a:t>
            </a:r>
            <a:r>
              <a:rPr lang="bg" sz="2400" b="1" dirty="0"/>
              <a:t>( </a:t>
            </a:r>
            <a:r>
              <a:rPr lang="bg" sz="2400" b="1" dirty="0" err="1"/>
              <a:t>конспиративни </a:t>
            </a:r>
            <a:r>
              <a:rPr lang="bg" sz="2400" b="1" dirty="0"/>
              <a:t>) </a:t>
            </a:r>
            <a:r>
              <a:rPr lang="bg" sz="2400" b="1" dirty="0" err="1"/>
              <a:t>теории</a:t>
            </a:r>
            <a:r>
              <a:rPr lang="bg" sz="2400" dirty="0"/>
              <a:t> </a:t>
            </a:r>
            <a:r>
              <a:rPr lang="bg" sz="2400" dirty="0" err="1"/>
              <a:t>за</a:t>
            </a:r>
            <a:r>
              <a:rPr lang="bg" sz="2400" dirty="0"/>
              <a:t> </a:t>
            </a:r>
            <a:r>
              <a:rPr lang="bg" sz="2400" dirty="0" err="1"/>
              <a:t>пример </a:t>
            </a:r>
            <a:r>
              <a:rPr lang="bg" sz="2400" dirty="0"/>
              <a:t>, </a:t>
            </a:r>
            <a:r>
              <a:rPr lang="bg" sz="2400" dirty="0" err="1"/>
              <a:t>какъвто </a:t>
            </a:r>
            <a:r>
              <a:rPr lang="bg" sz="2400" dirty="0"/>
              <a:t>е </a:t>
            </a:r>
            <a:r>
              <a:rPr lang="bg" sz="2400" dirty="0" err="1"/>
              <a:t>случаят с </a:t>
            </a:r>
            <a:r>
              <a:rPr lang="bg" sz="2400" dirty="0"/>
              <a:t>_ </a:t>
            </a:r>
            <a:r>
              <a:rPr lang="bg" sz="2400" dirty="0" err="1"/>
              <a:t>много</a:t>
            </a:r>
            <a:r>
              <a:rPr lang="bg" sz="2400" dirty="0"/>
              <a:t> </a:t>
            </a:r>
            <a:r>
              <a:rPr lang="bg" sz="2400" b="1" dirty="0"/>
              <a:t>онлайн </a:t>
            </a:r>
            <a:r>
              <a:rPr lang="bg" sz="2400" b="1" dirty="0" err="1"/>
              <a:t>общности </a:t>
            </a:r>
            <a:r>
              <a:rPr lang="bg" sz="2400" dirty="0"/>
              <a:t>, нови </a:t>
            </a:r>
            <a:r>
              <a:rPr lang="bg" sz="2400" dirty="0" err="1"/>
              <a:t>потенциални </a:t>
            </a:r>
            <a:r>
              <a:rPr lang="bg" sz="2400" dirty="0"/>
              <a:t>членове </a:t>
            </a:r>
            <a:r>
              <a:rPr lang="bg" sz="2400" dirty="0" err="1"/>
              <a:t>биха</a:t>
            </a:r>
            <a:r>
              <a:rPr lang="bg" sz="2400" dirty="0"/>
              <a:t> </a:t>
            </a:r>
            <a:r>
              <a:rPr lang="bg" sz="2400" dirty="0" err="1"/>
              <a:t>бъда</a:t>
            </a:r>
            <a:r>
              <a:rPr lang="bg" sz="2400" dirty="0"/>
              <a:t> </a:t>
            </a:r>
            <a:r>
              <a:rPr lang="bg" sz="2400" dirty="0" err="1"/>
              <a:t>склонен</a:t>
            </a:r>
            <a:r>
              <a:rPr lang="bg" sz="2400" dirty="0"/>
              <a:t> </a:t>
            </a:r>
            <a:r>
              <a:rPr lang="bg" sz="2400" dirty="0" err="1"/>
              <a:t>да се</a:t>
            </a:r>
            <a:r>
              <a:rPr lang="bg" sz="2400" dirty="0"/>
              <a:t> </a:t>
            </a:r>
            <a:r>
              <a:rPr lang="bg" sz="2400" b="1" dirty="0"/>
              <a:t>съобразявам </a:t>
            </a:r>
            <a:r>
              <a:rPr lang="bg" sz="2400" dirty="0"/>
              <a:t>се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73C19CA4-0B9C-CBB9-1E15-659702370893}"/>
              </a:ext>
            </a:extLst>
          </p:cNvPr>
          <p:cNvSpPr txBox="1"/>
          <p:nvPr/>
        </p:nvSpPr>
        <p:spPr>
          <a:xfrm>
            <a:off x="8514735" y="6581001"/>
            <a:ext cx="3677265" cy="2769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bg" sz="1200" dirty="0">
                <a:hlinkClick r:id="rId3"/>
              </a:rPr>
              <a:t>Изображение от Freepik</a:t>
            </a:r>
            <a:endParaRPr lang="nl-NL" sz="1200" dirty="0"/>
          </a:p>
        </p:txBody>
      </p:sp>
      <p:pic>
        <p:nvPicPr>
          <p:cNvPr id="5" name="Εικόνα 4" descr="Εικόνα που περιέχει παπούτσια, ρουχισμός, φόρεμα, γυναίκα&#10;&#10;Περιγραφή που δημιουργήθηκε αυτόματα">
            <a:extLst>
              <a:ext uri="{FF2B5EF4-FFF2-40B4-BE49-F238E27FC236}">
                <a16:creationId xmlns:a16="http://schemas.microsoft.com/office/drawing/2014/main" id="{F33AA837-926A-0C67-0267-98A62DCB151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677" y="424053"/>
            <a:ext cx="4291848" cy="2861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50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F6F2BE-5EBF-E7E3-2234-FA4DEFDFB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 err="1">
                <a:ea typeface="Adobe Gothic Std B"/>
              </a:rPr>
              <a:t>Субективно</a:t>
            </a:r>
            <a:r>
              <a:rPr lang="bg" dirty="0">
                <a:ea typeface="Adobe Gothic Std B"/>
              </a:rPr>
              <a:t> </a:t>
            </a:r>
            <a:r>
              <a:rPr lang="bg" dirty="0" err="1">
                <a:ea typeface="Adobe Gothic Std B"/>
              </a:rPr>
              <a:t>норми </a:t>
            </a:r>
            <a:r>
              <a:rPr lang="bg" dirty="0">
                <a:ea typeface="Adobe Gothic Std B"/>
              </a:rPr>
              <a:t>/ </a:t>
            </a:r>
            <a:r>
              <a:rPr lang="bg" dirty="0" err="1">
                <a:ea typeface="Adobe Gothic Std B"/>
              </a:rPr>
              <a:t>Соц</a:t>
            </a:r>
            <a:r>
              <a:rPr lang="bg" dirty="0">
                <a:ea typeface="Adobe Gothic Std B"/>
              </a:rPr>
              <a:t> </a:t>
            </a:r>
            <a:r>
              <a:rPr lang="bg" dirty="0" err="1">
                <a:ea typeface="Adobe Gothic Std B"/>
              </a:rPr>
              <a:t>влияние </a:t>
            </a:r>
            <a:r>
              <a:rPr lang="bg" dirty="0">
                <a:ea typeface="Adobe Gothic Std B"/>
              </a:rPr>
              <a:t>( </a:t>
            </a:r>
            <a:r>
              <a:rPr lang="bg">
                <a:ea typeface="Adobe Gothic Std B"/>
              </a:rPr>
              <a:t>3/3 </a:t>
            </a:r>
            <a:r>
              <a:rPr lang="bg" dirty="0">
                <a:ea typeface="Adobe Gothic Std B"/>
              </a:rPr>
              <a:t>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4AF6629-CCDC-1B96-D07D-B5F73630E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7484788" cy="486597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bg" dirty="0" err="1"/>
              <a:t>други</a:t>
            </a:r>
            <a:r>
              <a:rPr lang="bg" dirty="0"/>
              <a:t> </a:t>
            </a:r>
            <a:r>
              <a:rPr lang="bg" dirty="0" err="1"/>
              <a:t>начини </a:t>
            </a:r>
            <a:r>
              <a:rPr lang="bg" dirty="0"/>
              <a:t>, по </a:t>
            </a:r>
            <a:r>
              <a:rPr lang="bg" dirty="0" err="1"/>
              <a:t>които</a:t>
            </a:r>
            <a:r>
              <a:rPr lang="bg" dirty="0"/>
              <a:t> </a:t>
            </a:r>
            <a:r>
              <a:rPr lang="bg" dirty="0" err="1"/>
              <a:t>нечия </a:t>
            </a:r>
            <a:r>
              <a:rPr lang="bg" dirty="0"/>
              <a:t>среда </a:t>
            </a:r>
            <a:r>
              <a:rPr lang="bg" dirty="0" err="1"/>
              <a:t>може</a:t>
            </a:r>
            <a:r>
              <a:rPr lang="bg" dirty="0"/>
              <a:t> </a:t>
            </a:r>
            <a:r>
              <a:rPr lang="bg" dirty="0" err="1"/>
              <a:t>влияние</a:t>
            </a:r>
            <a:r>
              <a:rPr lang="bg" dirty="0"/>
              <a:t> </a:t>
            </a:r>
            <a:r>
              <a:rPr lang="bg" dirty="0" err="1"/>
              <a:t>на</a:t>
            </a:r>
            <a:r>
              <a:rPr lang="bg" dirty="0"/>
              <a:t> </a:t>
            </a:r>
            <a:r>
              <a:rPr lang="bg" dirty="0" err="1"/>
              <a:t>поведение </a:t>
            </a:r>
            <a:r>
              <a:rPr lang="bg" dirty="0"/>
              <a:t>на </a:t>
            </a:r>
            <a:r>
              <a:rPr lang="bg" dirty="0" err="1"/>
              <a:t>вяра </a:t>
            </a:r>
            <a:r>
              <a:rPr lang="bg" dirty="0"/>
              <a:t>в </a:t>
            </a:r>
            <a:r>
              <a:rPr lang="bg" dirty="0" err="1"/>
              <a:t>невярна </a:t>
            </a:r>
            <a:r>
              <a:rPr lang="bg" dirty="0"/>
              <a:t>информация:</a:t>
            </a:r>
          </a:p>
          <a:p>
            <a:r>
              <a:rPr lang="bg" dirty="0"/>
              <a:t>Хората </a:t>
            </a:r>
            <a:r>
              <a:rPr lang="bg" dirty="0" err="1"/>
              <a:t>са склонни</a:t>
            </a:r>
            <a:r>
              <a:rPr lang="bg" dirty="0"/>
              <a:t> </a:t>
            </a:r>
            <a:r>
              <a:rPr lang="bg" dirty="0" err="1"/>
              <a:t>да се</a:t>
            </a:r>
            <a:r>
              <a:rPr lang="bg" dirty="0"/>
              <a:t> </a:t>
            </a:r>
            <a:r>
              <a:rPr lang="bg" dirty="0" err="1"/>
              <a:t>упражнявам</a:t>
            </a:r>
            <a:r>
              <a:rPr lang="bg" dirty="0"/>
              <a:t> </a:t>
            </a:r>
            <a:r>
              <a:rPr lang="bg" dirty="0" err="1"/>
              <a:t>по-малко </a:t>
            </a:r>
            <a:r>
              <a:rPr lang="bg" dirty="0"/>
              <a:t>усилия или </a:t>
            </a:r>
            <a:r>
              <a:rPr lang="bg" dirty="0" err="1"/>
              <a:t>мислене</a:t>
            </a:r>
            <a:r>
              <a:rPr lang="bg" dirty="0"/>
              <a:t> </a:t>
            </a:r>
            <a:r>
              <a:rPr lang="bg" dirty="0" err="1"/>
              <a:t>по-малко</a:t>
            </a:r>
            <a:r>
              <a:rPr lang="bg" dirty="0"/>
              <a:t> </a:t>
            </a:r>
            <a:r>
              <a:rPr lang="bg" dirty="0" err="1"/>
              <a:t>критично</a:t>
            </a:r>
            <a:r>
              <a:rPr lang="bg" dirty="0"/>
              <a:t> </a:t>
            </a:r>
            <a:r>
              <a:rPr lang="bg" dirty="0" err="1"/>
              <a:t>когато </a:t>
            </a:r>
            <a:r>
              <a:rPr lang="bg" dirty="0"/>
              <a:t>сте в </a:t>
            </a:r>
            <a:r>
              <a:rPr lang="bg" dirty="0" err="1"/>
              <a:t>група </a:t>
            </a:r>
            <a:r>
              <a:rPr lang="bg" dirty="0"/>
              <a:t>( </a:t>
            </a:r>
            <a:r>
              <a:rPr lang="bg" b="1" dirty="0" err="1"/>
              <a:t>социални</a:t>
            </a:r>
            <a:r>
              <a:rPr lang="bg" b="1" dirty="0"/>
              <a:t> </a:t>
            </a:r>
            <a:r>
              <a:rPr lang="bg" b="1" dirty="0" err="1"/>
              <a:t>ленене </a:t>
            </a:r>
            <a:r>
              <a:rPr lang="bg" dirty="0"/>
              <a:t>).</a:t>
            </a:r>
            <a:endParaRPr lang="nl-NL" dirty="0">
              <a:cs typeface="Calibri"/>
            </a:endParaRPr>
          </a:p>
          <a:p>
            <a:r>
              <a:rPr lang="bg" dirty="0"/>
              <a:t>Членовете на групата </a:t>
            </a:r>
            <a:r>
              <a:rPr lang="bg" dirty="0" err="1"/>
              <a:t>могат</a:t>
            </a:r>
            <a:r>
              <a:rPr lang="bg" dirty="0"/>
              <a:t> </a:t>
            </a:r>
            <a:r>
              <a:rPr lang="bg" b="1" dirty="0" err="1"/>
              <a:t>убеждавам</a:t>
            </a:r>
            <a:r>
              <a:rPr lang="bg" b="1" dirty="0"/>
              <a:t> </a:t>
            </a:r>
            <a:r>
              <a:rPr lang="bg" dirty="0"/>
              <a:t>нагласите </a:t>
            </a:r>
            <a:r>
              <a:rPr lang="bg" dirty="0" err="1"/>
              <a:t>на </a:t>
            </a:r>
            <a:r>
              <a:rPr lang="bg" dirty="0"/>
              <a:t>човек </a:t>
            </a:r>
            <a:r>
              <a:rPr lang="bg" dirty="0" err="1"/>
              <a:t>и</a:t>
            </a:r>
            <a:r>
              <a:rPr lang="bg" dirty="0"/>
              <a:t> </a:t>
            </a:r>
            <a:r>
              <a:rPr lang="bg" dirty="0" err="1"/>
              <a:t>вярвания</a:t>
            </a:r>
            <a:r>
              <a:rPr lang="bg" dirty="0"/>
              <a:t> </a:t>
            </a:r>
            <a:r>
              <a:rPr lang="bg" dirty="0" err="1"/>
              <a:t>през</a:t>
            </a:r>
            <a:r>
              <a:rPr lang="bg" dirty="0"/>
              <a:t> </a:t>
            </a:r>
            <a:r>
              <a:rPr lang="bg" dirty="0" err="1"/>
              <a:t>комуникация</a:t>
            </a:r>
            <a:r>
              <a:rPr lang="bg" dirty="0"/>
              <a:t> </a:t>
            </a:r>
            <a:r>
              <a:rPr lang="bg" dirty="0" err="1"/>
              <a:t>и</a:t>
            </a:r>
            <a:r>
              <a:rPr lang="bg" dirty="0"/>
              <a:t> </a:t>
            </a:r>
            <a:r>
              <a:rPr lang="bg" dirty="0" err="1"/>
              <a:t>аргументация </a:t>
            </a:r>
            <a:r>
              <a:rPr lang="bg" dirty="0"/>
              <a:t>.</a:t>
            </a:r>
          </a:p>
          <a:p>
            <a:r>
              <a:rPr lang="bg" dirty="0" err="1"/>
              <a:t>Кога</a:t>
            </a:r>
            <a:r>
              <a:rPr lang="bg" dirty="0"/>
              <a:t> </a:t>
            </a:r>
            <a:r>
              <a:rPr lang="bg" dirty="0" err="1"/>
              <a:t>питат </a:t>
            </a:r>
            <a:r>
              <a:rPr lang="bg" dirty="0"/>
              <a:t>членовете </a:t>
            </a:r>
            <a:r>
              <a:rPr lang="bg" dirty="0" err="1"/>
              <a:t>на групата</a:t>
            </a:r>
            <a:r>
              <a:rPr lang="bg" dirty="0"/>
              <a:t> </a:t>
            </a:r>
            <a:r>
              <a:rPr lang="bg" dirty="0" err="1"/>
              <a:t>за </a:t>
            </a:r>
            <a:r>
              <a:rPr lang="bg" dirty="0"/>
              <a:t>промяна в </a:t>
            </a:r>
            <a:r>
              <a:rPr lang="bg" dirty="0" err="1"/>
              <a:t>поведението </a:t>
            </a:r>
            <a:r>
              <a:rPr lang="bg" dirty="0"/>
              <a:t>, човек е по- </a:t>
            </a:r>
            <a:r>
              <a:rPr lang="bg" dirty="0" err="1"/>
              <a:t>склонен</a:t>
            </a:r>
            <a:r>
              <a:rPr lang="bg" dirty="0"/>
              <a:t> </a:t>
            </a:r>
            <a:r>
              <a:rPr lang="bg" dirty="0" err="1"/>
              <a:t>да се</a:t>
            </a:r>
            <a:r>
              <a:rPr lang="bg" dirty="0"/>
              <a:t> </a:t>
            </a:r>
            <a:r>
              <a:rPr lang="bg" b="1" dirty="0" err="1"/>
              <a:t>съобразявам </a:t>
            </a:r>
            <a:r>
              <a:rPr lang="bg" dirty="0"/>
              <a:t>се</a:t>
            </a:r>
          </a:p>
          <a:p>
            <a:pPr algn="just"/>
            <a:endParaRPr lang="nl-NL" dirty="0"/>
          </a:p>
          <a:p>
            <a:pPr algn="just"/>
            <a:endParaRPr lang="nl-NL" dirty="0"/>
          </a:p>
          <a:p>
            <a:pPr marL="0" indent="0" algn="just">
              <a:buNone/>
            </a:pPr>
            <a:endParaRPr lang="nl-NL" dirty="0"/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64BCF647-9051-DC51-4AEA-ED19F55DD3E3}"/>
              </a:ext>
            </a:extLst>
          </p:cNvPr>
          <p:cNvSpPr/>
          <p:nvPr/>
        </p:nvSpPr>
        <p:spPr>
          <a:xfrm>
            <a:off x="8426245" y="1799998"/>
            <a:ext cx="2871020" cy="357464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6691B802-FEDE-3927-3633-8069B4D9A9A8}"/>
              </a:ext>
            </a:extLst>
          </p:cNvPr>
          <p:cNvSpPr txBox="1"/>
          <p:nvPr/>
        </p:nvSpPr>
        <p:spPr>
          <a:xfrm>
            <a:off x="8603226" y="1926903"/>
            <a:ext cx="2517058" cy="286232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bg" b="1" i="1" dirty="0" err="1">
                <a:solidFill>
                  <a:schemeClr val="bg1"/>
                </a:solidFill>
              </a:rPr>
              <a:t>Заключение</a:t>
            </a:r>
            <a:endParaRPr lang="nl-NL" b="1" i="1" dirty="0">
              <a:solidFill>
                <a:schemeClr val="bg1"/>
              </a:solidFill>
            </a:endParaRPr>
          </a:p>
          <a:p>
            <a:pPr algn="ctr"/>
            <a:endParaRPr lang="nl-NL" b="1" i="1" dirty="0">
              <a:solidFill>
                <a:schemeClr val="bg1"/>
              </a:solidFill>
            </a:endParaRPr>
          </a:p>
          <a:p>
            <a:pPr algn="ctr"/>
            <a:r>
              <a:rPr lang="bg" i="1" dirty="0" err="1">
                <a:solidFill>
                  <a:schemeClr val="bg1"/>
                </a:solidFill>
              </a:rPr>
              <a:t>В следствие</a:t>
            </a:r>
            <a:r>
              <a:rPr lang="bg" i="1" dirty="0">
                <a:solidFill>
                  <a:schemeClr val="bg1"/>
                </a:solidFill>
              </a:rPr>
              <a:t> </a:t>
            </a:r>
            <a:r>
              <a:rPr lang="bg" i="1" dirty="0" err="1">
                <a:solidFill>
                  <a:schemeClr val="bg1"/>
                </a:solidFill>
              </a:rPr>
              <a:t>спрямо </a:t>
            </a:r>
            <a:r>
              <a:rPr lang="bg" i="1" dirty="0">
                <a:solidFill>
                  <a:schemeClr val="bg1"/>
                </a:solidFill>
              </a:rPr>
              <a:t>тези фактори човек има </a:t>
            </a:r>
            <a:r>
              <a:rPr lang="bg" i="1" dirty="0" err="1">
                <a:solidFill>
                  <a:schemeClr val="bg1"/>
                </a:solidFill>
              </a:rPr>
              <a:t>по-голям </a:t>
            </a:r>
            <a:r>
              <a:rPr lang="bg" i="1" dirty="0">
                <a:solidFill>
                  <a:schemeClr val="bg1"/>
                </a:solidFill>
              </a:rPr>
              <a:t>шанс да </a:t>
            </a:r>
            <a:r>
              <a:rPr lang="bg" i="1" dirty="0" err="1">
                <a:solidFill>
                  <a:schemeClr val="bg1"/>
                </a:solidFill>
              </a:rPr>
              <a:t>приеме </a:t>
            </a:r>
            <a:r>
              <a:rPr lang="bg" i="1" dirty="0">
                <a:solidFill>
                  <a:schemeClr val="bg1"/>
                </a:solidFill>
              </a:rPr>
              <a:t>информацията за </a:t>
            </a:r>
            <a:r>
              <a:rPr lang="bg" i="1" dirty="0" err="1">
                <a:solidFill>
                  <a:schemeClr val="bg1"/>
                </a:solidFill>
              </a:rPr>
              <a:t>истина</a:t>
            </a:r>
            <a:r>
              <a:rPr lang="bg" i="1" dirty="0">
                <a:solidFill>
                  <a:schemeClr val="bg1"/>
                </a:solidFill>
              </a:rPr>
              <a:t> </a:t>
            </a:r>
            <a:r>
              <a:rPr lang="bg" i="1" dirty="0" err="1">
                <a:solidFill>
                  <a:schemeClr val="bg1"/>
                </a:solidFill>
              </a:rPr>
              <a:t>кога</a:t>
            </a:r>
            <a:r>
              <a:rPr lang="bg" i="1" dirty="0">
                <a:solidFill>
                  <a:schemeClr val="bg1"/>
                </a:solidFill>
              </a:rPr>
              <a:t> </a:t>
            </a:r>
            <a:r>
              <a:rPr lang="bg" i="1" dirty="0" err="1">
                <a:solidFill>
                  <a:schemeClr val="bg1"/>
                </a:solidFill>
              </a:rPr>
              <a:t>на</a:t>
            </a:r>
            <a:r>
              <a:rPr lang="bg" i="1" dirty="0">
                <a:solidFill>
                  <a:schemeClr val="bg1"/>
                </a:solidFill>
              </a:rPr>
              <a:t> </a:t>
            </a:r>
            <a:r>
              <a:rPr lang="bg" i="1" dirty="0" err="1">
                <a:solidFill>
                  <a:schemeClr val="bg1"/>
                </a:solidFill>
              </a:rPr>
              <a:t>по-голямата част </a:t>
            </a:r>
            <a:r>
              <a:rPr lang="bg" i="1" dirty="0">
                <a:solidFill>
                  <a:schemeClr val="bg1"/>
                </a:solidFill>
              </a:rPr>
              <a:t>от </a:t>
            </a:r>
            <a:r>
              <a:rPr lang="bg" i="1" dirty="0" err="1">
                <a:solidFill>
                  <a:schemeClr val="bg1"/>
                </a:solidFill>
              </a:rPr>
              <a:t>техните</a:t>
            </a:r>
            <a:r>
              <a:rPr lang="bg" i="1" dirty="0">
                <a:solidFill>
                  <a:schemeClr val="bg1"/>
                </a:solidFill>
              </a:rPr>
              <a:t> </a:t>
            </a:r>
            <a:r>
              <a:rPr lang="bg" i="1" dirty="0" err="1">
                <a:solidFill>
                  <a:schemeClr val="bg1"/>
                </a:solidFill>
              </a:rPr>
              <a:t>социални</a:t>
            </a:r>
            <a:r>
              <a:rPr lang="bg" i="1" dirty="0">
                <a:solidFill>
                  <a:schemeClr val="bg1"/>
                </a:solidFill>
              </a:rPr>
              <a:t> </a:t>
            </a:r>
            <a:r>
              <a:rPr lang="bg" i="1" dirty="0" err="1">
                <a:solidFill>
                  <a:schemeClr val="bg1"/>
                </a:solidFill>
              </a:rPr>
              <a:t>група</a:t>
            </a:r>
            <a:r>
              <a:rPr lang="bg" i="1" dirty="0">
                <a:solidFill>
                  <a:schemeClr val="bg1"/>
                </a:solidFill>
              </a:rPr>
              <a:t> </a:t>
            </a:r>
            <a:r>
              <a:rPr lang="bg" i="1" dirty="0" err="1">
                <a:solidFill>
                  <a:schemeClr val="bg1"/>
                </a:solidFill>
              </a:rPr>
              <a:t>вярва </a:t>
            </a:r>
            <a:r>
              <a:rPr lang="bg" i="1" dirty="0">
                <a:solidFill>
                  <a:schemeClr val="bg1"/>
                </a:solidFill>
              </a:rPr>
              <a:t>в </a:t>
            </a:r>
            <a:r>
              <a:rPr lang="bg" i="1" dirty="0" err="1">
                <a:solidFill>
                  <a:schemeClr val="bg1"/>
                </a:solidFill>
              </a:rPr>
              <a:t>информацията </a:t>
            </a:r>
            <a:r>
              <a:rPr lang="bg" i="1" dirty="0">
                <a:solidFill>
                  <a:schemeClr val="bg1"/>
                </a:solidFill>
              </a:rPr>
              <a:t>.</a:t>
            </a:r>
            <a:endParaRPr lang="nl-N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97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297364-7921-AF80-1258-2BA1E7D0B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 err="1">
                <a:ea typeface="Calibri"/>
                <a:cs typeface="Calibri"/>
              </a:rPr>
              <a:t>Възприеман</a:t>
            </a:r>
            <a:r>
              <a:rPr lang="bg" dirty="0">
                <a:ea typeface="Calibri"/>
                <a:cs typeface="Calibri"/>
              </a:rPr>
              <a:t> </a:t>
            </a:r>
            <a:r>
              <a:rPr lang="bg" dirty="0" err="1">
                <a:ea typeface="Calibri"/>
                <a:cs typeface="Calibri"/>
              </a:rPr>
              <a:t>поведенчески </a:t>
            </a:r>
            <a:r>
              <a:rPr lang="bg" dirty="0">
                <a:ea typeface="Calibri"/>
                <a:cs typeface="Calibri"/>
              </a:rPr>
              <a:t>контрол (1/3)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F932DE1-0F83-ED97-A944-D9F2034B75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bg" dirty="0" err="1">
                <a:ea typeface="Calibri"/>
                <a:cs typeface="Calibri"/>
              </a:rPr>
              <a:t>Възприеман</a:t>
            </a:r>
            <a:r>
              <a:rPr lang="bg" dirty="0">
                <a:ea typeface="Calibri"/>
                <a:cs typeface="Calibri"/>
              </a:rPr>
              <a:t> </a:t>
            </a:r>
            <a:r>
              <a:rPr lang="bg" dirty="0" err="1">
                <a:ea typeface="Calibri"/>
                <a:cs typeface="Calibri"/>
              </a:rPr>
              <a:t>поведенческият </a:t>
            </a:r>
            <a:r>
              <a:rPr lang="bg" dirty="0">
                <a:ea typeface="Calibri"/>
                <a:cs typeface="Calibri"/>
              </a:rPr>
              <a:t>контрол </a:t>
            </a:r>
            <a:r>
              <a:rPr lang="bg" dirty="0" err="1">
                <a:ea typeface="Calibri"/>
                <a:cs typeface="Calibri"/>
              </a:rPr>
              <a:t>се отнася</a:t>
            </a:r>
            <a:r>
              <a:rPr lang="bg" dirty="0">
                <a:ea typeface="Calibri"/>
                <a:cs typeface="Calibri"/>
              </a:rPr>
              <a:t> </a:t>
            </a:r>
            <a:r>
              <a:rPr lang="bg" dirty="0" err="1">
                <a:ea typeface="Calibri"/>
                <a:cs typeface="Calibri"/>
              </a:rPr>
              <a:t>на </a:t>
            </a:r>
            <a:r>
              <a:rPr lang="bg" dirty="0">
                <a:ea typeface="Calibri"/>
                <a:cs typeface="Calibri"/>
              </a:rPr>
              <a:t>човек </a:t>
            </a:r>
            <a:r>
              <a:rPr lang="bg" dirty="0" err="1">
                <a:ea typeface="Calibri"/>
                <a:cs typeface="Calibri"/>
              </a:rPr>
              <a:t>_</a:t>
            </a:r>
            <a:r>
              <a:rPr lang="bg" dirty="0">
                <a:ea typeface="Calibri"/>
                <a:cs typeface="Calibri"/>
              </a:rPr>
              <a:t> </a:t>
            </a:r>
            <a:r>
              <a:rPr lang="bg" dirty="0" err="1">
                <a:ea typeface="Calibri"/>
                <a:cs typeface="Calibri"/>
              </a:rPr>
              <a:t>възприемане </a:t>
            </a:r>
            <a:r>
              <a:rPr lang="bg" dirty="0">
                <a:ea typeface="Calibri"/>
                <a:cs typeface="Calibri"/>
              </a:rPr>
              <a:t>на </a:t>
            </a:r>
            <a:r>
              <a:rPr lang="bg" dirty="0" err="1">
                <a:ea typeface="Calibri"/>
                <a:cs typeface="Calibri"/>
              </a:rPr>
              <a:t>_</a:t>
            </a:r>
            <a:r>
              <a:rPr lang="bg" dirty="0">
                <a:ea typeface="Calibri"/>
                <a:cs typeface="Calibri"/>
              </a:rPr>
              <a:t> </a:t>
            </a:r>
            <a:r>
              <a:rPr lang="bg" dirty="0" err="1">
                <a:ea typeface="Calibri"/>
                <a:cs typeface="Calibri"/>
              </a:rPr>
              <a:t>лекота </a:t>
            </a:r>
            <a:r>
              <a:rPr lang="bg" dirty="0">
                <a:ea typeface="Calibri"/>
                <a:cs typeface="Calibri"/>
              </a:rPr>
              <a:t>или </a:t>
            </a:r>
            <a:r>
              <a:rPr lang="bg" dirty="0" err="1">
                <a:ea typeface="Calibri"/>
                <a:cs typeface="Calibri"/>
              </a:rPr>
              <a:t>трудност </a:t>
            </a:r>
            <a:r>
              <a:rPr lang="bg" dirty="0">
                <a:ea typeface="Calibri"/>
                <a:cs typeface="Calibri"/>
              </a:rPr>
              <a:t>на </a:t>
            </a:r>
            <a:r>
              <a:rPr lang="bg" dirty="0" err="1">
                <a:ea typeface="Calibri"/>
                <a:cs typeface="Calibri"/>
              </a:rPr>
              <a:t>изпълнение</a:t>
            </a:r>
            <a:r>
              <a:rPr lang="bg" dirty="0">
                <a:ea typeface="Calibri"/>
                <a:cs typeface="Calibri"/>
              </a:rPr>
              <a:t> </a:t>
            </a:r>
            <a:r>
              <a:rPr lang="bg" dirty="0" err="1">
                <a:ea typeface="Calibri"/>
                <a:cs typeface="Calibri"/>
              </a:rPr>
              <a:t>на</a:t>
            </a:r>
            <a:r>
              <a:rPr lang="bg" dirty="0">
                <a:ea typeface="Calibri"/>
                <a:cs typeface="Calibri"/>
              </a:rPr>
              <a:t> интересно </a:t>
            </a:r>
            <a:r>
              <a:rPr lang="bg" dirty="0" err="1">
                <a:ea typeface="Calibri"/>
                <a:cs typeface="Calibri"/>
              </a:rPr>
              <a:t>поведение .</a:t>
            </a:r>
          </a:p>
          <a:p>
            <a:pPr marL="0" indent="0">
              <a:buNone/>
            </a:pPr>
            <a:endParaRPr lang="nl-NL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bg" dirty="0">
                <a:ea typeface="Calibri"/>
                <a:cs typeface="Calibri"/>
              </a:rPr>
              <a:t>Тя е </a:t>
            </a:r>
            <a:r>
              <a:rPr lang="bg" dirty="0" err="1">
                <a:ea typeface="Calibri"/>
                <a:cs typeface="Calibri"/>
              </a:rPr>
              <a:t>тясно</a:t>
            </a:r>
            <a:r>
              <a:rPr lang="bg" dirty="0">
                <a:ea typeface="Calibri"/>
                <a:cs typeface="Calibri"/>
              </a:rPr>
              <a:t> </a:t>
            </a:r>
            <a:r>
              <a:rPr lang="bg" dirty="0" err="1">
                <a:ea typeface="Calibri"/>
                <a:cs typeface="Calibri"/>
              </a:rPr>
              <a:t>свързани</a:t>
            </a:r>
            <a:r>
              <a:rPr lang="bg" dirty="0">
                <a:ea typeface="Calibri"/>
                <a:cs typeface="Calibri"/>
              </a:rPr>
              <a:t> </a:t>
            </a:r>
            <a:r>
              <a:rPr lang="bg" dirty="0" err="1">
                <a:ea typeface="Calibri"/>
                <a:cs typeface="Calibri"/>
              </a:rPr>
              <a:t>да се</a:t>
            </a:r>
            <a:r>
              <a:rPr lang="bg" dirty="0">
                <a:ea typeface="Calibri"/>
                <a:cs typeface="Calibri"/>
              </a:rPr>
              <a:t> </a:t>
            </a:r>
            <a:r>
              <a:rPr lang="bg" dirty="0" err="1">
                <a:ea typeface="Calibri"/>
                <a:cs typeface="Calibri"/>
              </a:rPr>
              <a:t>самоефективност </a:t>
            </a:r>
            <a:r>
              <a:rPr lang="bg" dirty="0">
                <a:ea typeface="Calibri"/>
                <a:cs typeface="Calibri"/>
              </a:rPr>
              <a:t>, </a:t>
            </a:r>
            <a:r>
              <a:rPr lang="bg" dirty="0" err="1">
                <a:ea typeface="Calibri"/>
                <a:cs typeface="Calibri"/>
              </a:rPr>
              <a:t>което </a:t>
            </a:r>
            <a:r>
              <a:rPr lang="bg" dirty="0">
                <a:ea typeface="Calibri"/>
                <a:cs typeface="Calibri"/>
              </a:rPr>
              <a:t>е </a:t>
            </a:r>
            <a:r>
              <a:rPr lang="bg" dirty="0" err="1">
                <a:ea typeface="Calibri"/>
                <a:cs typeface="Calibri"/>
              </a:rPr>
              <a:t>нечия </a:t>
            </a:r>
            <a:r>
              <a:rPr lang="bg" dirty="0">
                <a:ea typeface="Calibri"/>
                <a:cs typeface="Calibri"/>
              </a:rPr>
              <a:t>вяра в </a:t>
            </a:r>
            <a:r>
              <a:rPr lang="bg" dirty="0" err="1">
                <a:ea typeface="Calibri"/>
                <a:cs typeface="Calibri"/>
              </a:rPr>
              <a:t>своите</a:t>
            </a:r>
            <a:r>
              <a:rPr lang="bg" dirty="0">
                <a:ea typeface="Calibri"/>
                <a:cs typeface="Calibri"/>
              </a:rPr>
              <a:t> </a:t>
            </a:r>
            <a:r>
              <a:rPr lang="bg" dirty="0" err="1">
                <a:ea typeface="Calibri"/>
                <a:cs typeface="Calibri"/>
              </a:rPr>
              <a:t>способност</a:t>
            </a:r>
            <a:r>
              <a:rPr lang="bg" dirty="0">
                <a:ea typeface="Calibri"/>
                <a:cs typeface="Calibri"/>
              </a:rPr>
              <a:t> </a:t>
            </a:r>
            <a:r>
              <a:rPr lang="bg" dirty="0" err="1">
                <a:ea typeface="Calibri"/>
                <a:cs typeface="Calibri"/>
              </a:rPr>
              <a:t>да се</a:t>
            </a:r>
            <a:r>
              <a:rPr lang="bg" dirty="0">
                <a:ea typeface="Calibri"/>
                <a:cs typeface="Calibri"/>
              </a:rPr>
              <a:t> </a:t>
            </a:r>
            <a:r>
              <a:rPr lang="bg" dirty="0" err="1">
                <a:ea typeface="Calibri"/>
                <a:cs typeface="Calibri"/>
              </a:rPr>
              <a:t>постигна </a:t>
            </a:r>
            <a:r>
              <a:rPr lang="bg" dirty="0">
                <a:ea typeface="Calibri"/>
                <a:cs typeface="Calibri"/>
              </a:rPr>
              <a:t>цел.</a:t>
            </a:r>
          </a:p>
          <a:p>
            <a:pPr marL="0" indent="0" algn="just">
              <a:buNone/>
            </a:pPr>
            <a:endParaRPr lang="nl-NL" dirty="0">
              <a:ea typeface="Calibri"/>
              <a:cs typeface="Calibri"/>
            </a:endParaRPr>
          </a:p>
          <a:p>
            <a:pPr marL="0" indent="0" algn="just">
              <a:buNone/>
            </a:pPr>
            <a:endParaRPr lang="nl-NL" dirty="0">
              <a:ea typeface="Calibri"/>
              <a:cs typeface="Calibri"/>
            </a:endParaRPr>
          </a:p>
          <a:p>
            <a:pPr marL="0" indent="0" algn="just">
              <a:buNone/>
            </a:pPr>
            <a:endParaRPr lang="nl-NL" dirty="0">
              <a:ea typeface="Calibri"/>
              <a:cs typeface="Calibri"/>
            </a:endParaRPr>
          </a:p>
          <a:p>
            <a:pPr marL="0" indent="0" algn="just">
              <a:buNone/>
            </a:pPr>
            <a:endParaRPr lang="nl-NL" dirty="0">
              <a:ea typeface="Calibri"/>
              <a:cs typeface="Calibri"/>
            </a:endParaRPr>
          </a:p>
          <a:p>
            <a:pPr marL="0" indent="0" algn="just">
              <a:buNone/>
            </a:pPr>
            <a:endParaRPr lang="nl-NL" dirty="0">
              <a:ea typeface="Calibri"/>
              <a:cs typeface="Calibri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3EBEEFAA-CF68-C0A2-15B7-B60545D40E3F}"/>
              </a:ext>
            </a:extLst>
          </p:cNvPr>
          <p:cNvSpPr txBox="1"/>
          <p:nvPr/>
        </p:nvSpPr>
        <p:spPr>
          <a:xfrm>
            <a:off x="9439140" y="6584323"/>
            <a:ext cx="275017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bg" sz="1200" dirty="0">
                <a:ea typeface="Calibri" panose="020F0502020204030204"/>
                <a:cs typeface="Calibri" panose="020F0502020204030204"/>
                <a:hlinkClick r:id="rId3"/>
              </a:rPr>
              <a:t>Определение на източника </a:t>
            </a:r>
            <a:r>
              <a:rPr lang="bg" sz="1200" dirty="0">
                <a:ea typeface="Calibri" panose="020F0502020204030204"/>
                <a:cs typeface="Calibri" panose="020F0502020204030204"/>
              </a:rPr>
              <a:t>| </a:t>
            </a:r>
            <a:r>
              <a:rPr lang="bg" sz="1200" dirty="0">
                <a:ea typeface="Calibri" panose="020F0502020204030204"/>
                <a:cs typeface="Calibri" panose="020F0502020204030204"/>
                <a:hlinkClick r:id="rId4"/>
              </a:rPr>
              <a:t>Изображение от Freepik</a:t>
            </a:r>
            <a:endParaRPr lang="nl-NL" sz="1200" dirty="0">
              <a:ea typeface="Calibri" panose="020F0502020204030204"/>
              <a:cs typeface="Calibri" panose="020F0502020204030204"/>
              <a:hlinkClick r:id="rId3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37B3D02-0229-0165-2D0F-CF12BE1E9F96}"/>
              </a:ext>
            </a:extLst>
          </p:cNvPr>
          <p:cNvSpPr txBox="1"/>
          <p:nvPr/>
        </p:nvSpPr>
        <p:spPr>
          <a:xfrm>
            <a:off x="7362423" y="4225880"/>
            <a:ext cx="3836830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bg" sz="2400" dirty="0">
                <a:cs typeface="Calibri"/>
              </a:rPr>
              <a:t>В </a:t>
            </a:r>
            <a:r>
              <a:rPr lang="bg" sz="2400" dirty="0" err="1">
                <a:cs typeface="Calibri"/>
              </a:rPr>
              <a:t>случай </a:t>
            </a:r>
            <a:r>
              <a:rPr lang="bg" sz="2400" dirty="0">
                <a:cs typeface="Calibri"/>
              </a:rPr>
              <a:t>на вяра в ( </a:t>
            </a:r>
            <a:r>
              <a:rPr lang="bg" sz="2400" dirty="0" err="1">
                <a:cs typeface="Calibri"/>
              </a:rPr>
              <a:t>фалшива </a:t>
            </a:r>
            <a:r>
              <a:rPr lang="bg" sz="2400" dirty="0">
                <a:cs typeface="Calibri"/>
              </a:rPr>
              <a:t>) информация, </a:t>
            </a:r>
            <a:r>
              <a:rPr lang="bg" sz="2400" dirty="0" err="1">
                <a:cs typeface="Calibri"/>
              </a:rPr>
              <a:t>това</a:t>
            </a:r>
            <a:r>
              <a:rPr lang="bg" sz="2400" dirty="0">
                <a:cs typeface="Calibri"/>
              </a:rPr>
              <a:t> </a:t>
            </a:r>
            <a:r>
              <a:rPr lang="bg" sz="2400" dirty="0" err="1">
                <a:cs typeface="Calibri"/>
              </a:rPr>
              <a:t>възприятието </a:t>
            </a:r>
            <a:r>
              <a:rPr lang="bg" sz="2400" dirty="0">
                <a:cs typeface="Calibri"/>
              </a:rPr>
              <a:t>за контрол </a:t>
            </a:r>
            <a:r>
              <a:rPr lang="bg" sz="2400" dirty="0" err="1">
                <a:cs typeface="Calibri"/>
              </a:rPr>
              <a:t>може</a:t>
            </a:r>
            <a:r>
              <a:rPr lang="bg" sz="2400" dirty="0">
                <a:cs typeface="Calibri"/>
              </a:rPr>
              <a:t> </a:t>
            </a:r>
            <a:r>
              <a:rPr lang="bg" sz="2400" dirty="0" err="1">
                <a:cs typeface="Calibri"/>
              </a:rPr>
              <a:t>бъда</a:t>
            </a:r>
            <a:r>
              <a:rPr lang="bg" sz="2400" dirty="0">
                <a:cs typeface="Calibri"/>
              </a:rPr>
              <a:t> </a:t>
            </a:r>
            <a:r>
              <a:rPr lang="bg" sz="2400" dirty="0" err="1">
                <a:cs typeface="Calibri"/>
              </a:rPr>
              <a:t>повлиян</a:t>
            </a:r>
            <a:r>
              <a:rPr lang="bg" sz="2400" dirty="0">
                <a:cs typeface="Calibri"/>
              </a:rPr>
              <a:t> </a:t>
            </a:r>
            <a:r>
              <a:rPr lang="bg" sz="2400" dirty="0" err="1">
                <a:cs typeface="Calibri"/>
              </a:rPr>
              <a:t>от</a:t>
            </a:r>
            <a:r>
              <a:rPr lang="bg" sz="2400" dirty="0">
                <a:cs typeface="Calibri"/>
              </a:rPr>
              <a:t> </a:t>
            </a:r>
            <a:r>
              <a:rPr lang="bg" sz="2400" dirty="0" err="1">
                <a:cs typeface="Calibri"/>
              </a:rPr>
              <a:t>на</a:t>
            </a:r>
            <a:r>
              <a:rPr lang="bg" sz="2400" dirty="0">
                <a:cs typeface="Calibri"/>
              </a:rPr>
              <a:t> </a:t>
            </a:r>
            <a:r>
              <a:rPr lang="bg" sz="2400" dirty="0" err="1">
                <a:cs typeface="Calibri"/>
              </a:rPr>
              <a:t>следното</a:t>
            </a:r>
            <a:r>
              <a:rPr lang="bg" sz="2400" dirty="0">
                <a:cs typeface="Calibri"/>
              </a:rPr>
              <a:t> </a:t>
            </a:r>
            <a:r>
              <a:rPr lang="bg" sz="2400" dirty="0" err="1">
                <a:cs typeface="Calibri"/>
              </a:rPr>
              <a:t>понятия </a:t>
            </a:r>
            <a:r>
              <a:rPr lang="bg" sz="2400" dirty="0">
                <a:cs typeface="Calibri"/>
              </a:rPr>
              <a:t>:</a:t>
            </a:r>
            <a:endParaRPr lang="nl-NL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18603A51-09AF-30E4-56B9-061A99792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950" y="1201338"/>
            <a:ext cx="4295775" cy="286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741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 descr="Εικόνα που περιέχει ρουχισμός, clipart, παπούτσια,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9413C850-D6F5-E7F1-1259-F08317FE2CE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4" t="10318" r="9204" b="8270"/>
          <a:stretch/>
        </p:blipFill>
        <p:spPr>
          <a:xfrm>
            <a:off x="8134664" y="885825"/>
            <a:ext cx="3962400" cy="394590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2909028-B103-10EB-7333-2D8C849DD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 err="1">
                <a:ea typeface="Adobe Gothic Std B"/>
              </a:rPr>
              <a:t>Възприеман</a:t>
            </a:r>
            <a:r>
              <a:rPr lang="bg" dirty="0">
                <a:ea typeface="Adobe Gothic Std B"/>
              </a:rPr>
              <a:t> </a:t>
            </a:r>
            <a:r>
              <a:rPr lang="bg" dirty="0" err="1">
                <a:ea typeface="Adobe Gothic Std B"/>
              </a:rPr>
              <a:t>поведенчески </a:t>
            </a:r>
            <a:r>
              <a:rPr lang="bg" dirty="0">
                <a:ea typeface="Adobe Gothic Std B"/>
              </a:rPr>
              <a:t>контрол (2/3)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1B7F94B-89BA-2B30-792D-7DA58C858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8190663" cy="4865977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bg" sz="2200" b="1" i="0" dirty="0">
                <a:solidFill>
                  <a:srgbClr val="333333"/>
                </a:solidFill>
                <a:effectLst/>
              </a:rPr>
              <a:t>Липса на надеждни източници </a:t>
            </a:r>
            <a:r>
              <a:rPr lang="bg" sz="2200" b="1" dirty="0">
                <a:solidFill>
                  <a:srgbClr val="333333"/>
                </a:solidFill>
              </a:rPr>
              <a:t>: </a:t>
            </a:r>
            <a:r>
              <a:rPr lang="bg" sz="2200" i="0" dirty="0">
                <a:solidFill>
                  <a:srgbClr val="333333"/>
                </a:solidFill>
                <a:effectLst/>
              </a:rPr>
              <a:t>когато някой получава информация само от ненадеждни източници, е по-вероятно да се натъкне на невярна информация. Без противоположна информация е по-вероятно невярната информация да бъде приета за </a:t>
            </a:r>
            <a:r>
              <a:rPr lang="bg" sz="2200" dirty="0">
                <a:solidFill>
                  <a:srgbClr val="333333"/>
                </a:solidFill>
              </a:rPr>
              <a:t>истина;</a:t>
            </a:r>
            <a:endParaRPr lang="en-GB" sz="2200" dirty="0">
              <a:cs typeface="Calibri" panose="020F0502020204030204"/>
            </a:endParaRPr>
          </a:p>
          <a:p>
            <a:r>
              <a:rPr lang="bg" sz="2200" b="1" i="0" dirty="0">
                <a:solidFill>
                  <a:srgbClr val="333333"/>
                </a:solidFill>
                <a:effectLst/>
              </a:rPr>
              <a:t>Ограничени знания или опит </a:t>
            </a:r>
            <a:r>
              <a:rPr lang="bg" sz="2200" b="1" dirty="0">
                <a:solidFill>
                  <a:srgbClr val="333333"/>
                </a:solidFill>
              </a:rPr>
              <a:t>:</a:t>
            </a:r>
            <a:r>
              <a:rPr lang="bg" sz="2200" b="1" i="0" dirty="0">
                <a:solidFill>
                  <a:srgbClr val="333333"/>
                </a:solidFill>
                <a:effectLst/>
              </a:rPr>
              <a:t> </a:t>
            </a:r>
            <a:r>
              <a:rPr lang="bg" sz="2200" i="0" dirty="0">
                <a:solidFill>
                  <a:srgbClr val="333333"/>
                </a:solidFill>
                <a:effectLst/>
              </a:rPr>
              <a:t>без основна информация става по-лесно да се приеме невярната информация за истина </a:t>
            </a:r>
            <a:r>
              <a:rPr lang="bg" sz="2200" dirty="0">
                <a:solidFill>
                  <a:srgbClr val="333333"/>
                </a:solidFill>
              </a:rPr>
              <a:t>;</a:t>
            </a:r>
            <a:endParaRPr lang="en-GB" sz="2200" i="0" dirty="0">
              <a:solidFill>
                <a:srgbClr val="333333"/>
              </a:solidFill>
              <a:effectLst/>
              <a:cs typeface="Calibri"/>
            </a:endParaRPr>
          </a:p>
          <a:p>
            <a:r>
              <a:rPr lang="bg" sz="2200" b="1" dirty="0">
                <a:solidFill>
                  <a:srgbClr val="333333"/>
                </a:solidFill>
              </a:rPr>
              <a:t>Липса на медийна грамотност: </a:t>
            </a:r>
            <a:r>
              <a:rPr lang="bg" sz="2200" dirty="0">
                <a:solidFill>
                  <a:srgbClr val="333333"/>
                </a:solidFill>
              </a:rPr>
              <a:t>недостатъчно разбиране за това как да се оценява и оценява критично информацията;</a:t>
            </a:r>
            <a:endParaRPr lang="en-GB" sz="2200" dirty="0">
              <a:solidFill>
                <a:srgbClr val="333333"/>
              </a:solidFill>
              <a:cs typeface="Calibri"/>
            </a:endParaRPr>
          </a:p>
          <a:p>
            <a:r>
              <a:rPr lang="bg" sz="2200" b="1" dirty="0">
                <a:solidFill>
                  <a:srgbClr val="333333"/>
                </a:solidFill>
              </a:rPr>
              <a:t>Емоционално разсъждение: </a:t>
            </a:r>
            <a:r>
              <a:rPr lang="bg" sz="2200" dirty="0">
                <a:solidFill>
                  <a:srgbClr val="333333"/>
                </a:solidFill>
              </a:rPr>
              <a:t>емоциите влияят на разсъжденията. Когато човек има силна емоционална привързаност, той може да е по-склонен да приеме информация, която подкрепя това емоционално състояние, дори когато е невярна;</a:t>
            </a:r>
            <a:endParaRPr lang="en-GB" sz="2200" dirty="0">
              <a:solidFill>
                <a:srgbClr val="333333"/>
              </a:solidFill>
              <a:cs typeface="Calibri"/>
            </a:endParaRPr>
          </a:p>
          <a:p>
            <a:pPr algn="just"/>
            <a:endParaRPr lang="en-GB" sz="2400" dirty="0">
              <a:solidFill>
                <a:srgbClr val="333333"/>
              </a:solidFill>
              <a:cs typeface="Calibri" panose="020F0502020204030204"/>
            </a:endParaRPr>
          </a:p>
          <a:p>
            <a:pPr algn="just"/>
            <a:endParaRPr lang="en-GB" sz="2400" b="0" i="0" dirty="0">
              <a:solidFill>
                <a:srgbClr val="333333"/>
              </a:solidFill>
              <a:effectLst/>
              <a:cs typeface="Calibri" panose="020F0502020204030204"/>
            </a:endParaRPr>
          </a:p>
          <a:p>
            <a:pPr algn="just"/>
            <a:endParaRPr lang="nl-NL" dirty="0">
              <a:cs typeface="Calibri" panose="020F050202020403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100FCB-1E84-0187-4220-04402E0F054B}"/>
              </a:ext>
            </a:extLst>
          </p:cNvPr>
          <p:cNvSpPr txBox="1"/>
          <p:nvPr/>
        </p:nvSpPr>
        <p:spPr>
          <a:xfrm>
            <a:off x="5991540" y="6477673"/>
            <a:ext cx="61055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bg" sz="1200" dirty="0">
                <a:hlinkClick r:id="rId4"/>
              </a:rPr>
              <a:t>Изображение от </a:t>
            </a:r>
            <a:r>
              <a:rPr lang="bg" sz="1200" dirty="0" err="1">
                <a:hlinkClick r:id="rId4"/>
              </a:rPr>
              <a:t>vectorjuice </a:t>
            </a:r>
            <a:r>
              <a:rPr lang="bg" sz="1200" dirty="0">
                <a:hlinkClick r:id="rId4"/>
              </a:rPr>
              <a:t>на </a:t>
            </a:r>
            <a:r>
              <a:rPr lang="bg" sz="1200" dirty="0" err="1">
                <a:hlinkClick r:id="rId4"/>
              </a:rPr>
              <a:t>Freepik </a:t>
            </a:r>
            <a:r>
              <a:rPr lang="bg" sz="1200" dirty="0">
                <a:hlinkClick r:id="rId4"/>
              </a:rPr>
              <a:t>.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45570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69B2A4-43C6-A3F0-0D9B-10410CDA7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 err="1"/>
              <a:t>Възприеман</a:t>
            </a:r>
            <a:r>
              <a:rPr lang="bg" dirty="0"/>
              <a:t> </a:t>
            </a:r>
            <a:r>
              <a:rPr lang="bg" dirty="0" err="1"/>
              <a:t>поведенчески </a:t>
            </a:r>
            <a:r>
              <a:rPr lang="bg" dirty="0"/>
              <a:t>контрол (3/3)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1A80522-EAC0-9104-0D09-A4AF506E7D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8" y="1799999"/>
            <a:ext cx="6118105" cy="4865977"/>
          </a:xfrm>
        </p:spPr>
        <p:txBody>
          <a:bodyPr>
            <a:normAutofit fontScale="92500"/>
          </a:bodyPr>
          <a:lstStyle/>
          <a:p>
            <a:r>
              <a:rPr lang="bg" sz="2400" b="1" dirty="0">
                <a:solidFill>
                  <a:srgbClr val="333333"/>
                </a:solidFill>
              </a:rPr>
              <a:t>Пристрастие за потвърждение: </a:t>
            </a:r>
            <a:r>
              <a:rPr lang="bg" sz="2400" dirty="0">
                <a:solidFill>
                  <a:srgbClr val="333333"/>
                </a:solidFill>
              </a:rPr>
              <a:t>тенденцията да се приема информация, която потвърждава съществуващите вярвания по-бързо от друга информация, дори ако информацията е невярна;</a:t>
            </a:r>
            <a:endParaRPr lang="en-GB" sz="2400" dirty="0">
              <a:solidFill>
                <a:srgbClr val="333333"/>
              </a:solidFill>
              <a:cs typeface="Calibri"/>
            </a:endParaRPr>
          </a:p>
          <a:p>
            <a:r>
              <a:rPr lang="bg" sz="2400" b="1" i="0" dirty="0">
                <a:solidFill>
                  <a:srgbClr val="333333"/>
                </a:solidFill>
                <a:effectLst/>
              </a:rPr>
              <a:t>Когнитивни преки пътища </a:t>
            </a:r>
            <a:r>
              <a:rPr lang="bg" sz="2400" b="1" dirty="0">
                <a:solidFill>
                  <a:srgbClr val="333333"/>
                </a:solidFill>
              </a:rPr>
              <a:t>:</a:t>
            </a:r>
            <a:r>
              <a:rPr lang="bg" sz="2400" b="1" i="0" dirty="0">
                <a:solidFill>
                  <a:srgbClr val="333333"/>
                </a:solidFill>
                <a:effectLst/>
              </a:rPr>
              <a:t> </a:t>
            </a:r>
            <a:r>
              <a:rPr lang="bg" sz="2400" i="0" dirty="0">
                <a:solidFill>
                  <a:srgbClr val="333333"/>
                </a:solidFill>
                <a:effectLst/>
              </a:rPr>
              <a:t>хората не мислят критично за </a:t>
            </a:r>
            <a:r>
              <a:rPr lang="bg" sz="2400" dirty="0">
                <a:solidFill>
                  <a:srgbClr val="333333"/>
                </a:solidFill>
              </a:rPr>
              <a:t>всичко </a:t>
            </a:r>
            <a:r>
              <a:rPr lang="bg" sz="2400" i="0" dirty="0">
                <a:solidFill>
                  <a:srgbClr val="333333"/>
                </a:solidFill>
                <a:effectLst/>
              </a:rPr>
              <a:t>: понякога хората използват евристики или „преки пътища“.</a:t>
            </a:r>
            <a:r>
              <a:rPr lang="bg" sz="2400" dirty="0">
                <a:solidFill>
                  <a:srgbClr val="333333"/>
                </a:solidFill>
              </a:rPr>
              <a:t> </a:t>
            </a:r>
            <a:r>
              <a:rPr lang="bg" sz="2400" i="0" dirty="0">
                <a:solidFill>
                  <a:srgbClr val="333333"/>
                </a:solidFill>
                <a:effectLst/>
              </a:rPr>
              <a:t>Всеки прави това </a:t>
            </a:r>
            <a:r>
              <a:rPr lang="bg" sz="2400" dirty="0">
                <a:solidFill>
                  <a:srgbClr val="333333"/>
                </a:solidFill>
              </a:rPr>
              <a:t>, но когато се използва в грешен сценарий, това може да доведе до приемане на невярна информация. Това е особено разпространено, когато темата не се възприема като важна.</a:t>
            </a:r>
            <a:endParaRPr lang="en-GB" sz="2400" i="0" dirty="0">
              <a:solidFill>
                <a:srgbClr val="333333"/>
              </a:solidFill>
              <a:effectLst/>
              <a:cs typeface="Calibri"/>
            </a:endParaRPr>
          </a:p>
          <a:p>
            <a:pPr algn="just"/>
            <a:endParaRPr lang="nl-NL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A6E866E4-9FAA-293F-F241-E8184149C430}"/>
              </a:ext>
            </a:extLst>
          </p:cNvPr>
          <p:cNvSpPr txBox="1"/>
          <p:nvPr/>
        </p:nvSpPr>
        <p:spPr>
          <a:xfrm>
            <a:off x="8502316" y="6603467"/>
            <a:ext cx="3689684" cy="2769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bg" sz="1200" dirty="0">
                <a:hlinkClick r:id="rId3"/>
              </a:rPr>
              <a:t>Източник </a:t>
            </a:r>
            <a:r>
              <a:rPr lang="bg" sz="1200" dirty="0"/>
              <a:t>| </a:t>
            </a:r>
            <a:r>
              <a:rPr lang="bg" sz="1200" dirty="0">
                <a:hlinkClick r:id="rId4"/>
              </a:rPr>
              <a:t>Лиценз на Pixabay</a:t>
            </a:r>
            <a:endParaRPr lang="nl-NL" sz="1200" dirty="0"/>
          </a:p>
        </p:txBody>
      </p:sp>
      <p:pic>
        <p:nvPicPr>
          <p:cNvPr id="7" name="Εικόνα 6" descr="Εικόνα που περιέχει μαύρο, σκοτάδι&#10;&#10;Περιγραφή που δημιουργήθηκε αυτόματα">
            <a:extLst>
              <a:ext uri="{FF2B5EF4-FFF2-40B4-BE49-F238E27FC236}">
                <a16:creationId xmlns:a16="http://schemas.microsoft.com/office/drawing/2014/main" id="{D64630E6-F586-5650-B1CB-3B46C40EF7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438" y="1906938"/>
            <a:ext cx="3870257" cy="3301813"/>
          </a:xfrm>
          <a:prstGeom prst="rect">
            <a:avLst/>
          </a:prstGeom>
        </p:spPr>
      </p:pic>
      <p:sp>
        <p:nvSpPr>
          <p:cNvPr id="8" name="Βέλος: Δεξιό 7">
            <a:extLst>
              <a:ext uri="{FF2B5EF4-FFF2-40B4-BE49-F238E27FC236}">
                <a16:creationId xmlns:a16="http://schemas.microsoft.com/office/drawing/2014/main" id="{4AA233D0-46CA-1EA9-2D65-109634A2E065}"/>
              </a:ext>
            </a:extLst>
          </p:cNvPr>
          <p:cNvSpPr/>
          <p:nvPr/>
        </p:nvSpPr>
        <p:spPr>
          <a:xfrm>
            <a:off x="7070140" y="2968279"/>
            <a:ext cx="4718852" cy="49530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247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 descr="Εικόνα που περιέχει μεγεθυντικός φακός/καθρεφτάκι, κουζινικά σκεύη&#10;&#10;Περιγραφή που δημιουργήθηκε αυτόματα">
            <a:extLst>
              <a:ext uri="{FF2B5EF4-FFF2-40B4-BE49-F238E27FC236}">
                <a16:creationId xmlns:a16="http://schemas.microsoft.com/office/drawing/2014/main" id="{778E93A8-A227-EF65-517B-DB25F2AA5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459" y="706215"/>
            <a:ext cx="6096000" cy="6096000"/>
          </a:xfrm>
          <a:prstGeom prst="rect">
            <a:avLst/>
          </a:prstGeom>
        </p:spPr>
      </p:pic>
      <p:sp>
        <p:nvSpPr>
          <p:cNvPr id="9" name="Τίτλος 3">
            <a:extLst>
              <a:ext uri="{FF2B5EF4-FFF2-40B4-BE49-F238E27FC236}">
                <a16:creationId xmlns:a16="http://schemas.microsoft.com/office/drawing/2014/main" id="{C4EB2F6A-8B72-1216-AA77-C3EF12FD00A4}"/>
              </a:ext>
            </a:extLst>
          </p:cNvPr>
          <p:cNvSpPr txBox="1">
            <a:spLocks/>
          </p:cNvSpPr>
          <p:nvPr/>
        </p:nvSpPr>
        <p:spPr>
          <a:xfrm>
            <a:off x="49485" y="3478939"/>
            <a:ext cx="12124244" cy="21979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3E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sk-SK" sz="3600" b="1" dirty="0">
              <a:solidFill>
                <a:schemeClr val="tx1"/>
              </a:solidFill>
              <a:effectLst/>
              <a:latin typeface="Calibri Light" panose="020F0302020204030204"/>
              <a:ea typeface="Verdana" panose="020B060403050404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BF150D-79F1-8837-8727-52E6351AFF21}"/>
              </a:ext>
            </a:extLst>
          </p:cNvPr>
          <p:cNvSpPr/>
          <p:nvPr/>
        </p:nvSpPr>
        <p:spPr>
          <a:xfrm>
            <a:off x="-9348" y="-9438"/>
            <a:ext cx="12201348" cy="9144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1CABC49D-C58D-2F3B-AC9B-F42DD1A5CC89}"/>
              </a:ext>
            </a:extLst>
          </p:cNvPr>
          <p:cNvSpPr txBox="1"/>
          <p:nvPr/>
        </p:nvSpPr>
        <p:spPr>
          <a:xfrm>
            <a:off x="318215" y="2756974"/>
            <a:ext cx="6795134" cy="1446550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bg" sz="4400" b="1" dirty="0"/>
              <a:t>Умения </a:t>
            </a:r>
            <a:r>
              <a:rPr lang="bg" sz="4400" b="1" dirty="0" err="1"/>
              <a:t>за</a:t>
            </a:r>
            <a:r>
              <a:rPr lang="bg" sz="4400" b="1" dirty="0"/>
              <a:t> </a:t>
            </a:r>
            <a:r>
              <a:rPr lang="bg" sz="4400" b="1" dirty="0" err="1"/>
              <a:t>идентифицирайте </a:t>
            </a:r>
            <a:r>
              <a:rPr lang="bg" sz="4400" b="1" dirty="0"/>
              <a:t>вярата в погрешна </a:t>
            </a:r>
            <a:r>
              <a:rPr lang="bg" sz="4400" b="1" dirty="0" err="1"/>
              <a:t>и </a:t>
            </a:r>
            <a:r>
              <a:rPr lang="bg" sz="4400" b="1" dirty="0"/>
              <a:t>дезинформация</a:t>
            </a:r>
            <a:endParaRPr lang="nl-NL" sz="4400" b="1" dirty="0">
              <a:cs typeface="Calibri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8F2C01A-0BBF-EA35-7123-0845D4F8ED3C}"/>
              </a:ext>
            </a:extLst>
          </p:cNvPr>
          <p:cNvSpPr txBox="1"/>
          <p:nvPr/>
        </p:nvSpPr>
        <p:spPr>
          <a:xfrm>
            <a:off x="8502316" y="6603467"/>
            <a:ext cx="3689684" cy="2769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bg" sz="1200" dirty="0">
                <a:hlinkClick r:id="rId4"/>
              </a:rPr>
              <a:t>Източник </a:t>
            </a:r>
            <a:r>
              <a:rPr lang="bg" sz="1200" dirty="0"/>
              <a:t>| </a:t>
            </a:r>
            <a:r>
              <a:rPr lang="bg" sz="1200" dirty="0">
                <a:hlinkClick r:id="rId5"/>
              </a:rPr>
              <a:t>Лиценз на Pixabay</a:t>
            </a:r>
            <a:endParaRPr lang="nl-NL" sz="1200" dirty="0"/>
          </a:p>
        </p:txBody>
      </p:sp>
    </p:spTree>
    <p:extLst>
      <p:ext uri="{BB962C8B-B14F-4D97-AF65-F5344CB8AC3E}">
        <p14:creationId xmlns:p14="http://schemas.microsoft.com/office/powerpoint/2010/main" val="38945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DCA893-9697-546E-E39D-125A620A4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>
                <a:ea typeface="Adobe Gothic Std B"/>
                <a:cs typeface="Calibri"/>
              </a:rPr>
              <a:t>Умения </a:t>
            </a:r>
            <a:r>
              <a:rPr lang="bg" dirty="0" err="1">
                <a:ea typeface="Adobe Gothic Std B"/>
                <a:cs typeface="Calibri"/>
              </a:rPr>
              <a:t>за</a:t>
            </a:r>
            <a:r>
              <a:rPr lang="bg" dirty="0">
                <a:ea typeface="Adobe Gothic Std B"/>
                <a:cs typeface="Calibri"/>
              </a:rPr>
              <a:t> </a:t>
            </a:r>
            <a:r>
              <a:rPr lang="bg" dirty="0" err="1">
                <a:ea typeface="Adobe Gothic Std B"/>
                <a:cs typeface="Calibri"/>
              </a:rPr>
              <a:t>разпознайте </a:t>
            </a:r>
            <a:r>
              <a:rPr lang="bg" dirty="0">
                <a:ea typeface="Adobe Gothic Std B"/>
                <a:cs typeface="Calibri"/>
              </a:rPr>
              <a:t>вярата в дезинформацията (1/3)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7BA1C72-A591-20BB-5C18-6622217479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3210" y="1725863"/>
            <a:ext cx="5852132" cy="4256378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bg" b="1" dirty="0">
                <a:cs typeface="Calibri"/>
              </a:rPr>
              <a:t>Бъдете </a:t>
            </a:r>
            <a:r>
              <a:rPr lang="bg" b="1" dirty="0" err="1">
                <a:cs typeface="Calibri"/>
              </a:rPr>
              <a:t>в </a:t>
            </a:r>
            <a:r>
              <a:rPr lang="bg" b="1" dirty="0">
                <a:cs typeface="Calibri"/>
              </a:rPr>
              <a:t>течение</a:t>
            </a:r>
            <a:r>
              <a:rPr lang="bg" dirty="0">
                <a:cs typeface="Calibri"/>
              </a:rPr>
              <a:t> </a:t>
            </a:r>
            <a:r>
              <a:rPr lang="bg" dirty="0" err="1">
                <a:cs typeface="Calibri"/>
              </a:rPr>
              <a:t>с</a:t>
            </a:r>
            <a:r>
              <a:rPr lang="bg" dirty="0">
                <a:cs typeface="Calibri"/>
              </a:rPr>
              <a:t> </a:t>
            </a:r>
            <a:r>
              <a:rPr lang="bg" dirty="0" err="1">
                <a:cs typeface="Calibri"/>
              </a:rPr>
              <a:t>популярен</a:t>
            </a:r>
            <a:r>
              <a:rPr lang="bg" dirty="0">
                <a:cs typeface="Calibri"/>
              </a:rPr>
              <a:t> </a:t>
            </a:r>
            <a:r>
              <a:rPr lang="bg" dirty="0" err="1">
                <a:cs typeface="Calibri"/>
              </a:rPr>
              <a:t>разкази </a:t>
            </a:r>
            <a:r>
              <a:rPr lang="bg" dirty="0">
                <a:cs typeface="Calibri"/>
              </a:rPr>
              <a:t>в медиите, </a:t>
            </a:r>
            <a:r>
              <a:rPr lang="bg" dirty="0" err="1">
                <a:cs typeface="Calibri"/>
              </a:rPr>
              <a:t>т.н</a:t>
            </a:r>
            <a:r>
              <a:rPr lang="bg" dirty="0">
                <a:cs typeface="Calibri"/>
              </a:rPr>
              <a:t> </a:t>
            </a:r>
            <a:r>
              <a:rPr lang="bg" dirty="0" err="1">
                <a:cs typeface="Calibri"/>
              </a:rPr>
              <a:t>че</a:t>
            </a:r>
            <a:r>
              <a:rPr lang="bg" dirty="0">
                <a:cs typeface="Calibri"/>
              </a:rPr>
              <a:t> </a:t>
            </a:r>
            <a:r>
              <a:rPr lang="bg" dirty="0" err="1">
                <a:cs typeface="Calibri"/>
              </a:rPr>
              <a:t>вие </a:t>
            </a:r>
            <a:r>
              <a:rPr lang="bg" dirty="0">
                <a:cs typeface="Calibri"/>
              </a:rPr>
              <a:t>сте </a:t>
            </a:r>
            <a:r>
              <a:rPr lang="bg" dirty="0" err="1">
                <a:cs typeface="Calibri"/>
              </a:rPr>
              <a:t>наясно</a:t>
            </a:r>
            <a:r>
              <a:rPr lang="bg" dirty="0">
                <a:cs typeface="Calibri"/>
              </a:rPr>
              <a:t> </a:t>
            </a:r>
            <a:r>
              <a:rPr lang="bg" dirty="0" err="1">
                <a:cs typeface="Calibri"/>
              </a:rPr>
              <a:t>какво </a:t>
            </a:r>
            <a:r>
              <a:rPr lang="bg" dirty="0">
                <a:cs typeface="Calibri"/>
              </a:rPr>
              <a:t>се случва в дезинформацията.</a:t>
            </a:r>
            <a:endParaRPr lang="nl-NL" dirty="0">
              <a:ea typeface="Calibri"/>
              <a:cs typeface="Calibri"/>
            </a:endParaRPr>
          </a:p>
          <a:p>
            <a:r>
              <a:rPr lang="bg" b="1" dirty="0">
                <a:ea typeface="Calibri"/>
                <a:cs typeface="Calibri"/>
              </a:rPr>
              <a:t>Бъдете бдителни </a:t>
            </a:r>
            <a:r>
              <a:rPr lang="bg" b="1" dirty="0" err="1">
                <a:ea typeface="Calibri"/>
                <a:cs typeface="Calibri"/>
              </a:rPr>
              <a:t>за сигнали </a:t>
            </a:r>
            <a:r>
              <a:rPr lang="bg" b="1" dirty="0">
                <a:ea typeface="Calibri"/>
                <a:cs typeface="Calibri"/>
              </a:rPr>
              <a:t>"червен </a:t>
            </a:r>
            <a:r>
              <a:rPr lang="bg" b="1" dirty="0" err="1">
                <a:ea typeface="Calibri"/>
                <a:cs typeface="Calibri"/>
              </a:rPr>
              <a:t>флаг </a:t>
            </a:r>
            <a:r>
              <a:rPr lang="bg" b="1" dirty="0">
                <a:ea typeface="Calibri"/>
                <a:cs typeface="Calibri"/>
              </a:rPr>
              <a:t>" </a:t>
            </a:r>
            <a:r>
              <a:rPr lang="bg" dirty="0">
                <a:ea typeface="Calibri"/>
                <a:cs typeface="Calibri"/>
              </a:rPr>
              <a:t>. Това са </a:t>
            </a:r>
            <a:r>
              <a:rPr lang="bg" dirty="0" err="1">
                <a:ea typeface="Calibri"/>
                <a:cs typeface="Calibri"/>
              </a:rPr>
              <a:t>знаци</a:t>
            </a:r>
            <a:r>
              <a:rPr lang="bg" dirty="0">
                <a:ea typeface="Calibri"/>
                <a:cs typeface="Calibri"/>
              </a:rPr>
              <a:t> </a:t>
            </a:r>
            <a:r>
              <a:rPr lang="bg" dirty="0" err="1">
                <a:ea typeface="Calibri"/>
                <a:cs typeface="Calibri"/>
              </a:rPr>
              <a:t>че</a:t>
            </a:r>
            <a:r>
              <a:rPr lang="bg" dirty="0">
                <a:ea typeface="Calibri"/>
                <a:cs typeface="Calibri"/>
              </a:rPr>
              <a:t> </a:t>
            </a:r>
            <a:r>
              <a:rPr lang="bg" dirty="0" err="1">
                <a:ea typeface="Calibri"/>
                <a:cs typeface="Calibri"/>
              </a:rPr>
              <a:t>посочвам</a:t>
            </a:r>
            <a:r>
              <a:rPr lang="bg" dirty="0">
                <a:ea typeface="Calibri"/>
                <a:cs typeface="Calibri"/>
              </a:rPr>
              <a:t> </a:t>
            </a:r>
            <a:r>
              <a:rPr lang="bg" dirty="0" err="1">
                <a:ea typeface="Calibri"/>
                <a:cs typeface="Calibri"/>
              </a:rPr>
              <a:t>радикализация </a:t>
            </a:r>
            <a:r>
              <a:rPr lang="bg" dirty="0">
                <a:ea typeface="Calibri"/>
                <a:cs typeface="Calibri"/>
              </a:rPr>
              <a:t>, </a:t>
            </a:r>
            <a:r>
              <a:rPr lang="bg" dirty="0" err="1">
                <a:ea typeface="Calibri"/>
                <a:cs typeface="Calibri"/>
              </a:rPr>
              <a:t>която често </a:t>
            </a:r>
            <a:r>
              <a:rPr lang="bg" dirty="0">
                <a:ea typeface="Calibri"/>
                <a:cs typeface="Calibri"/>
              </a:rPr>
              <a:t>е продукт на вяра в дезинформация.</a:t>
            </a:r>
          </a:p>
          <a:p>
            <a:r>
              <a:rPr lang="bg" dirty="0" err="1">
                <a:ea typeface="Calibri"/>
                <a:cs typeface="Calibri"/>
              </a:rPr>
              <a:t>Кога</a:t>
            </a:r>
            <a:r>
              <a:rPr lang="bg" dirty="0">
                <a:ea typeface="Calibri"/>
                <a:cs typeface="Calibri"/>
              </a:rPr>
              <a:t> </a:t>
            </a:r>
            <a:r>
              <a:rPr lang="bg" dirty="0" err="1">
                <a:ea typeface="Calibri"/>
                <a:cs typeface="Calibri"/>
              </a:rPr>
              <a:t>сте наблюдавали </a:t>
            </a:r>
            <a:r>
              <a:rPr lang="bg" dirty="0">
                <a:ea typeface="Calibri"/>
                <a:cs typeface="Calibri"/>
              </a:rPr>
              <a:t>_ </a:t>
            </a:r>
            <a:r>
              <a:rPr lang="bg" dirty="0" err="1">
                <a:ea typeface="Calibri"/>
                <a:cs typeface="Calibri"/>
              </a:rPr>
              <a:t>някои</a:t>
            </a:r>
            <a:r>
              <a:rPr lang="bg" dirty="0">
                <a:ea typeface="Calibri"/>
                <a:cs typeface="Calibri"/>
              </a:rPr>
              <a:t> </a:t>
            </a:r>
            <a:r>
              <a:rPr lang="bg" dirty="0" err="1">
                <a:ea typeface="Calibri"/>
                <a:cs typeface="Calibri"/>
              </a:rPr>
              <a:t>обезпокоителен</a:t>
            </a:r>
            <a:r>
              <a:rPr lang="bg" dirty="0">
                <a:ea typeface="Calibri"/>
                <a:cs typeface="Calibri"/>
              </a:rPr>
              <a:t> </a:t>
            </a:r>
            <a:r>
              <a:rPr lang="bg" dirty="0" err="1">
                <a:ea typeface="Calibri"/>
                <a:cs typeface="Calibri"/>
              </a:rPr>
              <a:t>мнения </a:t>
            </a:r>
            <a:r>
              <a:rPr lang="bg" dirty="0">
                <a:ea typeface="Calibri"/>
                <a:cs typeface="Calibri"/>
              </a:rPr>
              <a:t>, твърдения или </a:t>
            </a:r>
            <a:r>
              <a:rPr lang="bg" dirty="0" err="1">
                <a:ea typeface="Calibri"/>
                <a:cs typeface="Calibri"/>
              </a:rPr>
              <a:t>аргументи </a:t>
            </a:r>
            <a:r>
              <a:rPr lang="bg" dirty="0">
                <a:ea typeface="Calibri"/>
                <a:cs typeface="Calibri"/>
              </a:rPr>
              <a:t>, </a:t>
            </a:r>
            <a:r>
              <a:rPr lang="bg" b="1" dirty="0" err="1">
                <a:ea typeface="Calibri"/>
                <a:cs typeface="Calibri"/>
              </a:rPr>
              <a:t>опитайте</a:t>
            </a:r>
            <a:r>
              <a:rPr lang="bg" b="1" dirty="0">
                <a:ea typeface="Calibri"/>
                <a:cs typeface="Calibri"/>
              </a:rPr>
              <a:t> </a:t>
            </a:r>
            <a:r>
              <a:rPr lang="bg" b="1" dirty="0" err="1">
                <a:ea typeface="Calibri"/>
                <a:cs typeface="Calibri"/>
              </a:rPr>
              <a:t>за </a:t>
            </a:r>
            <a:r>
              <a:rPr lang="bg" b="1" dirty="0">
                <a:ea typeface="Calibri"/>
                <a:cs typeface="Calibri"/>
              </a:rPr>
              <a:t>започване на </a:t>
            </a:r>
            <a:r>
              <a:rPr lang="bg" b="1" dirty="0" err="1">
                <a:ea typeface="Calibri"/>
                <a:cs typeface="Calibri"/>
              </a:rPr>
              <a:t>диалог</a:t>
            </a:r>
            <a:r>
              <a:rPr lang="bg" dirty="0">
                <a:ea typeface="Calibri"/>
                <a:cs typeface="Calibri"/>
              </a:rPr>
              <a:t> </a:t>
            </a:r>
            <a:r>
              <a:rPr lang="bg" dirty="0" err="1">
                <a:ea typeface="Calibri"/>
                <a:cs typeface="Calibri"/>
              </a:rPr>
              <a:t>за </a:t>
            </a:r>
            <a:r>
              <a:rPr lang="bg" dirty="0">
                <a:ea typeface="Calibri"/>
                <a:cs typeface="Calibri"/>
              </a:rPr>
              <a:t>това. Повече за </a:t>
            </a:r>
            <a:r>
              <a:rPr lang="bg" dirty="0" err="1">
                <a:ea typeface="Calibri"/>
                <a:cs typeface="Calibri"/>
              </a:rPr>
              <a:t>това</a:t>
            </a:r>
            <a:r>
              <a:rPr lang="bg" dirty="0">
                <a:ea typeface="Calibri"/>
                <a:cs typeface="Calibri"/>
              </a:rPr>
              <a:t> </a:t>
            </a:r>
            <a:r>
              <a:rPr lang="bg" dirty="0" err="1">
                <a:ea typeface="Calibri"/>
                <a:cs typeface="Calibri"/>
              </a:rPr>
              <a:t>мога</a:t>
            </a:r>
            <a:r>
              <a:rPr lang="bg" dirty="0">
                <a:ea typeface="Calibri"/>
                <a:cs typeface="Calibri"/>
              </a:rPr>
              <a:t> </a:t>
            </a:r>
            <a:r>
              <a:rPr lang="bg" dirty="0" err="1">
                <a:ea typeface="Calibri"/>
                <a:cs typeface="Calibri"/>
              </a:rPr>
              <a:t>можете да </a:t>
            </a:r>
            <a:r>
              <a:rPr lang="bg" dirty="0">
                <a:ea typeface="Calibri"/>
                <a:cs typeface="Calibri"/>
              </a:rPr>
              <a:t>намерите в </a:t>
            </a:r>
            <a:r>
              <a:rPr lang="bg" i="1" dirty="0">
                <a:ea typeface="Calibri"/>
                <a:cs typeface="Calibri"/>
              </a:rPr>
              <a:t>Модул 4: </a:t>
            </a:r>
            <a:r>
              <a:rPr lang="bg" i="1" dirty="0" err="1">
                <a:ea typeface="Calibri"/>
                <a:cs typeface="Calibri"/>
              </a:rPr>
              <a:t>Разрешаване</a:t>
            </a:r>
            <a:r>
              <a:rPr lang="bg" i="1" dirty="0">
                <a:ea typeface="Calibri"/>
                <a:cs typeface="Calibri"/>
              </a:rPr>
              <a:t> </a:t>
            </a:r>
            <a:r>
              <a:rPr lang="bg" i="1" dirty="0" err="1">
                <a:ea typeface="Calibri"/>
                <a:cs typeface="Calibri"/>
              </a:rPr>
              <a:t>Диалог </a:t>
            </a:r>
            <a:r>
              <a:rPr lang="bg" dirty="0">
                <a:ea typeface="Calibri"/>
                <a:cs typeface="Calibri"/>
              </a:rPr>
              <a:t>.</a:t>
            </a:r>
            <a:endParaRPr lang="nl-NL" dirty="0">
              <a:cs typeface="Calibri"/>
            </a:endParaRPr>
          </a:p>
          <a:p>
            <a:pPr marL="0" indent="0" algn="just">
              <a:buNone/>
            </a:pPr>
            <a:endParaRPr lang="nl-NL" dirty="0">
              <a:ea typeface="Calibri" panose="020F0502020204030204"/>
              <a:cs typeface="Calibri"/>
            </a:endParaRPr>
          </a:p>
          <a:p>
            <a:pPr algn="just"/>
            <a:endParaRPr lang="nl-NL" dirty="0">
              <a:cs typeface="Calibri"/>
            </a:endParaRPr>
          </a:p>
        </p:txBody>
      </p:sp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7328029D-A91B-6DFC-FAAC-68F8DE9B53AC}"/>
              </a:ext>
            </a:extLst>
          </p:cNvPr>
          <p:cNvSpPr/>
          <p:nvPr/>
        </p:nvSpPr>
        <p:spPr>
          <a:xfrm>
            <a:off x="866490" y="1858812"/>
            <a:ext cx="3944259" cy="358694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579CAA1B-D350-905A-9042-45A1E794E0EA}"/>
              </a:ext>
            </a:extLst>
          </p:cNvPr>
          <p:cNvSpPr txBox="1"/>
          <p:nvPr/>
        </p:nvSpPr>
        <p:spPr>
          <a:xfrm>
            <a:off x="1181780" y="2147255"/>
            <a:ext cx="3327042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bg" i="1" dirty="0">
                <a:solidFill>
                  <a:schemeClr val="bg1"/>
                </a:solidFill>
                <a:cs typeface="Calibri"/>
              </a:rPr>
              <a:t>В зависимост от контекста :</a:t>
            </a:r>
            <a:endParaRPr lang="nl-NL" i="1" dirty="0">
              <a:solidFill>
                <a:schemeClr val="bg1"/>
              </a:solidFill>
              <a:cs typeface="Calibri"/>
            </a:endParaRPr>
          </a:p>
          <a:p>
            <a:pPr algn="ctr"/>
            <a:endParaRPr lang="nl-NL" i="1" dirty="0">
              <a:solidFill>
                <a:schemeClr val="bg1"/>
              </a:solidFill>
              <a:cs typeface="Calibri"/>
            </a:endParaRPr>
          </a:p>
          <a:p>
            <a:pPr algn="ctr"/>
            <a:r>
              <a:rPr lang="bg" i="1" dirty="0">
                <a:solidFill>
                  <a:schemeClr val="bg1"/>
                </a:solidFill>
                <a:cs typeface="Calibri"/>
              </a:rPr>
              <a:t>Вярата в (погрешна и ) дезинформация може варират обширно между различни индивиди . Няма _ _ един истинско решение или умение да се противодействайте му. Въпреки това , има някои общи умения, които трябва да имате предвид.</a:t>
            </a:r>
            <a:endParaRPr lang="nl-NL" i="1" dirty="0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3308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6E1498-CCA1-D5A3-FE67-D37E2B9FD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>
                <a:ea typeface="Adobe Gothic Std B"/>
                <a:cs typeface="Calibri"/>
              </a:rPr>
              <a:t>червено </a:t>
            </a:r>
            <a:r>
              <a:rPr lang="bg" dirty="0" err="1">
                <a:ea typeface="Adobe Gothic Std B"/>
                <a:cs typeface="Calibri"/>
              </a:rPr>
              <a:t>знаме</a:t>
            </a:r>
            <a:r>
              <a:rPr lang="bg" dirty="0">
                <a:ea typeface="Adobe Gothic Std B"/>
                <a:cs typeface="Calibri"/>
              </a:rPr>
              <a:t> </a:t>
            </a:r>
            <a:r>
              <a:rPr lang="bg" dirty="0" err="1">
                <a:ea typeface="Adobe Gothic Std B"/>
                <a:cs typeface="Calibri"/>
              </a:rPr>
              <a:t>сигнали </a:t>
            </a:r>
            <a:r>
              <a:rPr lang="bg" dirty="0">
                <a:ea typeface="Adobe Gothic Std B"/>
                <a:cs typeface="Calibri"/>
              </a:rPr>
              <a:t>(2/3)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EF80DB7-79E2-726F-3572-E74568430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200963" cy="486597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bg" sz="2100" dirty="0">
                <a:ea typeface="Calibri"/>
                <a:cs typeface="Calibri"/>
              </a:rPr>
              <a:t>Няма изчерпателен контролен списък, обхващащ всички възможни сигнали, които биха могли да показват радикализация, тъй като тази тема е твърде сложна </a:t>
            </a:r>
            <a:r>
              <a:rPr lang="bg" sz="2100" dirty="0" err="1">
                <a:ea typeface="Calibri"/>
                <a:cs typeface="Calibri"/>
              </a:rPr>
              <a:t>и зависима от </a:t>
            </a:r>
            <a:r>
              <a:rPr lang="bg" sz="2100" dirty="0">
                <a:ea typeface="Calibri"/>
                <a:cs typeface="Calibri"/>
              </a:rPr>
              <a:t>контекста . Процесът на </a:t>
            </a:r>
            <a:r>
              <a:rPr lang="bg" sz="2100" dirty="0" err="1">
                <a:ea typeface="Calibri"/>
                <a:cs typeface="Calibri"/>
              </a:rPr>
              <a:t>радикализация </a:t>
            </a:r>
            <a:r>
              <a:rPr lang="bg" sz="2100" dirty="0">
                <a:ea typeface="Calibri"/>
                <a:cs typeface="Calibri"/>
              </a:rPr>
              <a:t>е </a:t>
            </a:r>
            <a:r>
              <a:rPr lang="bg" sz="2100" dirty="0" err="1">
                <a:ea typeface="Calibri"/>
                <a:cs typeface="Calibri"/>
              </a:rPr>
              <a:t>постоянен _</a:t>
            </a:r>
            <a:r>
              <a:rPr lang="bg" sz="2100" dirty="0">
                <a:ea typeface="Calibri"/>
                <a:cs typeface="Calibri"/>
              </a:rPr>
              <a:t> </a:t>
            </a:r>
            <a:r>
              <a:rPr lang="bg" sz="2100" dirty="0" err="1">
                <a:ea typeface="Calibri"/>
                <a:cs typeface="Calibri"/>
              </a:rPr>
              <a:t>промяна</a:t>
            </a:r>
            <a:r>
              <a:rPr lang="bg" sz="2100" dirty="0">
                <a:ea typeface="Calibri"/>
                <a:cs typeface="Calibri"/>
              </a:rPr>
              <a:t> </a:t>
            </a:r>
            <a:r>
              <a:rPr lang="bg" sz="2100" dirty="0" err="1">
                <a:ea typeface="Calibri"/>
                <a:cs typeface="Calibri"/>
              </a:rPr>
              <a:t>и</a:t>
            </a:r>
            <a:r>
              <a:rPr lang="bg" sz="2100" dirty="0">
                <a:ea typeface="Calibri"/>
                <a:cs typeface="Calibri"/>
              </a:rPr>
              <a:t> </a:t>
            </a:r>
            <a:r>
              <a:rPr lang="bg" sz="2100" dirty="0" err="1">
                <a:ea typeface="Calibri"/>
                <a:cs typeface="Calibri"/>
              </a:rPr>
              <a:t>развиваща се </a:t>
            </a:r>
            <a:r>
              <a:rPr lang="bg" sz="2100" dirty="0">
                <a:ea typeface="Calibri"/>
                <a:cs typeface="Calibri"/>
              </a:rPr>
              <a:t>и </a:t>
            </a:r>
            <a:r>
              <a:rPr lang="bg" sz="2100" dirty="0" err="1">
                <a:ea typeface="Calibri"/>
                <a:cs typeface="Calibri"/>
              </a:rPr>
              <a:t>Следователно</a:t>
            </a:r>
            <a:r>
              <a:rPr lang="bg" sz="2100" dirty="0">
                <a:ea typeface="Calibri"/>
                <a:cs typeface="Calibri"/>
              </a:rPr>
              <a:t> </a:t>
            </a:r>
            <a:r>
              <a:rPr lang="bg" sz="2100" dirty="0" err="1">
                <a:ea typeface="Calibri"/>
                <a:cs typeface="Calibri"/>
              </a:rPr>
              <a:t>показателите </a:t>
            </a:r>
            <a:r>
              <a:rPr lang="bg" sz="2100" dirty="0">
                <a:ea typeface="Calibri"/>
                <a:cs typeface="Calibri"/>
              </a:rPr>
              <a:t>за </a:t>
            </a:r>
            <a:r>
              <a:rPr lang="bg" sz="2100" dirty="0" err="1">
                <a:ea typeface="Calibri"/>
                <a:cs typeface="Calibri"/>
              </a:rPr>
              <a:t>него </a:t>
            </a:r>
            <a:r>
              <a:rPr lang="bg" sz="2100" dirty="0">
                <a:ea typeface="Calibri"/>
                <a:cs typeface="Calibri"/>
              </a:rPr>
              <a:t>също.</a:t>
            </a:r>
          </a:p>
          <a:p>
            <a:pPr marL="0" indent="0">
              <a:buNone/>
            </a:pPr>
            <a:r>
              <a:rPr lang="bg" sz="2100" dirty="0" err="1">
                <a:ea typeface="Calibri"/>
                <a:cs typeface="Calibri"/>
              </a:rPr>
              <a:t>Въпреки това </a:t>
            </a:r>
            <a:r>
              <a:rPr lang="bg" sz="2100" dirty="0">
                <a:ea typeface="Calibri"/>
                <a:cs typeface="Calibri"/>
              </a:rPr>
              <a:t>, ето </a:t>
            </a:r>
            <a:r>
              <a:rPr lang="bg" sz="2100" dirty="0" err="1">
                <a:ea typeface="Calibri"/>
                <a:cs typeface="Calibri"/>
              </a:rPr>
              <a:t>някои</a:t>
            </a:r>
            <a:r>
              <a:rPr lang="bg" sz="2100" dirty="0">
                <a:ea typeface="Calibri"/>
                <a:cs typeface="Calibri"/>
              </a:rPr>
              <a:t> </a:t>
            </a:r>
            <a:r>
              <a:rPr lang="bg" sz="2100" dirty="0" err="1">
                <a:ea typeface="Calibri"/>
                <a:cs typeface="Calibri"/>
              </a:rPr>
              <a:t>примери</a:t>
            </a:r>
            <a:r>
              <a:rPr lang="bg" sz="2100" dirty="0">
                <a:ea typeface="Calibri"/>
                <a:cs typeface="Calibri"/>
              </a:rPr>
              <a:t> </a:t>
            </a:r>
            <a:r>
              <a:rPr lang="bg" sz="2100" dirty="0" err="1">
                <a:ea typeface="Calibri"/>
                <a:cs typeface="Calibri"/>
              </a:rPr>
              <a:t>за да </a:t>
            </a:r>
            <a:r>
              <a:rPr lang="bg" sz="2100" dirty="0">
                <a:ea typeface="Calibri"/>
                <a:cs typeface="Calibri"/>
              </a:rPr>
              <a:t>покаже </a:t>
            </a:r>
            <a:r>
              <a:rPr lang="bg" sz="2100" dirty="0" err="1">
                <a:ea typeface="Calibri"/>
                <a:cs typeface="Calibri"/>
              </a:rPr>
              <a:t>какви са </a:t>
            </a:r>
            <a:r>
              <a:rPr lang="bg" sz="2100" dirty="0">
                <a:ea typeface="Calibri"/>
                <a:cs typeface="Calibri"/>
              </a:rPr>
              <a:t>тези </a:t>
            </a:r>
            <a:r>
              <a:rPr lang="bg" sz="2100" dirty="0" err="1">
                <a:ea typeface="Calibri"/>
                <a:cs typeface="Calibri"/>
              </a:rPr>
              <a:t>сигнали</a:t>
            </a:r>
            <a:r>
              <a:rPr lang="bg" sz="2100" dirty="0">
                <a:ea typeface="Calibri"/>
                <a:cs typeface="Calibri"/>
              </a:rPr>
              <a:t> </a:t>
            </a:r>
            <a:r>
              <a:rPr lang="bg" sz="2100" dirty="0" err="1">
                <a:ea typeface="Calibri"/>
                <a:cs typeface="Calibri"/>
              </a:rPr>
              <a:t>може да </a:t>
            </a:r>
            <a:r>
              <a:rPr lang="bg" sz="2100" dirty="0">
                <a:ea typeface="Calibri"/>
                <a:cs typeface="Calibri"/>
              </a:rPr>
              <a:t>изглежда така:</a:t>
            </a:r>
            <a:endParaRPr lang="nl-NL" sz="2100" dirty="0"/>
          </a:p>
        </p:txBody>
      </p:sp>
      <p:pic>
        <p:nvPicPr>
          <p:cNvPr id="5" name="Εικόνα 4" descr="Εικόνα που περιέχει γραφικά, πορφυρό, κόκκινο, γραφιστική&#10;&#10;Περιγραφή που δημιουργήθηκε αυτόματα">
            <a:extLst>
              <a:ext uri="{FF2B5EF4-FFF2-40B4-BE49-F238E27FC236}">
                <a16:creationId xmlns:a16="http://schemas.microsoft.com/office/drawing/2014/main" id="{DE8D249C-04AA-B9D2-C7DF-F7EB1A5AB4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587" y="257175"/>
            <a:ext cx="4124325" cy="60960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9E6B3B3B-E4BD-51FB-E45A-2AAB92FADA86}"/>
              </a:ext>
            </a:extLst>
          </p:cNvPr>
          <p:cNvSpPr txBox="1"/>
          <p:nvPr/>
        </p:nvSpPr>
        <p:spPr>
          <a:xfrm>
            <a:off x="8502316" y="6603467"/>
            <a:ext cx="3689684" cy="2769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bg" sz="1200" dirty="0">
                <a:hlinkClick r:id="rId4"/>
              </a:rPr>
              <a:t>Източник </a:t>
            </a:r>
            <a:r>
              <a:rPr lang="bg" sz="1200" dirty="0"/>
              <a:t>| </a:t>
            </a:r>
            <a:r>
              <a:rPr lang="bg" sz="1200" dirty="0">
                <a:hlinkClick r:id="rId5"/>
              </a:rPr>
              <a:t>Лиценз на Pixabay</a:t>
            </a:r>
            <a:endParaRPr lang="nl-NL" sz="1200" dirty="0"/>
          </a:p>
        </p:txBody>
      </p:sp>
    </p:spTree>
    <p:extLst>
      <p:ext uri="{BB962C8B-B14F-4D97-AF65-F5344CB8AC3E}">
        <p14:creationId xmlns:p14="http://schemas.microsoft.com/office/powerpoint/2010/main" val="98667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Εικόνα 9" descr="Εικόνα που περιέχει σημαία, κόκκινο, πορφυρό&#10;&#10;Περιγραφή που δημιουργήθηκε αυτόματα">
            <a:extLst>
              <a:ext uri="{FF2B5EF4-FFF2-40B4-BE49-F238E27FC236}">
                <a16:creationId xmlns:a16="http://schemas.microsoft.com/office/drawing/2014/main" id="{0E2A1992-18DE-7217-B5BE-E85D4599239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567" y="192024"/>
            <a:ext cx="1678558" cy="162085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8FB044C-DDDC-E640-E22C-808DF005D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 err="1"/>
              <a:t>Примери </a:t>
            </a:r>
            <a:r>
              <a:rPr lang="bg" dirty="0"/>
              <a:t>за червено </a:t>
            </a:r>
            <a:r>
              <a:rPr lang="bg" dirty="0" err="1"/>
              <a:t>знаме</a:t>
            </a:r>
            <a:r>
              <a:rPr lang="bg" dirty="0"/>
              <a:t> </a:t>
            </a:r>
            <a:r>
              <a:rPr lang="bg" dirty="0" err="1"/>
              <a:t>сигнали </a:t>
            </a:r>
            <a:r>
              <a:rPr lang="bg" dirty="0"/>
              <a:t>(3/3)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07023E5-F645-252F-C2B5-02FE2C3A5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1799999"/>
            <a:ext cx="5538000" cy="4865977"/>
          </a:xfrm>
        </p:spPr>
        <p:txBody>
          <a:bodyPr>
            <a:normAutofit fontScale="92500"/>
          </a:bodyPr>
          <a:lstStyle/>
          <a:p>
            <a:pPr marL="285750" indent="-285750">
              <a:buFont typeface="Arial,Sans-Serif"/>
              <a:buChar char="•"/>
            </a:pPr>
            <a:r>
              <a:rPr lang="bg" sz="2400" dirty="0">
                <a:ea typeface="Calibri" panose="020F0502020204030204"/>
                <a:cs typeface="Calibri" panose="020F0502020204030204"/>
              </a:rPr>
              <a:t>Използването </a:t>
            </a:r>
            <a:r>
              <a:rPr lang="bg" sz="2400" dirty="0" err="1">
                <a:ea typeface="Calibri" panose="020F0502020204030204"/>
                <a:cs typeface="Calibri" panose="020F0502020204030204"/>
              </a:rPr>
              <a:t>на проблемни </a:t>
            </a:r>
            <a:r>
              <a:rPr lang="bg" sz="2400" dirty="0">
                <a:ea typeface="Calibri" panose="020F0502020204030204"/>
                <a:cs typeface="Calibri" panose="020F0502020204030204"/>
              </a:rPr>
              <a:t>твърдения или </a:t>
            </a:r>
            <a:r>
              <a:rPr lang="bg" sz="2400" dirty="0" err="1">
                <a:ea typeface="Calibri" panose="020F0502020204030204"/>
                <a:cs typeface="Calibri" panose="020F0502020204030204"/>
              </a:rPr>
              <a:t>език</a:t>
            </a:r>
            <a:r>
              <a:rPr lang="bg" sz="2400" dirty="0">
                <a:ea typeface="Calibri" panose="020F0502020204030204"/>
                <a:cs typeface="Calibri" panose="020F0502020204030204"/>
              </a:rPr>
              <a:t> </a:t>
            </a:r>
            <a:r>
              <a:rPr lang="bg" sz="2400" dirty="0" err="1">
                <a:ea typeface="Calibri" panose="020F0502020204030204"/>
                <a:cs typeface="Calibri" panose="020F0502020204030204"/>
              </a:rPr>
              <a:t>известен</a:t>
            </a:r>
            <a:r>
              <a:rPr lang="bg" sz="2400" dirty="0">
                <a:ea typeface="Calibri" panose="020F0502020204030204"/>
                <a:cs typeface="Calibri" panose="020F0502020204030204"/>
              </a:rPr>
              <a:t> </a:t>
            </a:r>
            <a:r>
              <a:rPr lang="bg" sz="2400" dirty="0" err="1">
                <a:ea typeface="Calibri" panose="020F0502020204030204"/>
                <a:cs typeface="Calibri" panose="020F0502020204030204"/>
              </a:rPr>
              <a:t>да се</a:t>
            </a:r>
            <a:r>
              <a:rPr lang="bg" sz="2400" dirty="0">
                <a:ea typeface="Calibri" panose="020F0502020204030204"/>
                <a:cs typeface="Calibri" panose="020F0502020204030204"/>
              </a:rPr>
              <a:t> </a:t>
            </a:r>
            <a:r>
              <a:rPr lang="bg" sz="2400" dirty="0" err="1">
                <a:ea typeface="Calibri" panose="020F0502020204030204"/>
                <a:cs typeface="Calibri" panose="020F0502020204030204"/>
              </a:rPr>
              <a:t>бъда</a:t>
            </a:r>
            <a:r>
              <a:rPr lang="bg" sz="2400" dirty="0">
                <a:ea typeface="Calibri" panose="020F0502020204030204"/>
                <a:cs typeface="Calibri" panose="020F0502020204030204"/>
              </a:rPr>
              <a:t> </a:t>
            </a:r>
            <a:r>
              <a:rPr lang="bg" sz="2400" dirty="0" err="1">
                <a:ea typeface="Calibri" panose="020F0502020204030204"/>
                <a:cs typeface="Calibri" panose="020F0502020204030204"/>
              </a:rPr>
              <a:t>свързани</a:t>
            </a:r>
            <a:r>
              <a:rPr lang="bg" sz="2400" dirty="0">
                <a:ea typeface="Calibri" panose="020F0502020204030204"/>
                <a:cs typeface="Calibri" panose="020F0502020204030204"/>
              </a:rPr>
              <a:t> </a:t>
            </a:r>
            <a:r>
              <a:rPr lang="bg" sz="2400" dirty="0" err="1">
                <a:ea typeface="Calibri" panose="020F0502020204030204"/>
                <a:cs typeface="Calibri" panose="020F0502020204030204"/>
              </a:rPr>
              <a:t>с </a:t>
            </a:r>
            <a:r>
              <a:rPr lang="bg" sz="2400" dirty="0">
                <a:ea typeface="Calibri" panose="020F0502020204030204"/>
                <a:cs typeface="Calibri" panose="020F0502020204030204"/>
              </a:rPr>
              <a:t>дезинформация или </a:t>
            </a:r>
            <a:r>
              <a:rPr lang="bg" sz="2400" dirty="0" err="1">
                <a:ea typeface="Calibri" panose="020F0502020204030204"/>
                <a:cs typeface="Calibri" panose="020F0502020204030204"/>
              </a:rPr>
              <a:t>радикално</a:t>
            </a:r>
            <a:r>
              <a:rPr lang="bg" sz="2400" dirty="0">
                <a:ea typeface="Calibri" panose="020F0502020204030204"/>
                <a:cs typeface="Calibri" panose="020F0502020204030204"/>
              </a:rPr>
              <a:t> </a:t>
            </a:r>
            <a:r>
              <a:rPr lang="bg" sz="2400" dirty="0" err="1">
                <a:ea typeface="Calibri" panose="020F0502020204030204"/>
                <a:cs typeface="Calibri" panose="020F0502020204030204"/>
              </a:rPr>
              <a:t>групи </a:t>
            </a:r>
            <a:r>
              <a:rPr lang="bg" sz="2400" dirty="0">
                <a:ea typeface="Calibri" panose="020F0502020204030204"/>
                <a:cs typeface="Calibri" panose="020F0502020204030204"/>
              </a:rPr>
              <a:t>, </a:t>
            </a:r>
            <a:r>
              <a:rPr lang="bg" sz="2400" dirty="0" err="1">
                <a:ea typeface="Calibri" panose="020F0502020204030204"/>
                <a:cs typeface="Calibri" panose="020F0502020204030204"/>
              </a:rPr>
              <a:t>за</a:t>
            </a:r>
            <a:r>
              <a:rPr lang="bg" sz="2400" dirty="0">
                <a:ea typeface="Calibri" panose="020F0502020204030204"/>
                <a:cs typeface="Calibri" panose="020F0502020204030204"/>
              </a:rPr>
              <a:t> </a:t>
            </a:r>
            <a:r>
              <a:rPr lang="bg" sz="2400" dirty="0" err="1">
                <a:ea typeface="Calibri" panose="020F0502020204030204"/>
                <a:cs typeface="Calibri" panose="020F0502020204030204"/>
              </a:rPr>
              <a:t>пример</a:t>
            </a:r>
            <a:r>
              <a:rPr lang="bg" sz="2400" dirty="0">
                <a:ea typeface="Calibri" panose="020F0502020204030204"/>
                <a:cs typeface="Calibri" panose="020F0502020204030204"/>
              </a:rPr>
              <a:t> </a:t>
            </a:r>
            <a:r>
              <a:rPr lang="bg" sz="2400" dirty="0" err="1">
                <a:ea typeface="Calibri" panose="020F0502020204030204"/>
                <a:cs typeface="Calibri" panose="020F0502020204030204"/>
              </a:rPr>
              <a:t>подчертавайки</a:t>
            </a:r>
            <a:r>
              <a:rPr lang="bg" sz="2400" dirty="0">
                <a:ea typeface="Calibri" panose="020F0502020204030204"/>
                <a:cs typeface="Calibri" panose="020F0502020204030204"/>
              </a:rPr>
              <a:t> </a:t>
            </a:r>
            <a:r>
              <a:rPr lang="bg" sz="2400" dirty="0" err="1">
                <a:ea typeface="Calibri" panose="020F0502020204030204"/>
                <a:cs typeface="Calibri" panose="020F0502020204030204"/>
              </a:rPr>
              <a:t>ние </a:t>
            </a:r>
            <a:r>
              <a:rPr lang="bg" sz="2400" dirty="0">
                <a:ea typeface="Calibri" panose="020F0502020204030204"/>
                <a:cs typeface="Calibri" panose="020F0502020204030204"/>
              </a:rPr>
              <a:t>-срещу- </a:t>
            </a:r>
            <a:r>
              <a:rPr lang="bg" sz="2400" dirty="0" err="1">
                <a:ea typeface="Calibri" panose="020F0502020204030204"/>
                <a:cs typeface="Calibri" panose="020F0502020204030204"/>
              </a:rPr>
              <a:t>тях</a:t>
            </a:r>
            <a:r>
              <a:rPr lang="bg" sz="2400" dirty="0">
                <a:ea typeface="Calibri" panose="020F0502020204030204"/>
                <a:cs typeface="Calibri" panose="020F0502020204030204"/>
              </a:rPr>
              <a:t> </a:t>
            </a:r>
            <a:r>
              <a:rPr lang="bg" sz="2400" dirty="0" err="1">
                <a:ea typeface="Calibri" panose="020F0502020204030204"/>
                <a:cs typeface="Calibri" panose="020F0502020204030204"/>
              </a:rPr>
              <a:t>дивизии</a:t>
            </a:r>
            <a:r>
              <a:rPr lang="bg" sz="2400" dirty="0">
                <a:ea typeface="Calibri" panose="020F0502020204030204"/>
                <a:cs typeface="Calibri" panose="020F0502020204030204"/>
              </a:rPr>
              <a:t> </a:t>
            </a:r>
            <a:r>
              <a:rPr lang="bg" sz="2400" dirty="0" err="1">
                <a:ea typeface="Calibri" panose="020F0502020204030204"/>
                <a:cs typeface="Calibri" panose="020F0502020204030204"/>
              </a:rPr>
              <a:t>свързани</a:t>
            </a:r>
            <a:r>
              <a:rPr lang="bg" sz="2400" dirty="0">
                <a:ea typeface="Calibri" panose="020F0502020204030204"/>
                <a:cs typeface="Calibri" panose="020F0502020204030204"/>
              </a:rPr>
              <a:t> </a:t>
            </a:r>
            <a:r>
              <a:rPr lang="bg" sz="2400" dirty="0" err="1">
                <a:ea typeface="Calibri" panose="020F0502020204030204"/>
                <a:cs typeface="Calibri" panose="020F0502020204030204"/>
              </a:rPr>
              <a:t>да се</a:t>
            </a:r>
            <a:r>
              <a:rPr lang="bg" sz="2400" dirty="0">
                <a:ea typeface="Calibri" panose="020F0502020204030204"/>
                <a:cs typeface="Calibri" panose="020F0502020204030204"/>
              </a:rPr>
              <a:t> </a:t>
            </a:r>
            <a:r>
              <a:rPr lang="bg" sz="2400" dirty="0" err="1">
                <a:ea typeface="Calibri" panose="020F0502020204030204"/>
                <a:cs typeface="Calibri" panose="020F0502020204030204"/>
              </a:rPr>
              <a:t>етническа принадлежност </a:t>
            </a:r>
            <a:r>
              <a:rPr lang="bg" sz="2400" dirty="0">
                <a:ea typeface="Calibri" panose="020F0502020204030204"/>
                <a:cs typeface="Calibri" panose="020F0502020204030204"/>
              </a:rPr>
              <a:t>или </a:t>
            </a:r>
            <a:r>
              <a:rPr lang="bg" sz="2400" dirty="0" err="1">
                <a:ea typeface="Calibri" panose="020F0502020204030204"/>
                <a:cs typeface="Calibri" panose="020F0502020204030204"/>
              </a:rPr>
              <a:t>религия </a:t>
            </a:r>
            <a:r>
              <a:rPr lang="bg" sz="2400" dirty="0">
                <a:ea typeface="Calibri" panose="020F0502020204030204"/>
                <a:cs typeface="Calibri" panose="020F0502020204030204"/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bg" sz="2400" dirty="0">
                <a:ea typeface="Calibri" panose="020F0502020204030204"/>
                <a:cs typeface="Calibri" panose="020F0502020204030204"/>
              </a:rPr>
              <a:t>Нарастващо </a:t>
            </a:r>
            <a:r>
              <a:rPr lang="bg" sz="2400" dirty="0" err="1">
                <a:ea typeface="Calibri" panose="020F0502020204030204"/>
                <a:cs typeface="Calibri" panose="020F0502020204030204"/>
              </a:rPr>
              <a:t>чувство </a:t>
            </a:r>
            <a:r>
              <a:rPr lang="bg" sz="2400" dirty="0">
                <a:ea typeface="Calibri" panose="020F0502020204030204"/>
                <a:cs typeface="Calibri" panose="020F0502020204030204"/>
              </a:rPr>
              <a:t>за </a:t>
            </a:r>
            <a:r>
              <a:rPr lang="bg" sz="2400" dirty="0" err="1">
                <a:ea typeface="Calibri" panose="020F0502020204030204"/>
                <a:cs typeface="Calibri" panose="020F0502020204030204"/>
              </a:rPr>
              <a:t>принадлежност</a:t>
            </a:r>
            <a:r>
              <a:rPr lang="bg" sz="2400" dirty="0">
                <a:ea typeface="Calibri" panose="020F0502020204030204"/>
                <a:cs typeface="Calibri" panose="020F0502020204030204"/>
              </a:rPr>
              <a:t> </a:t>
            </a:r>
            <a:r>
              <a:rPr lang="bg" sz="2400" dirty="0" err="1">
                <a:ea typeface="Calibri" panose="020F0502020204030204"/>
                <a:cs typeface="Calibri" panose="020F0502020204030204"/>
              </a:rPr>
              <a:t>към </a:t>
            </a:r>
            <a:r>
              <a:rPr lang="bg" sz="2400" dirty="0">
                <a:ea typeface="Calibri" panose="020F0502020204030204"/>
                <a:cs typeface="Calibri" panose="020F0502020204030204"/>
              </a:rPr>
              <a:t>определена ( </a:t>
            </a:r>
            <a:r>
              <a:rPr lang="bg" sz="2400" dirty="0" err="1">
                <a:ea typeface="Calibri" panose="020F0502020204030204"/>
                <a:cs typeface="Calibri" panose="020F0502020204030204"/>
              </a:rPr>
              <a:t>политическа </a:t>
            </a:r>
            <a:r>
              <a:rPr lang="bg" sz="2400" dirty="0">
                <a:ea typeface="Calibri" panose="020F0502020204030204"/>
                <a:cs typeface="Calibri" panose="020F0502020204030204"/>
              </a:rPr>
              <a:t>, </a:t>
            </a:r>
            <a:r>
              <a:rPr lang="bg" sz="2400" dirty="0" err="1">
                <a:ea typeface="Calibri" panose="020F0502020204030204"/>
                <a:cs typeface="Calibri" panose="020F0502020204030204"/>
              </a:rPr>
              <a:t>религиозна </a:t>
            </a:r>
            <a:r>
              <a:rPr lang="bg" sz="2400" dirty="0">
                <a:ea typeface="Calibri" panose="020F0502020204030204"/>
                <a:cs typeface="Calibri" panose="020F0502020204030204"/>
              </a:rPr>
              <a:t>, </a:t>
            </a:r>
            <a:r>
              <a:rPr lang="bg" sz="2400" dirty="0" err="1">
                <a:ea typeface="Calibri" panose="020F0502020204030204"/>
                <a:cs typeface="Calibri" panose="020F0502020204030204"/>
              </a:rPr>
              <a:t>етническа </a:t>
            </a:r>
            <a:r>
              <a:rPr lang="bg" sz="2400" dirty="0">
                <a:ea typeface="Calibri" panose="020F0502020204030204"/>
                <a:cs typeface="Calibri" panose="020F0502020204030204"/>
              </a:rPr>
              <a:t>) </a:t>
            </a:r>
            <a:r>
              <a:rPr lang="bg" sz="2400" dirty="0" err="1">
                <a:ea typeface="Calibri" panose="020F0502020204030204"/>
                <a:cs typeface="Calibri" panose="020F0502020204030204"/>
              </a:rPr>
              <a:t>група </a:t>
            </a:r>
            <a:r>
              <a:rPr lang="bg" sz="2400" dirty="0">
                <a:ea typeface="Calibri" panose="020F0502020204030204"/>
                <a:cs typeface="Calibri" panose="020F0502020204030204"/>
              </a:rPr>
              <a:t>, или </a:t>
            </a:r>
            <a:r>
              <a:rPr lang="bg" sz="2400" dirty="0" err="1">
                <a:ea typeface="Calibri" panose="020F0502020204030204"/>
                <a:cs typeface="Calibri" panose="020F0502020204030204"/>
              </a:rPr>
              <a:t>обратното </a:t>
            </a:r>
            <a:r>
              <a:rPr lang="bg" sz="2400" dirty="0">
                <a:ea typeface="Calibri" panose="020F0502020204030204"/>
                <a:cs typeface="Calibri" panose="020F0502020204030204"/>
              </a:rPr>
              <a:t>, усещането , </a:t>
            </a:r>
            <a:r>
              <a:rPr lang="bg" sz="2400" dirty="0" err="1">
                <a:ea typeface="Calibri" panose="020F0502020204030204"/>
                <a:cs typeface="Calibri" panose="020F0502020204030204"/>
              </a:rPr>
              <a:t>че не го </a:t>
            </a:r>
            <a:r>
              <a:rPr lang="bg" sz="2400" dirty="0">
                <a:ea typeface="Calibri" panose="020F0502020204030204"/>
                <a:cs typeface="Calibri" panose="020F0502020204030204"/>
              </a:rPr>
              <a:t>правят </a:t>
            </a:r>
            <a:r>
              <a:rPr lang="bg" sz="2400" dirty="0" err="1">
                <a:ea typeface="Calibri" panose="020F0502020204030204"/>
                <a:cs typeface="Calibri" panose="020F0502020204030204"/>
              </a:rPr>
              <a:t>принадлежат</a:t>
            </a:r>
            <a:r>
              <a:rPr lang="bg" sz="2400" dirty="0">
                <a:ea typeface="Calibri" panose="020F0502020204030204"/>
                <a:cs typeface="Calibri" panose="020F0502020204030204"/>
              </a:rPr>
              <a:t> </a:t>
            </a:r>
            <a:r>
              <a:rPr lang="bg" sz="2400" dirty="0" err="1">
                <a:ea typeface="Calibri" panose="020F0502020204030204"/>
                <a:cs typeface="Calibri" panose="020F0502020204030204"/>
              </a:rPr>
              <a:t>навсякъде </a:t>
            </a:r>
            <a:r>
              <a:rPr lang="bg" sz="2400" dirty="0">
                <a:ea typeface="Calibri" panose="020F0502020204030204"/>
                <a:cs typeface="Calibri" panose="020F0502020204030204"/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bg" sz="2400" dirty="0" err="1">
                <a:ea typeface="Calibri" panose="020F0502020204030204"/>
                <a:cs typeface="Calibri" panose="020F0502020204030204"/>
              </a:rPr>
              <a:t>Откъсване </a:t>
            </a:r>
            <a:r>
              <a:rPr lang="bg" sz="2400" dirty="0">
                <a:ea typeface="Calibri" panose="020F0502020204030204"/>
                <a:cs typeface="Calibri" panose="020F0502020204030204"/>
              </a:rPr>
              <a:t>от </a:t>
            </a:r>
            <a:r>
              <a:rPr lang="bg" sz="2400" dirty="0" err="1">
                <a:ea typeface="Calibri" panose="020F0502020204030204"/>
                <a:cs typeface="Calibri" panose="020F0502020204030204"/>
              </a:rPr>
              <a:t>старо</a:t>
            </a:r>
            <a:r>
              <a:rPr lang="bg" sz="2400" dirty="0">
                <a:ea typeface="Calibri" panose="020F0502020204030204"/>
                <a:cs typeface="Calibri" panose="020F0502020204030204"/>
              </a:rPr>
              <a:t> </a:t>
            </a:r>
            <a:r>
              <a:rPr lang="bg" sz="2400" dirty="0" err="1">
                <a:ea typeface="Calibri" panose="020F0502020204030204"/>
                <a:cs typeface="Calibri" panose="020F0502020204030204"/>
              </a:rPr>
              <a:t>приятелства </a:t>
            </a:r>
            <a:r>
              <a:rPr lang="bg" sz="2400" dirty="0">
                <a:ea typeface="Calibri" panose="020F0502020204030204"/>
                <a:cs typeface="Calibri" panose="020F0502020204030204"/>
              </a:rPr>
              <a:t>в </a:t>
            </a:r>
            <a:r>
              <a:rPr lang="bg" sz="2400" dirty="0" err="1">
                <a:ea typeface="Calibri" panose="020F0502020204030204"/>
                <a:cs typeface="Calibri" panose="020F0502020204030204"/>
              </a:rPr>
              <a:t>полза </a:t>
            </a:r>
            <a:r>
              <a:rPr lang="bg" sz="2400" dirty="0">
                <a:ea typeface="Calibri" panose="020F0502020204030204"/>
                <a:cs typeface="Calibri" panose="020F0502020204030204"/>
              </a:rPr>
              <a:t>на нови </a:t>
            </a:r>
            <a:r>
              <a:rPr lang="bg" sz="2400" dirty="0" err="1">
                <a:ea typeface="Calibri" panose="020F0502020204030204"/>
                <a:cs typeface="Calibri" panose="020F0502020204030204"/>
              </a:rPr>
              <a:t>приятели</a:t>
            </a:r>
            <a:r>
              <a:rPr lang="bg" sz="2400" dirty="0">
                <a:ea typeface="Calibri" panose="020F0502020204030204"/>
                <a:cs typeface="Calibri" panose="020F0502020204030204"/>
              </a:rPr>
              <a:t> </a:t>
            </a:r>
            <a:r>
              <a:rPr lang="bg" sz="2400" dirty="0" err="1">
                <a:ea typeface="Calibri" panose="020F0502020204030204"/>
                <a:cs typeface="Calibri" panose="020F0502020204030204"/>
              </a:rPr>
              <a:t>от </a:t>
            </a:r>
            <a:r>
              <a:rPr lang="bg" sz="2400" dirty="0">
                <a:ea typeface="Calibri" panose="020F0502020204030204"/>
                <a:cs typeface="Calibri" panose="020F0502020204030204"/>
              </a:rPr>
              <a:t>радикал </a:t>
            </a:r>
            <a:r>
              <a:rPr lang="bg" sz="2400" dirty="0" err="1">
                <a:ea typeface="Calibri" panose="020F0502020204030204"/>
                <a:cs typeface="Calibri" panose="020F0502020204030204"/>
              </a:rPr>
              <a:t>_</a:t>
            </a:r>
            <a:r>
              <a:rPr lang="bg" sz="2400" dirty="0">
                <a:ea typeface="Calibri" panose="020F0502020204030204"/>
                <a:cs typeface="Calibri" panose="020F0502020204030204"/>
              </a:rPr>
              <a:t> </a:t>
            </a:r>
            <a:r>
              <a:rPr lang="bg" sz="2400" dirty="0" err="1">
                <a:ea typeface="Calibri" panose="020F0502020204030204"/>
                <a:cs typeface="Calibri" panose="020F0502020204030204"/>
              </a:rPr>
              <a:t>група </a:t>
            </a:r>
            <a:r>
              <a:rPr lang="bg" sz="2400" dirty="0">
                <a:ea typeface="Calibri" panose="020F0502020204030204"/>
                <a:cs typeface="Calibri" panose="020F0502020204030204"/>
              </a:rPr>
              <a:t>.</a:t>
            </a:r>
          </a:p>
          <a:p>
            <a:pPr algn="just"/>
            <a:endParaRPr lang="nl-NL" dirty="0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4BE85469-928F-8A34-0F4E-932B7701FC50}"/>
              </a:ext>
            </a:extLst>
          </p:cNvPr>
          <p:cNvSpPr txBox="1">
            <a:spLocks/>
          </p:cNvSpPr>
          <p:nvPr/>
        </p:nvSpPr>
        <p:spPr>
          <a:xfrm>
            <a:off x="6085268" y="1799999"/>
            <a:ext cx="5680414" cy="486597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Pct val="120000"/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bg" dirty="0">
                <a:ea typeface="Calibri" panose="020F0502020204030204"/>
                <a:cs typeface="Calibri" panose="020F0502020204030204"/>
              </a:rPr>
              <a:t>Промени в </a:t>
            </a:r>
            <a:r>
              <a:rPr lang="bg" dirty="0" err="1">
                <a:ea typeface="Calibri" panose="020F0502020204030204"/>
                <a:cs typeface="Calibri" panose="020F0502020204030204"/>
              </a:rPr>
              <a:t>настроението</a:t>
            </a:r>
            <a:r>
              <a:rPr lang="bg" dirty="0">
                <a:ea typeface="Calibri" panose="020F0502020204030204"/>
                <a:cs typeface="Calibri" panose="020F0502020204030204"/>
              </a:rPr>
              <a:t> </a:t>
            </a:r>
            <a:r>
              <a:rPr lang="bg" dirty="0" err="1">
                <a:ea typeface="Calibri" panose="020F0502020204030204"/>
                <a:cs typeface="Calibri" panose="020F0502020204030204"/>
              </a:rPr>
              <a:t>и </a:t>
            </a:r>
            <a:r>
              <a:rPr lang="bg" dirty="0">
                <a:ea typeface="Calibri" panose="020F0502020204030204"/>
                <a:cs typeface="Calibri" panose="020F0502020204030204"/>
              </a:rPr>
              <a:t>/или </a:t>
            </a:r>
            <a:r>
              <a:rPr lang="bg" dirty="0" err="1">
                <a:ea typeface="Calibri" panose="020F0502020204030204"/>
                <a:cs typeface="Calibri" panose="020F0502020204030204"/>
              </a:rPr>
              <a:t>изолиране</a:t>
            </a:r>
            <a:r>
              <a:rPr lang="bg" dirty="0">
                <a:ea typeface="Calibri" panose="020F0502020204030204"/>
                <a:cs typeface="Calibri" panose="020F0502020204030204"/>
              </a:rPr>
              <a:t> </a:t>
            </a:r>
            <a:r>
              <a:rPr lang="bg" dirty="0" err="1">
                <a:ea typeface="Calibri" panose="020F0502020204030204"/>
                <a:cs typeface="Calibri" panose="020F0502020204030204"/>
              </a:rPr>
              <a:t>себе </a:t>
            </a:r>
            <a:r>
              <a:rPr lang="bg" dirty="0">
                <a:ea typeface="Calibri" panose="020F0502020204030204"/>
                <a:cs typeface="Calibri" panose="020F0502020204030204"/>
              </a:rPr>
              <a:t>си</a:t>
            </a:r>
          </a:p>
          <a:p>
            <a:pPr marL="285750" indent="-285750">
              <a:buFont typeface="Arial"/>
              <a:buChar char="•"/>
            </a:pPr>
            <a:r>
              <a:rPr lang="bg" dirty="0" err="1">
                <a:ea typeface="Calibri" panose="020F0502020204030204"/>
                <a:cs typeface="Calibri" panose="020F0502020204030204"/>
              </a:rPr>
              <a:t>Забележими </a:t>
            </a:r>
            <a:r>
              <a:rPr lang="bg" dirty="0">
                <a:ea typeface="Calibri" panose="020F0502020204030204"/>
                <a:cs typeface="Calibri" panose="020F0502020204030204"/>
              </a:rPr>
              <a:t>промени в представянето (в училище) или </a:t>
            </a:r>
            <a:r>
              <a:rPr lang="bg" dirty="0" err="1">
                <a:ea typeface="Calibri" panose="020F0502020204030204"/>
                <a:cs typeface="Calibri" panose="020F0502020204030204"/>
              </a:rPr>
              <a:t>отсъствия </a:t>
            </a:r>
            <a:r>
              <a:rPr lang="bg" dirty="0">
                <a:ea typeface="Calibri" panose="020F0502020204030204"/>
                <a:cs typeface="Calibri" panose="020F0502020204030204"/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bg" dirty="0">
                <a:ea typeface="Calibri" panose="020F0502020204030204"/>
                <a:cs typeface="Calibri" panose="020F0502020204030204"/>
              </a:rPr>
              <a:t>Ангажиране в различни </a:t>
            </a:r>
            <a:r>
              <a:rPr lang="bg" dirty="0" err="1">
                <a:ea typeface="Calibri" panose="020F0502020204030204"/>
                <a:cs typeface="Calibri" panose="020F0502020204030204"/>
              </a:rPr>
              <a:t>видове свободно време</a:t>
            </a:r>
            <a:r>
              <a:rPr lang="bg" dirty="0">
                <a:ea typeface="Calibri" panose="020F0502020204030204"/>
                <a:cs typeface="Calibri" panose="020F0502020204030204"/>
              </a:rPr>
              <a:t> </a:t>
            </a:r>
            <a:r>
              <a:rPr lang="bg" dirty="0" err="1">
                <a:ea typeface="Calibri" panose="020F0502020204030204"/>
                <a:cs typeface="Calibri" panose="020F0502020204030204"/>
              </a:rPr>
              <a:t>дейности </a:t>
            </a:r>
            <a:r>
              <a:rPr lang="bg" dirty="0">
                <a:ea typeface="Calibri" panose="020F0502020204030204"/>
                <a:cs typeface="Calibri" panose="020F0502020204030204"/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bg" dirty="0" err="1">
                <a:ea typeface="Calibri" panose="020F0502020204030204"/>
                <a:cs typeface="Calibri" panose="020F0502020204030204"/>
              </a:rPr>
              <a:t>Участие </a:t>
            </a:r>
            <a:r>
              <a:rPr lang="bg" dirty="0">
                <a:ea typeface="Calibri" panose="020F0502020204030204"/>
                <a:cs typeface="Calibri" panose="020F0502020204030204"/>
              </a:rPr>
              <a:t>в </a:t>
            </a:r>
            <a:r>
              <a:rPr lang="bg" dirty="0" err="1">
                <a:ea typeface="Calibri" panose="020F0502020204030204"/>
                <a:cs typeface="Calibri" panose="020F0502020204030204"/>
              </a:rPr>
              <a:t>демонстрации </a:t>
            </a:r>
            <a:r>
              <a:rPr lang="bg" dirty="0">
                <a:ea typeface="Calibri" panose="020F0502020204030204"/>
                <a:cs typeface="Calibri" panose="020F0502020204030204"/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bg" dirty="0" err="1">
                <a:ea typeface="Calibri" panose="020F0502020204030204"/>
                <a:cs typeface="Calibri" panose="020F0502020204030204"/>
              </a:rPr>
              <a:t>Отхвърлящо </a:t>
            </a:r>
            <a:r>
              <a:rPr lang="bg" dirty="0">
                <a:ea typeface="Calibri" panose="020F0502020204030204"/>
                <a:cs typeface="Calibri" panose="020F0502020204030204"/>
              </a:rPr>
              <a:t>отношение </a:t>
            </a:r>
            <a:r>
              <a:rPr lang="bg" dirty="0" err="1">
                <a:ea typeface="Calibri" panose="020F0502020204030204"/>
                <a:cs typeface="Calibri" panose="020F0502020204030204"/>
              </a:rPr>
              <a:t>към </a:t>
            </a:r>
            <a:r>
              <a:rPr lang="bg" dirty="0">
                <a:ea typeface="Calibri" panose="020F0502020204030204"/>
                <a:cs typeface="Calibri" panose="020F0502020204030204"/>
              </a:rPr>
              <a:t>обществото </a:t>
            </a:r>
            <a:r>
              <a:rPr lang="bg" dirty="0" err="1">
                <a:ea typeface="Calibri" panose="020F0502020204030204"/>
                <a:cs typeface="Calibri" panose="020F0502020204030204"/>
              </a:rPr>
              <a:t>и</a:t>
            </a:r>
            <a:r>
              <a:rPr lang="bg" dirty="0">
                <a:ea typeface="Calibri" panose="020F0502020204030204"/>
                <a:cs typeface="Calibri" panose="020F0502020204030204"/>
              </a:rPr>
              <a:t> </a:t>
            </a:r>
            <a:r>
              <a:rPr lang="bg" dirty="0" err="1">
                <a:ea typeface="Calibri" panose="020F0502020204030204"/>
                <a:cs typeface="Calibri" panose="020F0502020204030204"/>
              </a:rPr>
              <a:t>власти </a:t>
            </a:r>
            <a:r>
              <a:rPr lang="bg" dirty="0">
                <a:ea typeface="Calibri" panose="020F0502020204030204"/>
                <a:cs typeface="Calibri" panose="020F0502020204030204"/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bg" dirty="0">
                <a:ea typeface="Calibri" panose="020F0502020204030204"/>
                <a:cs typeface="Calibri" panose="020F0502020204030204"/>
              </a:rPr>
              <a:t>Радикални промени в дрехите или външния вид.</a:t>
            </a:r>
          </a:p>
          <a:p>
            <a:pPr marL="285750" indent="-285750">
              <a:buFont typeface="Arial"/>
              <a:buChar char="•"/>
            </a:pPr>
            <a:r>
              <a:rPr lang="bg" dirty="0">
                <a:ea typeface="Calibri" panose="020F0502020204030204"/>
                <a:cs typeface="Calibri" panose="020F0502020204030204"/>
              </a:rPr>
              <a:t>Скорошна експозиция на един или повече отключващи фактори.</a:t>
            </a:r>
          </a:p>
          <a:p>
            <a:pPr algn="just"/>
            <a:endParaRPr lang="nl-NL" dirty="0"/>
          </a:p>
        </p:txBody>
      </p:sp>
      <p:pic>
        <p:nvPicPr>
          <p:cNvPr id="11" name="Εικόνα 10" descr="Εικόνα που περιέχει σημαία, κόκκινο, πορφυρό&#10;&#10;Περιγραφή που δημιουργήθηκε αυτόματα">
            <a:extLst>
              <a:ext uri="{FF2B5EF4-FFF2-40B4-BE49-F238E27FC236}">
                <a16:creationId xmlns:a16="http://schemas.microsoft.com/office/drawing/2014/main" id="{418F50B9-96AE-3D6A-3481-461BC81BEA9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318" y="179142"/>
            <a:ext cx="1678558" cy="1620857"/>
          </a:xfrm>
          <a:prstGeom prst="rect">
            <a:avLst/>
          </a:prstGeom>
        </p:spPr>
      </p:pic>
      <p:pic>
        <p:nvPicPr>
          <p:cNvPr id="12" name="Εικόνα 11" descr="Εικόνα που περιέχει σημαία, κόκκινο, πορφυρό&#10;&#10;Περιγραφή που δημιουργήθηκε αυτόματα">
            <a:extLst>
              <a:ext uri="{FF2B5EF4-FFF2-40B4-BE49-F238E27FC236}">
                <a16:creationId xmlns:a16="http://schemas.microsoft.com/office/drawing/2014/main" id="{42BC52FF-B5C2-E15F-F360-0A47683F21F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492" y="138215"/>
            <a:ext cx="1678558" cy="1620857"/>
          </a:xfrm>
          <a:prstGeom prst="rect">
            <a:avLst/>
          </a:prstGeom>
        </p:spPr>
      </p:pic>
      <p:sp>
        <p:nvSpPr>
          <p:cNvPr id="13" name="Tekstvak 5">
            <a:extLst>
              <a:ext uri="{FF2B5EF4-FFF2-40B4-BE49-F238E27FC236}">
                <a16:creationId xmlns:a16="http://schemas.microsoft.com/office/drawing/2014/main" id="{436AF8A4-E9CB-03BE-DBC2-CA6FBFE23E75}"/>
              </a:ext>
            </a:extLst>
          </p:cNvPr>
          <p:cNvSpPr txBox="1"/>
          <p:nvPr/>
        </p:nvSpPr>
        <p:spPr>
          <a:xfrm>
            <a:off x="8502316" y="6603467"/>
            <a:ext cx="3689684" cy="2769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bg" sz="1200" dirty="0">
                <a:hlinkClick r:id="rId4"/>
              </a:rPr>
              <a:t>Източник </a:t>
            </a:r>
            <a:r>
              <a:rPr lang="bg" sz="1200" dirty="0"/>
              <a:t>| </a:t>
            </a:r>
            <a:r>
              <a:rPr lang="bg" sz="1200" dirty="0">
                <a:hlinkClick r:id="rId5"/>
              </a:rPr>
              <a:t>Лиценз на Pixabay</a:t>
            </a:r>
            <a:endParaRPr lang="nl-NL" sz="1200" dirty="0"/>
          </a:p>
        </p:txBody>
      </p:sp>
    </p:spTree>
    <p:extLst>
      <p:ext uri="{BB962C8B-B14F-4D97-AF65-F5344CB8AC3E}">
        <p14:creationId xmlns:p14="http://schemas.microsoft.com/office/powerpoint/2010/main" val="147682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E058616-C18C-4500-A384-B339255A4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715951"/>
            <a:ext cx="11059692" cy="605096"/>
          </a:xfrm>
        </p:spPr>
        <p:txBody>
          <a:bodyPr>
            <a:normAutofit/>
          </a:bodyPr>
          <a:lstStyle/>
          <a:p>
            <a:r>
              <a:rPr lang="bg" sz="2400" dirty="0">
                <a:ea typeface="Adobe Gothic Std B"/>
              </a:rPr>
              <a:t>Препратки и допълнителна литература</a:t>
            </a:r>
            <a:r>
              <a:rPr lang="bg" sz="2400">
                <a:ea typeface="Adobe Gothic Std B"/>
              </a:rPr>
              <a:t> </a:t>
            </a:r>
            <a:endParaRPr lang="en-GB" sz="240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C223045-2011-4DC7-8A60-9FA8F2015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274112"/>
            <a:ext cx="10816017" cy="4865977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bg" sz="1700" b="1" dirty="0">
                <a:cs typeface="Times New Roman"/>
              </a:rPr>
              <a:t>Насоките </a:t>
            </a:r>
            <a:r>
              <a:rPr lang="bg" sz="1700" b="1" err="1">
                <a:cs typeface="Times New Roman"/>
              </a:rPr>
              <a:t>на проекта </a:t>
            </a:r>
            <a:r>
              <a:rPr lang="bg" sz="1700" b="1" dirty="0">
                <a:cs typeface="Times New Roman"/>
              </a:rPr>
              <a:t>COSTAID на </a:t>
            </a:r>
            <a:r>
              <a:rPr lang="bg" sz="1700" b="1" dirty="0">
                <a:cs typeface="Times New Roman"/>
                <a:hlinkClick r:id="rId3"/>
              </a:rPr>
              <a:t>costaid.eu </a:t>
            </a:r>
            <a:r>
              <a:rPr lang="bg" sz="1700" b="1" dirty="0">
                <a:cs typeface="Times New Roman"/>
              </a:rPr>
              <a:t>, на които </a:t>
            </a:r>
            <a:r>
              <a:rPr lang="bg" sz="1700" b="1" err="1">
                <a:cs typeface="Times New Roman"/>
              </a:rPr>
              <a:t>се основават </a:t>
            </a:r>
            <a:r>
              <a:rPr lang="bg" sz="1700" b="1" dirty="0">
                <a:cs typeface="Times New Roman"/>
              </a:rPr>
              <a:t>тези слайдове .</a:t>
            </a:r>
            <a:endParaRPr lang="nl-NL"/>
          </a:p>
          <a:p>
            <a:pPr>
              <a:lnSpc>
                <a:spcPct val="150000"/>
              </a:lnSpc>
            </a:pPr>
            <a:r>
              <a:rPr lang="bg" sz="1700" err="1">
                <a:cs typeface="Times New Roman"/>
              </a:rPr>
              <a:t>Айзен </a:t>
            </a:r>
            <a:r>
              <a:rPr lang="bg" sz="1700" dirty="0">
                <a:cs typeface="Times New Roman"/>
              </a:rPr>
              <a:t>, И. (1991). Теорията на </a:t>
            </a:r>
            <a:r>
              <a:rPr lang="bg" sz="1700" err="1">
                <a:cs typeface="Times New Roman"/>
              </a:rPr>
              <a:t>планираното _</a:t>
            </a:r>
            <a:r>
              <a:rPr lang="bg" sz="1700" dirty="0">
                <a:cs typeface="Times New Roman"/>
              </a:rPr>
              <a:t> </a:t>
            </a:r>
            <a:r>
              <a:rPr lang="bg" sz="1700" err="1">
                <a:cs typeface="Times New Roman"/>
              </a:rPr>
              <a:t>поведение </a:t>
            </a:r>
            <a:r>
              <a:rPr lang="bg" sz="1700" dirty="0">
                <a:cs typeface="Times New Roman"/>
              </a:rPr>
              <a:t>. </a:t>
            </a:r>
            <a:r>
              <a:rPr lang="bg" sz="1700" i="1" err="1">
                <a:cs typeface="Times New Roman"/>
              </a:rPr>
              <a:t>Организационни</a:t>
            </a:r>
            <a:r>
              <a:rPr lang="bg" sz="1700" i="1" dirty="0">
                <a:cs typeface="Times New Roman"/>
              </a:rPr>
              <a:t> </a:t>
            </a:r>
            <a:r>
              <a:rPr lang="bg" sz="1700" i="1" err="1">
                <a:cs typeface="Times New Roman"/>
              </a:rPr>
              <a:t>Поведение</a:t>
            </a:r>
            <a:r>
              <a:rPr lang="bg" sz="1700" i="1" dirty="0">
                <a:cs typeface="Times New Roman"/>
              </a:rPr>
              <a:t> </a:t>
            </a:r>
            <a:r>
              <a:rPr lang="bg" sz="1700" i="1" err="1">
                <a:cs typeface="Times New Roman"/>
              </a:rPr>
              <a:t>и </a:t>
            </a:r>
            <a:r>
              <a:rPr lang="bg" sz="1700" i="1" dirty="0">
                <a:cs typeface="Times New Roman"/>
              </a:rPr>
              <a:t>човешко </a:t>
            </a:r>
            <a:r>
              <a:rPr lang="bg" sz="1700" i="1" err="1">
                <a:cs typeface="Times New Roman"/>
              </a:rPr>
              <a:t>решение</a:t>
            </a:r>
            <a:r>
              <a:rPr lang="bg" sz="1700" i="1" dirty="0">
                <a:cs typeface="Times New Roman"/>
              </a:rPr>
              <a:t> </a:t>
            </a:r>
            <a:r>
              <a:rPr lang="bg" sz="1700" i="1" err="1">
                <a:cs typeface="Times New Roman"/>
              </a:rPr>
              <a:t>Процеси </a:t>
            </a:r>
            <a:r>
              <a:rPr lang="bg" sz="1700" dirty="0">
                <a:cs typeface="Times New Roman"/>
              </a:rPr>
              <a:t>, </a:t>
            </a:r>
            <a:r>
              <a:rPr lang="bg" sz="1700" i="1" dirty="0">
                <a:cs typeface="Times New Roman"/>
              </a:rPr>
              <a:t>50 </a:t>
            </a:r>
            <a:r>
              <a:rPr lang="bg" sz="1700" dirty="0">
                <a:cs typeface="Times New Roman"/>
              </a:rPr>
              <a:t>(2), 179–211. </a:t>
            </a:r>
            <a:r>
              <a:rPr lang="bg" sz="1700" dirty="0">
                <a:cs typeface="Times New Roman"/>
                <a:hlinkClick r:id="rId4"/>
              </a:rPr>
              <a:t>https://doi.org/10.1016/0749-5978(91)90020-t</a:t>
            </a:r>
            <a:endParaRPr lang="nl-NL" sz="1700" dirty="0">
              <a:cs typeface="Times New Roman"/>
            </a:endParaRPr>
          </a:p>
          <a:p>
            <a:pPr>
              <a:lnSpc>
                <a:spcPct val="150000"/>
              </a:lnSpc>
            </a:pPr>
            <a:r>
              <a:rPr lang="bg" sz="1700" err="1">
                <a:cs typeface="Times New Roman"/>
              </a:rPr>
              <a:t>Практици </a:t>
            </a:r>
            <a:r>
              <a:rPr lang="bg" sz="1700" dirty="0">
                <a:cs typeface="Times New Roman"/>
              </a:rPr>
              <a:t>RAN . (2023). </a:t>
            </a:r>
            <a:r>
              <a:rPr lang="bg" sz="1700" i="1" dirty="0">
                <a:cs typeface="Times New Roman"/>
              </a:rPr>
              <a:t>Как </a:t>
            </a:r>
            <a:r>
              <a:rPr lang="bg" sz="1700" i="1" err="1">
                <a:cs typeface="Times New Roman"/>
              </a:rPr>
              <a:t>да</a:t>
            </a:r>
            <a:r>
              <a:rPr lang="bg" sz="1700" i="1" dirty="0">
                <a:cs typeface="Times New Roman"/>
              </a:rPr>
              <a:t> </a:t>
            </a:r>
            <a:r>
              <a:rPr lang="bg" sz="1700" i="1" err="1">
                <a:cs typeface="Times New Roman"/>
              </a:rPr>
              <a:t>отговарям</a:t>
            </a:r>
            <a:r>
              <a:rPr lang="bg" sz="1700" i="1" dirty="0">
                <a:cs typeface="Times New Roman"/>
              </a:rPr>
              <a:t> </a:t>
            </a:r>
            <a:r>
              <a:rPr lang="bg" sz="1700" i="1" err="1">
                <a:cs typeface="Times New Roman"/>
              </a:rPr>
              <a:t>за </a:t>
            </a:r>
            <a:r>
              <a:rPr lang="bg" sz="1700" i="1" dirty="0">
                <a:cs typeface="Times New Roman"/>
              </a:rPr>
              <a:t>дезинформация в публичните </a:t>
            </a:r>
            <a:r>
              <a:rPr lang="bg" sz="1700" i="1" err="1">
                <a:cs typeface="Times New Roman"/>
              </a:rPr>
              <a:t>комуникации</a:t>
            </a:r>
            <a:r>
              <a:rPr lang="bg" sz="1700" i="1" dirty="0">
                <a:cs typeface="Times New Roman"/>
              </a:rPr>
              <a:t> </a:t>
            </a:r>
            <a:r>
              <a:rPr lang="bg" sz="1700" i="1" err="1">
                <a:cs typeface="Times New Roman"/>
              </a:rPr>
              <a:t>от</a:t>
            </a:r>
            <a:r>
              <a:rPr lang="bg" sz="1700" i="1" dirty="0">
                <a:cs typeface="Times New Roman"/>
              </a:rPr>
              <a:t> </a:t>
            </a:r>
            <a:r>
              <a:rPr lang="bg" sz="1700" i="1" err="1">
                <a:cs typeface="Times New Roman"/>
              </a:rPr>
              <a:t>на</a:t>
            </a:r>
            <a:r>
              <a:rPr lang="bg" sz="1700" i="1" dirty="0">
                <a:cs typeface="Times New Roman"/>
              </a:rPr>
              <a:t> </a:t>
            </a:r>
            <a:r>
              <a:rPr lang="bg" sz="1700" i="1" err="1">
                <a:cs typeface="Times New Roman"/>
              </a:rPr>
              <a:t>гледна точка </a:t>
            </a:r>
            <a:r>
              <a:rPr lang="bg" sz="1700" i="1" dirty="0">
                <a:cs typeface="Times New Roman"/>
              </a:rPr>
              <a:t>на </a:t>
            </a:r>
            <a:r>
              <a:rPr lang="bg" sz="1700" i="1" err="1">
                <a:cs typeface="Times New Roman"/>
              </a:rPr>
              <a:t>практиците на първа линия </a:t>
            </a:r>
            <a:r>
              <a:rPr lang="bg" sz="1700" dirty="0">
                <a:cs typeface="Times New Roman"/>
              </a:rPr>
              <a:t>. Мрежа за информираност </a:t>
            </a:r>
            <a:r>
              <a:rPr lang="bg" sz="1700" err="1">
                <a:cs typeface="Times New Roman"/>
              </a:rPr>
              <a:t>за радикализацията </a:t>
            </a:r>
            <a:r>
              <a:rPr lang="bg" sz="1700" dirty="0">
                <a:cs typeface="Times New Roman"/>
              </a:rPr>
              <a:t>. </a:t>
            </a:r>
            <a:r>
              <a:rPr lang="bg" sz="1700" dirty="0">
                <a:ea typeface="+mn-lt"/>
                <a:cs typeface="+mn-lt"/>
                <a:hlinkClick r:id="rId5"/>
              </a:rPr>
              <a:t>https://home-affairs.ec.europa.eu/system/files/2023-07/ran_cn_paper_how_to_respond_to_disinformation_in_public_communications_27-29032023_en.pdf</a:t>
            </a:r>
            <a:endParaRPr lang="nl-NL" sz="1700">
              <a:cs typeface="Times New Roman"/>
            </a:endParaRPr>
          </a:p>
          <a:p>
            <a:pPr>
              <a:lnSpc>
                <a:spcPct val="150000"/>
              </a:lnSpc>
            </a:pPr>
            <a:r>
              <a:rPr lang="bg" sz="1700" dirty="0">
                <a:latin typeface="Calibri"/>
                <a:ea typeface="Calibri"/>
                <a:cs typeface="Times New Roman"/>
              </a:rPr>
              <a:t>Santos- </a:t>
            </a:r>
            <a:r>
              <a:rPr lang="bg" sz="1700" err="1">
                <a:latin typeface="Calibri"/>
                <a:ea typeface="Calibri"/>
                <a:cs typeface="Times New Roman"/>
              </a:rPr>
              <a:t>d'Amorim </a:t>
            </a:r>
            <a:r>
              <a:rPr lang="bg" sz="1700" dirty="0">
                <a:latin typeface="Calibri"/>
                <a:ea typeface="Calibri"/>
                <a:cs typeface="Times New Roman"/>
              </a:rPr>
              <a:t>, K., &amp; Miranda, M. (2021). </a:t>
            </a:r>
            <a:r>
              <a:rPr lang="bg" sz="1700" err="1">
                <a:latin typeface="Calibri"/>
                <a:ea typeface="Calibri"/>
                <a:cs typeface="Times New Roman"/>
              </a:rPr>
              <a:t>Informação</a:t>
            </a:r>
            <a:r>
              <a:rPr lang="bg" sz="1700" dirty="0">
                <a:latin typeface="Calibri"/>
                <a:ea typeface="Calibri"/>
                <a:cs typeface="Times New Roman"/>
              </a:rPr>
              <a:t> </a:t>
            </a:r>
            <a:r>
              <a:rPr lang="bg" sz="1700" err="1">
                <a:latin typeface="Calibri"/>
                <a:ea typeface="Calibri"/>
                <a:cs typeface="Times New Roman"/>
              </a:rPr>
              <a:t>incorreta </a:t>
            </a:r>
            <a:r>
              <a:rPr lang="bg" sz="1700" dirty="0">
                <a:latin typeface="Calibri"/>
                <a:ea typeface="Calibri"/>
                <a:cs typeface="Times New Roman"/>
              </a:rPr>
              <a:t>, </a:t>
            </a:r>
            <a:r>
              <a:rPr lang="bg" sz="1700" err="1">
                <a:latin typeface="Calibri"/>
                <a:ea typeface="Calibri"/>
                <a:cs typeface="Times New Roman"/>
              </a:rPr>
              <a:t>desinformação </a:t>
            </a:r>
            <a:r>
              <a:rPr lang="bg" sz="1700" dirty="0">
                <a:latin typeface="Calibri"/>
                <a:ea typeface="Calibri"/>
                <a:cs typeface="Times New Roman"/>
              </a:rPr>
              <a:t>e má </a:t>
            </a:r>
            <a:r>
              <a:rPr lang="bg" sz="1700" err="1">
                <a:latin typeface="Calibri"/>
                <a:ea typeface="Calibri"/>
                <a:cs typeface="Times New Roman"/>
              </a:rPr>
              <a:t>informação </a:t>
            </a:r>
            <a:r>
              <a:rPr lang="bg" sz="1700" dirty="0">
                <a:latin typeface="Calibri"/>
                <a:ea typeface="Calibri"/>
                <a:cs typeface="Times New Roman"/>
              </a:rPr>
              <a:t>: </a:t>
            </a:r>
            <a:r>
              <a:rPr lang="bg" sz="1700" err="1">
                <a:latin typeface="Calibri"/>
                <a:ea typeface="Calibri"/>
                <a:cs typeface="Times New Roman"/>
              </a:rPr>
              <a:t>Esclarecendo</a:t>
            </a:r>
            <a:r>
              <a:rPr lang="bg" sz="1700" dirty="0">
                <a:latin typeface="Calibri"/>
                <a:ea typeface="Calibri"/>
                <a:cs typeface="Times New Roman"/>
              </a:rPr>
              <a:t> </a:t>
            </a:r>
            <a:r>
              <a:rPr lang="bg" sz="1700" err="1">
                <a:latin typeface="Calibri"/>
                <a:ea typeface="Calibri"/>
                <a:cs typeface="Times New Roman"/>
              </a:rPr>
              <a:t>дефиниции </a:t>
            </a:r>
            <a:r>
              <a:rPr lang="bg" sz="1700" dirty="0">
                <a:latin typeface="Calibri"/>
                <a:ea typeface="Calibri"/>
                <a:cs typeface="Times New Roman"/>
              </a:rPr>
              <a:t>и </a:t>
            </a:r>
            <a:r>
              <a:rPr lang="bg" sz="1700" err="1">
                <a:latin typeface="Calibri"/>
                <a:ea typeface="Calibri"/>
                <a:cs typeface="Times New Roman"/>
              </a:rPr>
              <a:t>примери</a:t>
            </a:r>
            <a:r>
              <a:rPr lang="bg" sz="1700" dirty="0">
                <a:latin typeface="Calibri"/>
                <a:ea typeface="Calibri"/>
                <a:cs typeface="Times New Roman"/>
              </a:rPr>
              <a:t> </a:t>
            </a:r>
            <a:r>
              <a:rPr lang="bg" sz="1700" err="1">
                <a:latin typeface="Calibri"/>
                <a:ea typeface="Calibri"/>
                <a:cs typeface="Times New Roman"/>
              </a:rPr>
              <a:t>ем</a:t>
            </a:r>
            <a:r>
              <a:rPr lang="bg" sz="1700" dirty="0">
                <a:latin typeface="Calibri"/>
                <a:ea typeface="Calibri"/>
                <a:cs typeface="Times New Roman"/>
              </a:rPr>
              <a:t> </a:t>
            </a:r>
            <a:r>
              <a:rPr lang="bg" sz="1700" err="1">
                <a:latin typeface="Calibri"/>
                <a:ea typeface="Calibri"/>
                <a:cs typeface="Times New Roman"/>
              </a:rPr>
              <a:t>tempos </a:t>
            </a:r>
            <a:r>
              <a:rPr lang="bg" sz="1700" dirty="0">
                <a:latin typeface="Calibri"/>
                <a:ea typeface="Calibri"/>
                <a:cs typeface="Times New Roman"/>
              </a:rPr>
              <a:t>de </a:t>
            </a:r>
            <a:r>
              <a:rPr lang="bg" sz="1700" err="1">
                <a:latin typeface="Calibri"/>
                <a:ea typeface="Calibri"/>
                <a:cs typeface="Times New Roman"/>
              </a:rPr>
              <a:t>desinfodemia </a:t>
            </a:r>
            <a:r>
              <a:rPr lang="bg" sz="1700" dirty="0">
                <a:latin typeface="Calibri"/>
                <a:ea typeface="Calibri"/>
                <a:cs typeface="Times New Roman"/>
              </a:rPr>
              <a:t>. </a:t>
            </a:r>
            <a:r>
              <a:rPr lang="bg" sz="1700" i="1" err="1">
                <a:latin typeface="Calibri"/>
                <a:ea typeface="Calibri"/>
                <a:cs typeface="Times New Roman"/>
              </a:rPr>
              <a:t>Encontros</a:t>
            </a:r>
            <a:r>
              <a:rPr lang="bg" sz="1700" i="1" dirty="0">
                <a:latin typeface="Calibri"/>
                <a:ea typeface="Calibri"/>
                <a:cs typeface="Times New Roman"/>
              </a:rPr>
              <a:t> </a:t>
            </a:r>
            <a:r>
              <a:rPr lang="bg" sz="1700" i="1" err="1">
                <a:latin typeface="Calibri"/>
                <a:ea typeface="Calibri"/>
                <a:cs typeface="Times New Roman"/>
              </a:rPr>
              <a:t>Библия </a:t>
            </a:r>
            <a:r>
              <a:rPr lang="bg" sz="1700" dirty="0">
                <a:latin typeface="Calibri"/>
                <a:ea typeface="Calibri"/>
                <a:cs typeface="Times New Roman"/>
              </a:rPr>
              <a:t>, </a:t>
            </a:r>
            <a:r>
              <a:rPr lang="bg" sz="1700" i="1" dirty="0">
                <a:latin typeface="Calibri"/>
                <a:ea typeface="Calibri"/>
                <a:cs typeface="Times New Roman"/>
              </a:rPr>
              <a:t>26 </a:t>
            </a:r>
            <a:r>
              <a:rPr lang="bg" sz="1700" dirty="0">
                <a:latin typeface="Calibri"/>
                <a:ea typeface="Calibri"/>
                <a:cs typeface="Times New Roman"/>
              </a:rPr>
              <a:t>, 01–23. </a:t>
            </a:r>
            <a:r>
              <a:rPr lang="bg" sz="1700" u="sng" dirty="0">
                <a:solidFill>
                  <a:srgbClr val="0070C0"/>
                </a:solidFill>
                <a:latin typeface="Calibri"/>
                <a:ea typeface="Calibri"/>
                <a:cs typeface="Times New Roman"/>
                <a:hlinkClick r:id="rId6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https://doi.org/10.5007/1518-2924.2021.e76900</a:t>
            </a:r>
            <a:endParaRPr lang="nl-NL" sz="1700" dirty="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457200" indent="-457200">
              <a:lnSpc>
                <a:spcPct val="200000"/>
              </a:lnSpc>
            </a:pPr>
            <a:endParaRPr lang="nl-NL" sz="1700" dirty="0">
              <a:cs typeface="Times New Roman"/>
            </a:endParaRPr>
          </a:p>
          <a:p>
            <a:endParaRPr lang="en-GB" sz="1700" dirty="0"/>
          </a:p>
          <a:p>
            <a:endParaRPr lang="en-GB" sz="1700" dirty="0">
              <a:ea typeface="Calibri" panose="020F0502020204030204"/>
              <a:cs typeface="Calibri" panose="020F0502020204030204"/>
            </a:endParaRPr>
          </a:p>
          <a:p>
            <a:endParaRPr lang="en-GB" sz="1700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3581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5">
            <a:extLst>
              <a:ext uri="{FF2B5EF4-FFF2-40B4-BE49-F238E27FC236}">
                <a16:creationId xmlns:a16="http://schemas.microsoft.com/office/drawing/2014/main" id="{807C98D1-01AE-4DFA-9C42-DDBEB533C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9736" y="2433105"/>
            <a:ext cx="2612304" cy="2612304"/>
          </a:xfrm>
          <a:prstGeom prst="rect">
            <a:avLst/>
          </a:prstGeom>
        </p:spPr>
      </p:pic>
      <p:sp>
        <p:nvSpPr>
          <p:cNvPr id="24" name="Τίτλος 6">
            <a:extLst>
              <a:ext uri="{FF2B5EF4-FFF2-40B4-BE49-F238E27FC236}">
                <a16:creationId xmlns:a16="http://schemas.microsoft.com/office/drawing/2014/main" id="{88F39797-8ECA-4CC0-ADFC-28793E1CA72E}"/>
              </a:ext>
            </a:extLst>
          </p:cNvPr>
          <p:cNvSpPr txBox="1">
            <a:spLocks/>
          </p:cNvSpPr>
          <p:nvPr/>
        </p:nvSpPr>
        <p:spPr>
          <a:xfrm>
            <a:off x="3210313" y="4867475"/>
            <a:ext cx="5391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000" kern="1200" dirty="0">
                <a:solidFill>
                  <a:srgbClr val="7030A0"/>
                </a:solidFill>
                <a:latin typeface="Gill Sans Ultra Bold" panose="020B0A02020104020203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bg" sz="3200" b="1">
                <a:solidFill>
                  <a:schemeClr val="bg1"/>
                </a:solidFill>
                <a:latin typeface="+mj-lt"/>
              </a:rPr>
              <a:t>Честито! </a:t>
            </a:r>
            <a:r>
              <a:rPr lang="en-US" sz="2800" b="1">
                <a:solidFill>
                  <a:schemeClr val="bg1"/>
                </a:solidFill>
                <a:latin typeface="+mj-lt"/>
              </a:rPr>
              <a:t/>
            </a:r>
            <a:br>
              <a:rPr lang="en-US" sz="2800" b="1">
                <a:solidFill>
                  <a:schemeClr val="bg1"/>
                </a:solidFill>
                <a:latin typeface="+mj-lt"/>
              </a:rPr>
            </a:br>
            <a:r>
              <a:rPr lang="bg" b="1">
                <a:solidFill>
                  <a:schemeClr val="bg1"/>
                </a:solidFill>
                <a:latin typeface="+mj-lt"/>
              </a:rPr>
              <a:t>Завършихте тази част</a:t>
            </a:r>
            <a:endParaRPr lang="en-US" sz="2800" b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20CF07E-63BD-943B-4C02-57982ED82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373" y="6234021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Ορθογώνιο 5">
            <a:extLst>
              <a:ext uri="{FF2B5EF4-FFF2-40B4-BE49-F238E27FC236}">
                <a16:creationId xmlns:a16="http://schemas.microsoft.com/office/drawing/2014/main" id="{44116D37-2457-87B8-D92F-855339CFE361}"/>
              </a:ext>
            </a:extLst>
          </p:cNvPr>
          <p:cNvSpPr/>
          <p:nvPr/>
        </p:nvSpPr>
        <p:spPr>
          <a:xfrm>
            <a:off x="2702559" y="6258631"/>
            <a:ext cx="7879947" cy="632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bg" sz="1100" b="0" i="0" dirty="0">
                <a:latin typeface="+mj-lt"/>
              </a:rPr>
              <a:t>Финансиран от Европейския съюз. Изразените възгледи и мнения обаче са само на автора(ите) и не отразяват непременно тези на Европейския съюз или Европейската изпълнителна агенция за образование и култура (EACEA). Нито Европейският съюз, нито EACEA могат да носят отговорност за тях.</a:t>
            </a: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830B8B-25B5-4DAD-5AA5-C563F5FA4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4601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COSTAID_Module 1_Awareness_BG"/>
  <p:tag name="ISPRING_PLAYERS_CUSTOMIZATION_2" val="UEsDBBQAAgAIAKl2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B8ekFY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Hx6QVg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fHpBWH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Hx6QVg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Hx6QVi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Hx6QVg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B8ekFYFQaV5GsAAABvAAAAHAAAAHVuaXZlcnNhbC9sb2NhbF9zZXR0aW5ncy54bWwNyrEKwkAMANC9XxEySB3Uugn2rpujCK0fENogB7mk9ELRv/e2N7x++GaBnbeSTANezx0C62xL0k/A9/Q43RCKky4kphxQDWGITS82k4zsXmOBVejH28S5wvlJuc4XqbOkAu1B/B6PeInNH1BLAwQUAAIACAB9ekFYwhuumWgSAAD3TQAAFwAAAHVuaXZlcnNhbC91bml2ZXJzYWwucG5n7Zx7WFNXtsBxbHV81TrO1KKVtNXqtbXGikghkLQWsegoU20FH0nEF9W0oMYkQB6n33QKVq2paMUHIXdERQskWI0B8qpSjUpNqjwigeSoKRwgnESIJJycJGcOIViwnf/m3u+7t4cPPrJ39m/ttddae+21+Q758m8rl04YO3VsWFjYhKT3E1aFhY1qDAt75rM/jsJ7WIbsI/ivEexVSxeHyQwvdeCNZ9LfXfFuWNgF8Thf2rN4e8zO99eyw8Keq+n/GaHPPLclLGzFgaSEdz/MYnRZwFIYebcNQZzV2x8tnqTuOHvlpEP7KHHqoX9+Gh7e5Rg36RP1X8ft2vanT1+SjN2xZ1bsC5EvJtxaWc/9+stzk0pOHe57I2Hkwwja6DUXvmtbf/P8bPE3sxUMcha7kWFXmZpKvqVyLpC0qC+aHBb8+t60JXVk8NVnpo3/C68eFeUqQMwPFsxMyu//7ph2l9+rBFAlGfCbAH/PGbKwo1Ue6JTPjM+GsGchbAyETTjviSsbEdQWhTUiwOsMOJwMbd81MkPEpt9l8wLgzgDp0PyBMfOd+BAzfUe+dh2ETRpTMzU4s8tq95TItYfmJXleG88Kdv0YWZa0o2CQMlbMOk+/WjEqOE1czYnT3CfoeFa++fcDyePLhA62lI/Ul1B7exrXZ2rUSNvJfOrLkkihwR1jS0nHtP9ImxB0ZzacBh+W+n4u9fjqaP66AjKA1P77kS1Nu3tXZCeRDhjCdbHoMD/kkMMbg42sdblRSc7XQmom11bM6tCEIvT+9vDGmZqCEBX3Jr4eT35IfMnW1MNFJWTBg3FkWu9qWm+PBkQ1zscjaY9GkklYn54s190K2aFuQVmS8U46DW0qcPYddGYhRzORo7Vau0pr73FFRA5Y4dGl8ay7o3XsEnO4wfCZ20YL2ORUrYY7Ssk2mbPhPFF7nvahS7Zg2OjIs0LFgy5RFt9erpwnr9r6i9qnJ4pARAIinfp3rOB5973wegYkixpcZGl8WdKqQTep3RVcx17k4RTdf20/R/PV0ARI/+y1JgdfYn/KcKyJLCnaAs3ThZM7ppmcPoNTLehcLc1B9uv69teakqGuIpYBmyxj6Dgy1VMg8HgpsAe5nZUEVoo8PMDTmiJqTWGI7EqRvaeXhrloAKJgoooUk++m1HezNUr567khv/bxGXLSVPtkad8PtUbfj0b1VKNBwlJCoAiFC8SAzyZnUCR2BxPoKuwuvQgwhy3yQJV3m/p05ieQ7BLTd40pQC6Q0AvypmTscbKuOtAp/PWEOn+zTtiv8zRJpPeOWPRYInKnA+7WaJEtmiHCF/S4NQ/oywM7akiBR7VSf5OULgo0NOnIaQOu2Mjgp6LBsI4GXNH52pvez2l9nxeQfFdIAiTgxAIpEj1Upf8NM+sCdl0AQxNxfQ+KnB6Rs5WvhfgMTgSTzjb0PT1FA9PfUKDzoUzQW1/CFD2YrPP11JHQqgKsezaw7G50GuQrYgsMrhhTeiol3dfZBQ7bfQ8LRB2tNSTESCZ5H2EzO0bWx5ik2NUpDKvAdbt2uBndhzGXcYNoNeNuNKDztWHbQ0GXrchTkFASdTcyITsJ9ElUjYP7phy3fS9uQ1Lhb++kXtEEFugCRVLqfbqfbxotV1pz7D1DVHT6X2qkYojRPtI8LVO9C3HSSWqqp8pIL/Kjf8qNCspsC2+sv1HhjqNLUD3RR/T9nvra1+YqSNgNQIR0iP0trSyxv4vsyywwKmOZeiRHxkDzujpbaEd/OaTPJnZUuCfTenVqX4AkcCv034JeOWaqJWG0TGAJhLhYC7ZIQKwT4dl9EUrQFej+SN/gYpbr5VAgPoK5HPuRmZkCBS48OWtzo6KW5Soix/p1eNqoZQb8QLSc8rym+dgRq4aTqCmFwHL0LZhl0XA3xGMNOb4cB1YmlodO4PvCbamri7ekokwASWH4vYxRp3gqd8tN7rQqgy0yR9PLpPoNL3IYFJI0Q4qpME86I9BWyxT1FkHsDCfH3sk2yJVpsFqEZet6AF8nxSTV62FFs4lt71xZVSqH3HyL1SkQ8B2+HMz4MAWATWA2VgoklssM/s1DCpQdj3t901nikXdS7BaZBgjEaYWC6/LItyUUm0Ff4uqucsRRTRadsdyEFKL69LcpxffCxxld4hpzeJ8hlcuXl4KegD/DotP7bXVVboEhW2B1+SIgWx2yLp/SxygpZWOpQ6qjqRopjqoN8hKUospw7ooAHbkUySG7wADb1kNeNmxzlQxMdS+WV2hh8guZRst2sc4IK1CZtgi1O0hSg0JJc4XftcIK7tMeWafaDHefaJ7+MSSTNYvT4kyFLKdc5WQJDX5bs3ijWujoqKTz0EliDy5a5ehGmvlxVKqEZYRaGCrAWQcv3XxZFesRDymbzt/xVnDtcUCiLDIWP7nMpXYHX2msAgSJCr2uBMbFcTzNm1OYRjg+giR1YIV6Wr1YJPhV+N3Ga7PpXNGfbf4oZYRckxPoPhH5tiWxxGXvj50SqLfOJv6bureBCqmx7ECgGzlhjFIaafLpSrGRpaTcMKB0ywpub2+LTr9LxXbswaA4Wm5PSxqPD7t9tISnLeHNyVWwS0z+n/ZEzbfkqN2diJ6Fh9ZiSzWm+slgc7XYLNuc7hgIaVZ4xMmQk6OiY1mjm6vcbr4kAtCtFzON2QI+PD4d14EkZRnQIn16mQrAUCOLx3GQlr84EMjH0vE4lqen1kWnPK3BgrL4ZKKP6CP6fqPPCVWcnZgBekC/pwCz9l6xD00X/fVp3wxadvDm4JO4hEM3nCmikdqt02WHas5fvWkVoWzHusPUzyRsocHTUAXMHVI1U/wP0rH21q+k6Be1mYbl3jZ7IcSWyQ3oR0/OhMAr+OXQ+J+8BlvlaTAEBKDeEc5OUFV0cagR3IgRYJB+smbZvqoFnDmG4ef+WZRo/99ttx/PUyjxW2prnTRwu9YkyyGbgJ7DUrVApBm6N3LkeEVQIPp5KX4Bx+/IOlGDDtECaM9xo6Ctx4waftqDFtZli0vtVmMGs66BlWJhYgqqh+S3AbsRX87QYubIeBbmALE8nsMaKzZWcjlweaRaaFcK0drZ1O7l8lHno61990qZcpmQhuIHpJzjOZEG00O7py9xPn7am9Dil5nphbEmXx3gNpKZFMkV+D2SN1keW9wMI5E3hD8X07o7kUir5Xqlywd762Ckrmqy4wDDI5eKM+Wg1dmoEsLpC1V0Nh9DafZsf0CmcnFAGU3szFPg5STH8QhN/GZoacB0VnATT8s5enP4UcN0Vnp9jgAe/yH2kBkoTXGyc0tdfYu2SCZ1tkziUamWUd9FZkgM7PQjFKcQM/uhQrxMMyN97oDSJMtVuDhWJg+tNtqaez3iTECLUnoceQqXETqwU+mp9sanLHvq4KbwGJJD7eMTU+Qg73pJ5BbJiM7x25SvdC36u0WmsjRwIqSsTCMY+x5eL2RC8Rk2E5Jj+J7Dh0VhlJGmcI2MoXJuYOcq9JBTrgMEImdzFs++qMwSCKdrLg8r/M7gXj5geMSh7dOshFyGP3KmyQzteyKkzEzLdXnpiM4d41Ukm4HlYdb5e5mwQp/BK5e85XAXTwsKxlCwWghD1S5jxwY+6FcsH1qhfbCgTKK6jUsDPCZ+hyDwaVbsjDr/9G0eCSuDd9kSO8Nks2yB9HOt4AV3hq3J5uRgZhVn2nWDZLfHBNKoxWY/qORWkxojdNbWYRGseY6l/AAevzZ9YTWniFZsarjHLaLV1MM29m1YH1Ok9wBLm6sci85KKM0Rzmco+AVi0dd4Ncm3OF6nbMZNlWEq0itHdHV7Yp3CqDKJRy2coPTo/DFy3FN8EMu65TL7LVxI0SzF1KCftl/x9Ox4IH5+d7OSUi0LMC7pjTG2Rn/lnsRq1ORcei5SZimiOdlFNDnIBIAp5ip2V0BjtKGqmwYbauSr67oe9wWUOhoc0ESAHrUJ9uop9wwKD3CwFGSfGXaRwQ5GCecPrelm1Jxw/E+2i69XuGfQekj4PacDVAsGdlh1zgr+U3714yUnSfvQ1r9va9OpruO8iP4cIoCiaszRKcMuMow8BTvdrBQ1K4FrG7nTGleCfgvmbXjExW9RtOdYUFWkWpKxuZA7bAfgV7ClWJ9UHXlQAhmOcafdClzT+VLIJKQ9We3tg5VgYF8aLPAlY000ID2LIv6KtX6Yhj3FLxsruFj3p6l8gQCPIAN4zf1lsu8uRS7Bk8H24mGJjobvRHNVMezLieWVhTdeHqaJh5+qAp5af2yZREeG3d22Cvf1aSQ+pEDTcFjks8FR8LAMcrPCnal1glrXjOlGvafGvJTqnSwX/WDLdvTnXvmLjYYXeVSPmuttzES5vIqvnoLxUmSoKbek1gmJNtH+zbbVmLaC1BL8K+mwgk3DxIs+aM5gsVmUtmKVakj0J8FDUttMxZBccLh+HgEREAEREAEREAEREAEREAEREAEREAEREAEREAEREAEREAEREAEREAEREAEREAEREAEREAEREAEREAEREAH9f4HuYyznQfqZSmXYQUwsv6xMziSrHdwXFt9qXhtXESn5+lUJfeznh17ev+HxoXN7GYuQbN7NiTFtt2PQk9mRPBqp7+Hkbdclb7ZdiWmih60xblpxt/31uQNTpsbvj0oqLq0Izdk7t3HmV7KrmwY0bbiYenhh9dj9A6r+jsC7OJA/8LExRx2dnZ3zzxfNmnpq+Srmkh0Xgv/LEbb++Ql3XjsvH5Syfnbw7S+uDTwerFy5MKHgtHZQaobk473zkoR/eWHgofaW2DvP0/O9g+pVck69Uj2z96PUgYfRfa3iiSY0L1nm9sxjCjuYWGArZzpzPV8C964prBUmvrcnqXNwLQary6L3S/ZPeZCfXq4wNTN416ta0icPVe1tvocEXz1jMLPkFNsGx8Uvc9vz61PSBpZRqPn4+MVvFpxyKVetGarx/a4l+wvLj0yS6L75bkC501NYcN6rZKkW6ak5xCOpx5N2HjdHmRXmqFLa4jH9zM59H3OrhsraV7/pU4+7roz2SZPMEhiw02tLXLeGy32BNUXMzJt46ZACGHBP0p2y3W9sTYAyz5QNWO38NXOhdA2l8YmIi7eWGUX+nZUPA7XYwYPh9MQ9gb1HK51Phq97PP/kjNBY9q1PJko3TJddBrHuBzmA50rto8o7uHTxOQtLBRW7GQl6yaC+h6ewwN23TIl/6GfnzjmxepvXgYLPpVTvwu7Mi8s4iK9taYOjymQ93F65Y+2AD7etLZN4138SdOTyfW1Hjhc5qRGySyDW51I9OlZ1a6+BtFblKXYXJeg/rN0XtP1bggtc5PGKrA2znuh4XnG8/QM09gfKFPJVW9vrM2KBLbAVlf/jpbfI1KN/CbpzU9+m8viFyf69wU9T+j7/VEzrEQddG7vhQSLK39NS2L+mDJln5hvBQLxWcc080RgQjSgJpIQ/UW61FxA9+/OFA+2+mBO2N165OOCC8WvLpgOry/3Z9RFHG1qn/iI+glqFi28bObrf3+KTF3HujsLz31jsDXfEEv3W0HJ29WyCKz+kNGpHfYfrhyx7/5dV3e7uKPtr+B2k+KR9tSBksJWMsiWKL8xzdBeDEVhx+uOVMQr3bbp/9qV5Uu0Y8clSfJpDCj5th/PmHFr4Y84vhl6ylfqHCYPQ8Y5AseXBsuiVyP13L+PIBwq+Q+GZGStbF/LmkhdYtDg03rfjRqZfOm5wVVsvLxodv4OZ93ZP3Trsw/7IMWvczBFN1v3tlatvhRyEboKtraU1TdEkf/y8OrMUdjJJYDAqUlctLPmx8ehylVL6XEqLE3PVATW2xIJJEtoprnwpHH9s8/ljIX8dSi6jx4mElVdv7y73a/xNCfqRg3GVcQZXuPxIaOAFMNVewNK0pz4x3LAdMvdyKotOFbIr74KnbEFXHv3z7TnKVbjua0IKX7i3Ce47uYO5/+Czg0q2LMPtvn5OKBpe3a/IfLPhRHvWv5nC+9HXq4Papd61jCbXrG0dni0OrSuzVGVNotYnPtmE+NKmG94wMfiWcGi3dMWTDf9lXkbriFA+sDQn7xdUbNwC9142SXbN8zQlBHPX+282tona15C+Di6mJEeLVup4yOuFdFm5O7bZXv52AXpgcNoodvye5Ox3grZ/hzyQgnNCKZg1ZXgKhvyo58HL9Px1cPgHofz2fbkLcUE7j81LKncfOBdKmvfXVGu1Vh3fM++lb5fHGs2R/4yf9m0oF4dt/EMoZ4cd+35AcFjYrIrBzxQb8x8dhm3XYZMfzG4Y2xGzE+zvSVqyMkG2eOPf/wVQSwMEFAACAAgAfXpBWOohDhNLAAAAbAAAABsAAAB1bml2ZXJzYWwvdW5pdmVyc2FsLnBuZy54bWyzsa/IzVEoSy0qzszPs1Uy1DNQsrfj5bIpKEoty0wtV6gAigEFIUBJoRLINUJwyzNTSjKAQiYmFgjBjNTM9IwSoKiBhRlcVB9oKABQSwECAAAUAAIACACpdlBPNmFYAkcDAADhCQAAFAAAAAAAAAABAAAAAAAAAAAAdW5pdmVyc2FsL3BsYXllci54bWxQSwECAAAUAAIACAB8ekFYtTf0qBwFAADhEwAAHQAAAAAAAAABAAAAAAB5AwAAdW5pdmVyc2FsL2NvbW1vbl9tZXNzYWdlcy5sbmdQSwECAAAUAAIACAB8ekFYFR5gG6MAAAB/AQAALgAAAAAAAAABAAAAAADQCAAAdW5pdmVyc2FsL3BsYXliYWNrX2FuZF9uYXZpZ2F0aW9uX3NldHRpbmdzLnhtbFBLAQIAABQAAgAIAHx6QVh0STUfPAQAAAwVAAAnAAAAAAAAAAEAAAAAAL8JAAB1bml2ZXJzYWwvZmxhc2hfcHVibGlzaGluZ19zZXR0aW5ncy54bWxQSwECAAAUAAIACAB8ekFYN4uHansDAACsDAAAIQAAAAAAAAABAAAAAABADgAAdW5pdmVyc2FsL2ZsYXNoX3NraW5fc2V0dGluZ3MueG1sUEsBAgAAFAACAAgAfHpBWKavViM2BAAAlhQAACYAAAAAAAAAAQAAAAAA+hEAAHVuaXZlcnNhbC9odG1sX3B1Ymxpc2hpbmdfc2V0dGluZ3MueG1sUEsBAgAAFAACAAgAfHpBWCYPfuiwAQAAbwYAAB8AAAAAAAAAAQAAAAAAdBYAAHVuaXZlcnNhbC9odG1sX3NraW5fc2V0dGluZ3MuanNQSwECAAAUAAIACAB8ekFYFQaV5GsAAABvAAAAHAAAAAAAAAABAAAAAABhGAAAdW5pdmVyc2FsL2xvY2FsX3NldHRpbmdzLnhtbFBLAQIAABQAAgAIAH16QVjCG66ZaBIAAPdNAAAXAAAAAAAAAAAAAAAAAAYZAAB1bml2ZXJzYWwvdW5pdmVyc2FsLnBuZ1BLAQIAABQAAgAIAH16QVjqIQ4TSwAAAGwAAAAbAAAAAAAAAAEAAAAAAKMrAAB1bml2ZXJzYWwvdW5pdmVyc2FsLnBuZy54bWxQSwUGAAAAAAoACgAGAwAAJywAAAAA"/>
  <p:tag name="ISPRING_LMS_API_VERSION" val="SCORM 1.2"/>
  <p:tag name="ISPRING_ULTRA_SCORM_COURSE_ID" val="869237EE-D002-4DCF-A43E-17A924F3CED7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\u007F\uFFFD\uFFFD{A396230D-9A3A-426D-B380-67D82CDE4863}&quot;,&quot;C:\\Users\\pantelis\\Documents\\COSTAID\\Bulgarian\\Bulgarian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RATE_QUIZZES" val="0"/>
  <p:tag name="ISPRING_SCORM_PASSING_SCORE" val="0.000000"/>
  <p:tag name="ISPRING_CURRENT_PLAYER_ID" val="universal"/>
  <p:tag name="ISPRING_PRESENTATION_TITLE" val="COSTAID_Module 1_Awareness_BG"/>
  <p:tag name="ISPRING_FIRST_PUBLISH" val="1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8C5150E41E01409FE07977F0565001" ma:contentTypeVersion="13" ma:contentTypeDescription="Een nieuw document maken." ma:contentTypeScope="" ma:versionID="dceb514d459a965e66f62abcc4af67a4">
  <xsd:schema xmlns:xsd="http://www.w3.org/2001/XMLSchema" xmlns:xs="http://www.w3.org/2001/XMLSchema" xmlns:p="http://schemas.microsoft.com/office/2006/metadata/properties" xmlns:ns2="A170BF8D-0D10-4A31-84BA-136298F3893F" xmlns:ns3="a170bf8d-0d10-4a31-84ba-136298f3893f" xmlns:ns4="d55660b8-d104-43d9-a55a-6bf5ee589c5a" xmlns:ns5="19efc745-f8ae-456e-98f3-7656c6b98ef6" targetNamespace="http://schemas.microsoft.com/office/2006/metadata/properties" ma:root="true" ma:fieldsID="75dc8cc5d461a3b9574ae4e95c9ab0de" ns2:_="" ns3:_="" ns4:_="" ns5:_="">
    <xsd:import namespace="A170BF8D-0D10-4A31-84BA-136298F3893F"/>
    <xsd:import namespace="a170bf8d-0d10-4a31-84ba-136298f3893f"/>
    <xsd:import namespace="d55660b8-d104-43d9-a55a-6bf5ee589c5a"/>
    <xsd:import namespace="19efc745-f8ae-456e-98f3-7656c6b98ef6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3:lcf76f155ced4ddcb4097134ff3c332f" minOccurs="0"/>
                <xsd:element ref="ns5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70BF8D-0D10-4A31-84BA-136298F3893F" elementFormDefault="qualified">
    <xsd:import namespace="http://schemas.microsoft.com/office/2006/documentManagement/types"/>
    <xsd:import namespace="http://schemas.microsoft.com/office/infopath/2007/PartnerControls"/>
    <xsd:element name="Status" ma:index="8" nillable="true" ma:displayName="Status" ma:default="Concept" ma:format="Dropdown" ma:internalName="Status">
      <xsd:simpleType>
        <xsd:restriction base="dms:Choice">
          <xsd:enumeration value="Concept"/>
          <xsd:enumeration value="Voltooi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70bf8d-0d10-4a31-84ba-136298f389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Afbeeldingtags" ma:readOnly="false" ma:fieldId="{5cf76f15-5ced-4ddc-b409-7134ff3c332f}" ma:taxonomyMulti="true" ma:sspId="cfe27688-f39b-4ef9-a621-74b7e348de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5660b8-d104-43d9-a55a-6bf5ee589c5a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efc745-f8ae-456e-98f3-7656c6b98ef6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025a5076-e039-4797-a14f-b162bae4ec1c}" ma:internalName="TaxCatchAll" ma:showField="CatchAllData" ma:web="19efc745-f8ae-456e-98f3-7656c6b98e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170bf8d-0d10-4a31-84ba-136298f3893f">
      <Terms xmlns="http://schemas.microsoft.com/office/infopath/2007/PartnerControls"/>
    </lcf76f155ced4ddcb4097134ff3c332f>
    <Status xmlns="A170BF8D-0D10-4A31-84BA-136298F3893F">Concept</Status>
    <TaxCatchAll xmlns="19efc745-f8ae-456e-98f3-7656c6b98ef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9C8393C-A194-4EE1-80D6-C0DD4BCD74DF}">
  <ds:schemaRefs>
    <ds:schemaRef ds:uri="19efc745-f8ae-456e-98f3-7656c6b98ef6"/>
    <ds:schemaRef ds:uri="A170BF8D-0D10-4A31-84BA-136298F3893F"/>
    <ds:schemaRef ds:uri="a170bf8d-0d10-4a31-84ba-136298f3893f"/>
    <ds:schemaRef ds:uri="d55660b8-d104-43d9-a55a-6bf5ee589c5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D13F6F9-419F-4DB3-BB9F-18447BDF5A54}">
  <ds:schemaRefs>
    <ds:schemaRef ds:uri="a170bf8d-0d10-4a31-84ba-136298f3893f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A170BF8D-0D10-4A31-84BA-136298F3893F"/>
    <ds:schemaRef ds:uri="http://schemas.openxmlformats.org/package/2006/metadata/core-properties"/>
    <ds:schemaRef ds:uri="19efc745-f8ae-456e-98f3-7656c6b98ef6"/>
    <ds:schemaRef ds:uri="http://purl.org/dc/terms/"/>
    <ds:schemaRef ds:uri="d55660b8-d104-43d9-a55a-6bf5ee589c5a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5C6D51F-9450-4ECE-9317-34C627A2A58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2220</Words>
  <Application>Microsoft Office PowerPoint</Application>
  <PresentationFormat>Ευρεία οθόνη</PresentationFormat>
  <Paragraphs>216</Paragraphs>
  <Slides>23</Slides>
  <Notes>23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11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23</vt:i4>
      </vt:variant>
    </vt:vector>
  </HeadingPairs>
  <TitlesOfParts>
    <vt:vector size="35" baseType="lpstr">
      <vt:lpstr>Adobe Gothic Std B</vt:lpstr>
      <vt:lpstr>MS PGothic</vt:lpstr>
      <vt:lpstr>Arial</vt:lpstr>
      <vt:lpstr>Arial,Sans-Serif</vt:lpstr>
      <vt:lpstr>Calibri</vt:lpstr>
      <vt:lpstr>Calibri Light</vt:lpstr>
      <vt:lpstr>Courier New</vt:lpstr>
      <vt:lpstr>Impact</vt:lpstr>
      <vt:lpstr>Times New Roman</vt:lpstr>
      <vt:lpstr>Verdana</vt:lpstr>
      <vt:lpstr>Wingdings</vt:lpstr>
      <vt:lpstr>Θέμα του Office</vt:lpstr>
      <vt:lpstr>Παρουσίαση του PowerPoint</vt:lpstr>
      <vt:lpstr>Партньори</vt:lpstr>
      <vt:lpstr>Модули</vt:lpstr>
      <vt:lpstr>Цели</vt:lpstr>
      <vt:lpstr>Какво е информационно разстройство?</vt:lpstr>
      <vt:lpstr>Примери за информационно разстройство</vt:lpstr>
      <vt:lpstr>Παρουσίαση του PowerPoint</vt:lpstr>
      <vt:lpstr>Теорията на планираното _ Поведение</vt:lpstr>
      <vt:lpstr>Пример за това _ Теория</vt:lpstr>
      <vt:lpstr>Отношение/лични убеждения ( 1/2)</vt:lpstr>
      <vt:lpstr>Отношение/лични убеждения ( 2/2 )</vt:lpstr>
      <vt:lpstr>Субективни норми / Социално влияние (1/3)</vt:lpstr>
      <vt:lpstr>Субективно норми / Соц влияние ( 2/3)</vt:lpstr>
      <vt:lpstr>Субективно норми / Соц влияние ( 3/3 )</vt:lpstr>
      <vt:lpstr>Възприеман поведенчески контрол (1/3)</vt:lpstr>
      <vt:lpstr>Възприеман поведенчески контрол (2/3)</vt:lpstr>
      <vt:lpstr>Възприеман поведенчески контрол (3/3)</vt:lpstr>
      <vt:lpstr>Παρουσίαση του PowerPoint</vt:lpstr>
      <vt:lpstr>Умения за разпознайте вярата в дезинформацията (1/3)</vt:lpstr>
      <vt:lpstr>червено знаме сигнали (2/3)</vt:lpstr>
      <vt:lpstr>Примери за червено знаме сигнали (3/3)</vt:lpstr>
      <vt:lpstr>Препратки и допълнителна литература 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COSTAID_Module 1_Awareness_BG</dc:title>
  <dc:creator>pantelis bbalaouras</dc:creator>
  <cp:lastModifiedBy>pantelis</cp:lastModifiedBy>
  <cp:revision>705</cp:revision>
  <dcterms:created xsi:type="dcterms:W3CDTF">2020-06-02T13:31:56Z</dcterms:created>
  <dcterms:modified xsi:type="dcterms:W3CDTF">2024-02-01T14:01:27Z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0x0101008B8C5150E41E01409FE07977F0565001</vt:lpwstr>
  </property>
  <property fmtid="{D5CDD505-2E9C-101B-9397-08002B2CF9AE}" pid="3" name="MediaServiceImageTags">
    <vt:lpwstr/>
  </property>
</Properties>
</file>