
<file path=[Content_Types].xml><?xml version="1.0" encoding="utf-8"?>
<Types xmlns="http://schemas.openxmlformats.org/package/2006/content-types">
  <Default Extension="png" ContentType="image/png"/>
  <Default Extension="svg" ContentType="image/svg+xml"/>
  <Default Extension="jpeg" ContentType="image/jpeg"/>
  <Default Extension="emf" ContentType="image/x-emf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tags/tag1.xml" ContentType="application/vnd.openxmlformats-officedocument.presentationml.tags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notesSlides/notesSlide3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  <Override PartName="/ppt/authors.xml" ContentType="application/vnd.ms-powerpoint.authors+xml"/>
  <Override PartName="/ppt/changesInfos/changesInfo1.xml" ContentType="application/vnd.ms-powerpoint.changesinfo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4"/>
  </p:sldMasterIdLst>
  <p:notesMasterIdLst>
    <p:notesMasterId r:id="rId35"/>
  </p:notesMasterIdLst>
  <p:handoutMasterIdLst>
    <p:handoutMasterId r:id="rId36"/>
  </p:handoutMasterIdLst>
  <p:sldIdLst>
    <p:sldId id="512" r:id="rId5"/>
    <p:sldId id="444" r:id="rId6"/>
    <p:sldId id="509" r:id="rId7"/>
    <p:sldId id="420" r:id="rId8"/>
    <p:sldId id="445" r:id="rId9"/>
    <p:sldId id="513" r:id="rId10"/>
    <p:sldId id="514" r:id="rId11"/>
    <p:sldId id="515" r:id="rId12"/>
    <p:sldId id="519" r:id="rId13"/>
    <p:sldId id="522" r:id="rId14"/>
    <p:sldId id="523" r:id="rId15"/>
    <p:sldId id="524" r:id="rId16"/>
    <p:sldId id="518" r:id="rId17"/>
    <p:sldId id="525" r:id="rId18"/>
    <p:sldId id="516" r:id="rId19"/>
    <p:sldId id="517" r:id="rId20"/>
    <p:sldId id="528" r:id="rId21"/>
    <p:sldId id="526" r:id="rId22"/>
    <p:sldId id="532" r:id="rId23"/>
    <p:sldId id="527" r:id="rId24"/>
    <p:sldId id="533" r:id="rId25"/>
    <p:sldId id="534" r:id="rId26"/>
    <p:sldId id="537" r:id="rId27"/>
    <p:sldId id="520" r:id="rId28"/>
    <p:sldId id="530" r:id="rId29"/>
    <p:sldId id="535" r:id="rId30"/>
    <p:sldId id="531" r:id="rId31"/>
    <p:sldId id="325" r:id="rId32"/>
    <p:sldId id="536" r:id="rId33"/>
    <p:sldId id="442" r:id="rId34"/>
  </p:sldIdLst>
  <p:sldSz cx="12192000" cy="6858000"/>
  <p:notesSz cx="6858000" cy="9144000"/>
  <p:custDataLst>
    <p:tags r:id="rId37"/>
  </p:custDataLst>
  <p:defaultTextStyle>
    <a:defPPr>
      <a:defRPr lang="el-G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authors.xml><?xml version="1.0" encoding="utf-8"?>
<p188:authorLst xmlns:a="http://schemas.openxmlformats.org/drawingml/2006/main" xmlns:r="http://schemas.openxmlformats.org/officeDocument/2006/relationships" xmlns:p188="http://schemas.microsoft.com/office/powerpoint/2018/8/main">
  <p188:author id="{95837143-1840-EFFA-444B-2129619AEBF2}" name="Tim Paulusse" initials="TP" userId="S::tpaulusse@verwey-jonker.nl::4a3dabe2-b277-4d58-ac1a-c890ba4fe58f" providerId="AD"/>
</p188:authorLst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Aleksandra Stevanović" initials="AS" lastIdx="9" clrIdx="0"/>
  <p:cmAuthor id="2" name="user" initials="u" lastIdx="1" clrIdx="1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2F2F2"/>
    <a:srgbClr val="95C11F"/>
    <a:srgbClr val="004899"/>
    <a:srgbClr val="E89704"/>
    <a:srgbClr val="D8134D"/>
    <a:srgbClr val="38289E"/>
    <a:srgbClr val="E24231"/>
    <a:srgbClr val="D7124E"/>
    <a:srgbClr val="1F9ED7"/>
    <a:srgbClr val="D71921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Μεσαίο στυλ 2 - Έμφαση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74" d="100"/>
          <a:sy n="74" d="100"/>
        </p:scale>
        <p:origin x="72" y="600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notesViewPr>
    <p:cSldViewPr snapToGrid="0">
      <p:cViewPr>
        <p:scale>
          <a:sx n="1" d="2"/>
          <a:sy n="1" d="2"/>
        </p:scale>
        <p:origin x="0" y="0"/>
      </p:cViewPr>
      <p:guideLst/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26" Type="http://schemas.openxmlformats.org/officeDocument/2006/relationships/slide" Target="slides/slide22.xml"/><Relationship Id="rId39" Type="http://schemas.openxmlformats.org/officeDocument/2006/relationships/presProps" Target="presProps.xml"/><Relationship Id="rId21" Type="http://schemas.openxmlformats.org/officeDocument/2006/relationships/slide" Target="slides/slide17.xml"/><Relationship Id="rId34" Type="http://schemas.openxmlformats.org/officeDocument/2006/relationships/slide" Target="slides/slide30.xml"/><Relationship Id="rId42" Type="http://schemas.openxmlformats.org/officeDocument/2006/relationships/tableStyles" Target="tableStyles.xml"/><Relationship Id="rId7" Type="http://schemas.openxmlformats.org/officeDocument/2006/relationships/slide" Target="slides/slide3.xml"/><Relationship Id="rId2" Type="http://schemas.openxmlformats.org/officeDocument/2006/relationships/customXml" Target="../customXml/item2.xml"/><Relationship Id="rId16" Type="http://schemas.openxmlformats.org/officeDocument/2006/relationships/slide" Target="slides/slide12.xml"/><Relationship Id="rId20" Type="http://schemas.openxmlformats.org/officeDocument/2006/relationships/slide" Target="slides/slide16.xml"/><Relationship Id="rId29" Type="http://schemas.openxmlformats.org/officeDocument/2006/relationships/slide" Target="slides/slide25.xml"/><Relationship Id="rId41" Type="http://schemas.openxmlformats.org/officeDocument/2006/relationships/theme" Target="theme/theme1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24" Type="http://schemas.openxmlformats.org/officeDocument/2006/relationships/slide" Target="slides/slide20.xml"/><Relationship Id="rId32" Type="http://schemas.openxmlformats.org/officeDocument/2006/relationships/slide" Target="slides/slide28.xml"/><Relationship Id="rId37" Type="http://schemas.openxmlformats.org/officeDocument/2006/relationships/tags" Target="tags/tag1.xml"/><Relationship Id="rId40" Type="http://schemas.openxmlformats.org/officeDocument/2006/relationships/viewProps" Target="viewProps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23" Type="http://schemas.openxmlformats.org/officeDocument/2006/relationships/slide" Target="slides/slide19.xml"/><Relationship Id="rId28" Type="http://schemas.openxmlformats.org/officeDocument/2006/relationships/slide" Target="slides/slide24.xml"/><Relationship Id="rId36" Type="http://schemas.openxmlformats.org/officeDocument/2006/relationships/handoutMaster" Target="handoutMasters/handoutMaster1.xml"/><Relationship Id="rId10" Type="http://schemas.openxmlformats.org/officeDocument/2006/relationships/slide" Target="slides/slide6.xml"/><Relationship Id="rId19" Type="http://schemas.openxmlformats.org/officeDocument/2006/relationships/slide" Target="slides/slide15.xml"/><Relationship Id="rId31" Type="http://schemas.openxmlformats.org/officeDocument/2006/relationships/slide" Target="slides/slide27.xml"/><Relationship Id="rId44" Type="http://schemas.microsoft.com/office/2018/10/relationships/authors" Target="author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slide" Target="slides/slide18.xml"/><Relationship Id="rId27" Type="http://schemas.openxmlformats.org/officeDocument/2006/relationships/slide" Target="slides/slide23.xml"/><Relationship Id="rId30" Type="http://schemas.openxmlformats.org/officeDocument/2006/relationships/slide" Target="slides/slide26.xml"/><Relationship Id="rId35" Type="http://schemas.openxmlformats.org/officeDocument/2006/relationships/notesMaster" Target="notesMasters/notesMaster1.xml"/><Relationship Id="rId43" Type="http://schemas.microsoft.com/office/2016/11/relationships/changesInfo" Target="changesInfos/changesInfo1.xml"/><Relationship Id="rId8" Type="http://schemas.openxmlformats.org/officeDocument/2006/relationships/slide" Target="slides/slide4.xml"/><Relationship Id="rId3" Type="http://schemas.openxmlformats.org/officeDocument/2006/relationships/customXml" Target="../customXml/item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5" Type="http://schemas.openxmlformats.org/officeDocument/2006/relationships/slide" Target="slides/slide21.xml"/><Relationship Id="rId33" Type="http://schemas.openxmlformats.org/officeDocument/2006/relationships/slide" Target="slides/slide29.xml"/><Relationship Id="rId38" Type="http://schemas.openxmlformats.org/officeDocument/2006/relationships/commentAuthors" Target="commentAuthor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Tim Paulusse" userId="1f5f41b363f6e14e" providerId="LiveId" clId="{7CB71CEA-9324-4D48-AAD3-78E75F8E8C92}"/>
    <pc:docChg chg="modSld">
      <pc:chgData name="Tim Paulusse" userId="1f5f41b363f6e14e" providerId="LiveId" clId="{7CB71CEA-9324-4D48-AAD3-78E75F8E8C92}" dt="2023-11-22T15:08:06.523" v="61" actId="6549"/>
      <pc:docMkLst>
        <pc:docMk/>
      </pc:docMkLst>
      <pc:sldChg chg="modSp mod">
        <pc:chgData name="Tim Paulusse" userId="1f5f41b363f6e14e" providerId="LiveId" clId="{7CB71CEA-9324-4D48-AAD3-78E75F8E8C92}" dt="2023-11-22T15:08:06.523" v="61" actId="6549"/>
        <pc:sldMkLst>
          <pc:docMk/>
          <pc:sldMk cId="3202248352" sldId="519"/>
        </pc:sldMkLst>
        <pc:spChg chg="mod">
          <ac:chgData name="Tim Paulusse" userId="1f5f41b363f6e14e" providerId="LiveId" clId="{7CB71CEA-9324-4D48-AAD3-78E75F8E8C92}" dt="2023-11-22T15:08:06.523" v="61" actId="6549"/>
          <ac:spMkLst>
            <pc:docMk/>
            <pc:sldMk cId="3202248352" sldId="519"/>
            <ac:spMk id="7" creationId="{12DA0FB4-5BCB-88F0-6CF6-DEC83D2BCA4F}"/>
          </ac:spMkLst>
        </pc:spChg>
        <pc:spChg chg="mod">
          <ac:chgData name="Tim Paulusse" userId="1f5f41b363f6e14e" providerId="LiveId" clId="{7CB71CEA-9324-4D48-AAD3-78E75F8E8C92}" dt="2023-11-22T15:07:37.716" v="0" actId="120"/>
          <ac:spMkLst>
            <pc:docMk/>
            <pc:sldMk cId="3202248352" sldId="519"/>
            <ac:spMk id="8" creationId="{EEFBA0E8-650A-F4D7-D476-AC946B1EB694}"/>
          </ac:spMkLst>
        </pc:spChg>
      </pc:sldChg>
    </pc:docChg>
  </pc:docChgLst>
</pc:chgInfo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0_3">
  <dgm:title val=""/>
  <dgm:desc val=""/>
  <dgm:catLst>
    <dgm:cat type="mainScheme" pri="10300"/>
  </dgm:catLst>
  <dgm:styleLbl name="node0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lignNode1">
    <dgm:fillClrLst meth="repeat">
      <a:schemeClr val="dk2"/>
    </dgm:fillClrLst>
    <dgm:linClrLst meth="repeat">
      <a:schemeClr val="dk2"/>
    </dgm:linClrLst>
    <dgm:effectClrLst/>
    <dgm:txLinClrLst/>
    <dgm:txFillClrLst/>
    <dgm:txEffectClrLst/>
  </dgm:styleLbl>
  <dgm:styleLbl name="node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lnNode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vennNode1">
    <dgm:fillClrLst meth="repeat">
      <a:schemeClr val="dk2">
        <a:alpha val="50000"/>
      </a:schemeClr>
    </dgm:fillClrLst>
    <dgm:linClrLst meth="repeat">
      <a:schemeClr val="lt2"/>
    </dgm:linClrLst>
    <dgm:effectClrLst/>
    <dgm:txLinClrLst/>
    <dgm:txFillClrLst/>
    <dgm:txEffectClrLst/>
  </dgm:styleLbl>
  <dgm:styleLbl name="node2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node3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node4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fgImgPlace1">
    <dgm:fillClrLst meth="repeat">
      <a:schemeClr val="dk2">
        <a:tint val="50000"/>
      </a:schemeClr>
    </dgm:fillClrLst>
    <dgm:linClrLst meth="repeat">
      <a:schemeClr val="lt2"/>
    </dgm:linClrLst>
    <dgm:effectClrLst/>
    <dgm:txLinClrLst/>
    <dgm:txFillClrLst meth="repeat">
      <a:schemeClr val="lt2"/>
    </dgm:txFillClrLst>
    <dgm:txEffectClrLst/>
  </dgm:styleLbl>
  <dgm:styleLbl name="alignImgPlace1">
    <dgm:fillClrLst meth="repeat">
      <a:schemeClr val="dk2">
        <a:tint val="5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2"/>
    </dgm:txFillClrLst>
    <dgm:txEffectClrLst/>
  </dgm:styleLbl>
  <dgm:styleLbl name="bgImgPlace1">
    <dgm:fillClrLst meth="repeat">
      <a:schemeClr val="dk2">
        <a:tint val="5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2"/>
    </dgm:txFillClrLst>
    <dgm:txEffectClrLst/>
  </dgm:styleLbl>
  <dgm:styleLbl name="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callout">
    <dgm:fillClrLst meth="repeat">
      <a:schemeClr val="dk2"/>
    </dgm:fillClrLst>
    <dgm:linClrLst meth="repeat">
      <a:schemeClr val="dk2">
        <a:tint val="50000"/>
      </a:schemeClr>
    </dgm:linClrLst>
    <dgm:effectClrLst/>
    <dgm:txLinClrLst/>
    <dgm:txFillClrLst meth="repeat">
      <a:schemeClr val="lt2"/>
    </dgm:txFillClrLst>
    <dgm:txEffectClrLst/>
  </dgm:styleLbl>
  <dgm:styleLbl name="asst0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2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3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4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parCh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 meth="repeat">
      <a:schemeClr val="lt2"/>
    </dgm:txFillClrLst>
    <dgm:txEffectClrLst/>
  </dgm:styleLbl>
  <dgm:styleLbl name="parChTrans2D2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2D3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2D4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1D1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2">
        <a:alpha val="4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dk2">
        <a:tint val="4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dk2">
        <a:shade val="80000"/>
      </a:schemeClr>
    </dgm:fillClrLst>
    <dgm:linClrLst meth="repeat">
      <a:schemeClr val="dk2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dk2">
        <a:tint val="50000"/>
        <a:alpha val="40000"/>
      </a:schemeClr>
    </dgm:fillClrLst>
    <dgm:linClrLst meth="repeat">
      <a:schemeClr val="dk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dk2">
        <a:tint val="60000"/>
      </a:schemeClr>
    </dgm:fillClrLst>
    <dgm:linClrLst meth="repeat">
      <a:schemeClr val="lt2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2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0_3">
  <dgm:title val=""/>
  <dgm:desc val=""/>
  <dgm:catLst>
    <dgm:cat type="mainScheme" pri="10300"/>
  </dgm:catLst>
  <dgm:styleLbl name="node0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lignNode1">
    <dgm:fillClrLst meth="repeat">
      <a:schemeClr val="dk2"/>
    </dgm:fillClrLst>
    <dgm:linClrLst meth="repeat">
      <a:schemeClr val="dk2"/>
    </dgm:linClrLst>
    <dgm:effectClrLst/>
    <dgm:txLinClrLst/>
    <dgm:txFillClrLst/>
    <dgm:txEffectClrLst/>
  </dgm:styleLbl>
  <dgm:styleLbl name="node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lnNode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vennNode1">
    <dgm:fillClrLst meth="repeat">
      <a:schemeClr val="dk2">
        <a:alpha val="50000"/>
      </a:schemeClr>
    </dgm:fillClrLst>
    <dgm:linClrLst meth="repeat">
      <a:schemeClr val="lt2"/>
    </dgm:linClrLst>
    <dgm:effectClrLst/>
    <dgm:txLinClrLst/>
    <dgm:txFillClrLst/>
    <dgm:txEffectClrLst/>
  </dgm:styleLbl>
  <dgm:styleLbl name="node2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node3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node4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fgImgPlace1">
    <dgm:fillClrLst meth="repeat">
      <a:schemeClr val="dk2">
        <a:tint val="50000"/>
      </a:schemeClr>
    </dgm:fillClrLst>
    <dgm:linClrLst meth="repeat">
      <a:schemeClr val="lt2"/>
    </dgm:linClrLst>
    <dgm:effectClrLst/>
    <dgm:txLinClrLst/>
    <dgm:txFillClrLst meth="repeat">
      <a:schemeClr val="lt2"/>
    </dgm:txFillClrLst>
    <dgm:txEffectClrLst/>
  </dgm:styleLbl>
  <dgm:styleLbl name="alignImgPlace1">
    <dgm:fillClrLst meth="repeat">
      <a:schemeClr val="dk2">
        <a:tint val="5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2"/>
    </dgm:txFillClrLst>
    <dgm:txEffectClrLst/>
  </dgm:styleLbl>
  <dgm:styleLbl name="bgImgPlace1">
    <dgm:fillClrLst meth="repeat">
      <a:schemeClr val="dk2">
        <a:tint val="5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2"/>
    </dgm:txFillClrLst>
    <dgm:txEffectClrLst/>
  </dgm:styleLbl>
  <dgm:styleLbl name="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callout">
    <dgm:fillClrLst meth="repeat">
      <a:schemeClr val="dk2"/>
    </dgm:fillClrLst>
    <dgm:linClrLst meth="repeat">
      <a:schemeClr val="dk2">
        <a:tint val="50000"/>
      </a:schemeClr>
    </dgm:linClrLst>
    <dgm:effectClrLst/>
    <dgm:txLinClrLst/>
    <dgm:txFillClrLst meth="repeat">
      <a:schemeClr val="lt2"/>
    </dgm:txFillClrLst>
    <dgm:txEffectClrLst/>
  </dgm:styleLbl>
  <dgm:styleLbl name="asst0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2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3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4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parCh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 meth="repeat">
      <a:schemeClr val="lt2"/>
    </dgm:txFillClrLst>
    <dgm:txEffectClrLst/>
  </dgm:styleLbl>
  <dgm:styleLbl name="parChTrans2D2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2D3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2D4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1D1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2">
        <a:alpha val="4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dk2">
        <a:tint val="4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dk2">
        <a:shade val="80000"/>
      </a:schemeClr>
    </dgm:fillClrLst>
    <dgm:linClrLst meth="repeat">
      <a:schemeClr val="dk2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dk2">
        <a:tint val="50000"/>
        <a:alpha val="40000"/>
      </a:schemeClr>
    </dgm:fillClrLst>
    <dgm:linClrLst meth="repeat">
      <a:schemeClr val="dk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dk2">
        <a:tint val="60000"/>
      </a:schemeClr>
    </dgm:fillClrLst>
    <dgm:linClrLst meth="repeat">
      <a:schemeClr val="lt2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2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C4D5358F-2C12-40D3-A142-40CC932D99A4}" type="doc">
      <dgm:prSet loTypeId="urn:microsoft.com/office/officeart/2005/8/layout/vList2" loCatId="list" qsTypeId="urn:microsoft.com/office/officeart/2005/8/quickstyle/simple2" qsCatId="simple" csTypeId="urn:microsoft.com/office/officeart/2005/8/colors/accent0_3" csCatId="mainScheme" phldr="1"/>
      <dgm:spPr/>
      <dgm:t>
        <a:bodyPr/>
        <a:lstStyle/>
        <a:p>
          <a:endParaRPr lang="el-GR"/>
        </a:p>
      </dgm:t>
    </dgm:pt>
    <dgm:pt modelId="{EC327B3B-64E2-4867-8E05-4626CF7AA557}">
      <dgm:prSet phldrT="[Κείμενο]" custT="1"/>
      <dgm:spPr>
        <a:solidFill>
          <a:schemeClr val="bg1">
            <a:lumMod val="95000"/>
          </a:schemeClr>
        </a:solidFill>
        <a:ln>
          <a:solidFill>
            <a:srgbClr val="785832"/>
          </a:solidFill>
        </a:ln>
      </dgm:spPr>
      <dgm:t>
        <a:bodyPr/>
        <a:lstStyle/>
        <a:p>
          <a:r>
            <a:rPr lang="en-US" sz="3200" kern="1200" dirty="0">
              <a:solidFill>
                <a:schemeClr val="tx1"/>
              </a:solidFill>
              <a:effectLst/>
            </a:rPr>
            <a:t>1. </a:t>
          </a:r>
          <a:r>
            <a:rPr lang="sk-SK" sz="3200" kern="1200" dirty="0">
              <a:solidFill>
                <a:schemeClr val="tx1"/>
              </a:solidFill>
            </a:rPr>
            <a:t>Povedomie</a:t>
          </a:r>
          <a:endParaRPr lang="el-GR" sz="3200" kern="1200" dirty="0">
            <a:solidFill>
              <a:schemeClr val="tx1"/>
            </a:solidFill>
            <a:effectLst/>
            <a:latin typeface="Calibri" panose="020F0502020204030204"/>
            <a:ea typeface="+mn-ea"/>
            <a:cs typeface="+mn-cs"/>
          </a:endParaRPr>
        </a:p>
      </dgm:t>
    </dgm:pt>
    <dgm:pt modelId="{DF29B433-28C4-4212-B73F-BBA2E55D71FD}" type="parTrans" cxnId="{013F4C26-68C0-4526-9DB3-5EB519553F3C}">
      <dgm:prSet/>
      <dgm:spPr/>
      <dgm:t>
        <a:bodyPr/>
        <a:lstStyle/>
        <a:p>
          <a:endParaRPr lang="el-GR" sz="1600">
            <a:solidFill>
              <a:schemeClr val="tx1"/>
            </a:solidFill>
            <a:effectLst/>
          </a:endParaRPr>
        </a:p>
      </dgm:t>
    </dgm:pt>
    <dgm:pt modelId="{E3EA5345-B843-40CC-AF3F-48429EEC6F62}" type="sibTrans" cxnId="{013F4C26-68C0-4526-9DB3-5EB519553F3C}">
      <dgm:prSet/>
      <dgm:spPr/>
      <dgm:t>
        <a:bodyPr/>
        <a:lstStyle/>
        <a:p>
          <a:endParaRPr lang="el-GR">
            <a:solidFill>
              <a:schemeClr val="tx1"/>
            </a:solidFill>
            <a:effectLst/>
          </a:endParaRPr>
        </a:p>
      </dgm:t>
    </dgm:pt>
    <dgm:pt modelId="{4E244519-B7AC-4B3B-BE5F-12059590F0D2}">
      <dgm:prSet phldrT="[Κείμενο]" custT="1"/>
      <dgm:spPr>
        <a:solidFill>
          <a:srgbClr val="F2F2F2"/>
        </a:solidFill>
        <a:ln w="19050" cap="flat" cmpd="sng" algn="ctr">
          <a:solidFill>
            <a:srgbClr val="785832"/>
          </a:solidFill>
          <a:prstDash val="solid"/>
          <a:miter lim="800000"/>
        </a:ln>
        <a:effectLst/>
      </dgm:spPr>
      <dgm:t>
        <a:bodyPr spcFirstLastPara="0" vert="horz" wrap="square" lIns="121920" tIns="121920" rIns="121920" bIns="121920" numCol="1" spcCol="1270" anchor="ctr" anchorCtr="0"/>
        <a:lstStyle/>
        <a:p>
          <a:pPr marL="0" lvl="0" indent="0" algn="l" defTabSz="1422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3200" b="0" kern="1200">
              <a:solidFill>
                <a:schemeClr val="tx1"/>
              </a:solidFill>
              <a:effectLst/>
              <a:latin typeface="Calibri" panose="020F0502020204030204"/>
              <a:ea typeface="+mn-ea"/>
              <a:cs typeface="+mn-cs"/>
            </a:rPr>
            <a:t>2. Kritické myslenie</a:t>
          </a:r>
          <a:endParaRPr lang="el-GR" sz="3200" b="0" kern="1200">
            <a:solidFill>
              <a:schemeClr val="tx1"/>
            </a:solidFill>
            <a:effectLst/>
            <a:latin typeface="Calibri" panose="020F0502020204030204"/>
            <a:ea typeface="+mn-ea"/>
            <a:cs typeface="+mn-cs"/>
          </a:endParaRPr>
        </a:p>
      </dgm:t>
    </dgm:pt>
    <dgm:pt modelId="{E30B4CE4-28F5-41D5-BDD7-379CEE7BFAA6}" type="parTrans" cxnId="{63EE376A-9BE3-42F8-986B-13F24A6B6A52}">
      <dgm:prSet/>
      <dgm:spPr/>
      <dgm:t>
        <a:bodyPr/>
        <a:lstStyle/>
        <a:p>
          <a:endParaRPr lang="el-GR" sz="1600">
            <a:solidFill>
              <a:schemeClr val="tx1"/>
            </a:solidFill>
            <a:effectLst/>
          </a:endParaRPr>
        </a:p>
      </dgm:t>
    </dgm:pt>
    <dgm:pt modelId="{67FEA77F-9792-4206-8836-885C74441292}" type="sibTrans" cxnId="{63EE376A-9BE3-42F8-986B-13F24A6B6A52}">
      <dgm:prSet/>
      <dgm:spPr/>
      <dgm:t>
        <a:bodyPr/>
        <a:lstStyle/>
        <a:p>
          <a:endParaRPr lang="el-GR">
            <a:solidFill>
              <a:schemeClr val="tx1"/>
            </a:solidFill>
            <a:effectLst/>
          </a:endParaRPr>
        </a:p>
      </dgm:t>
    </dgm:pt>
    <dgm:pt modelId="{B4C523CA-CB9B-45E6-9B42-ACDDF1BF7D65}">
      <dgm:prSet phldrT="[Κείμενο]" custT="1"/>
      <dgm:spPr>
        <a:solidFill>
          <a:prstClr val="white">
            <a:lumMod val="95000"/>
          </a:prstClr>
        </a:solidFill>
        <a:ln w="19050" cap="flat" cmpd="sng" algn="ctr">
          <a:solidFill>
            <a:srgbClr val="785832"/>
          </a:solidFill>
          <a:prstDash val="solid"/>
          <a:miter lim="800000"/>
        </a:ln>
        <a:effectLst/>
      </dgm:spPr>
      <dgm:t>
        <a:bodyPr spcFirstLastPara="0" vert="horz" wrap="square" lIns="121920" tIns="121920" rIns="121920" bIns="121920" numCol="1" spcCol="1270" anchor="ctr" anchorCtr="0"/>
        <a:lstStyle/>
        <a:p>
          <a:pPr marL="0" lvl="0" indent="0" algn="l" defTabSz="1422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3200" kern="1200">
              <a:solidFill>
                <a:prstClr val="black"/>
              </a:solidFill>
              <a:effectLst/>
              <a:latin typeface="Calibri" panose="020F0502020204030204"/>
              <a:ea typeface="+mn-ea"/>
              <a:cs typeface="+mn-cs"/>
            </a:rPr>
            <a:t>3. Riešenie konfliktov </a:t>
          </a:r>
          <a:endParaRPr lang="el-GR" sz="3200" kern="1200">
            <a:solidFill>
              <a:prstClr val="black"/>
            </a:solidFill>
            <a:effectLst/>
            <a:latin typeface="Calibri" panose="020F0502020204030204"/>
            <a:ea typeface="+mn-ea"/>
            <a:cs typeface="+mn-cs"/>
          </a:endParaRPr>
        </a:p>
      </dgm:t>
    </dgm:pt>
    <dgm:pt modelId="{0B61FFA1-954D-4769-9935-DC27A03FE46F}" type="parTrans" cxnId="{AB3B445A-D322-425F-BF83-71C16EDBCF6A}">
      <dgm:prSet/>
      <dgm:spPr/>
      <dgm:t>
        <a:bodyPr/>
        <a:lstStyle/>
        <a:p>
          <a:endParaRPr lang="el-GR" sz="1600">
            <a:solidFill>
              <a:schemeClr val="tx1"/>
            </a:solidFill>
            <a:effectLst/>
          </a:endParaRPr>
        </a:p>
      </dgm:t>
    </dgm:pt>
    <dgm:pt modelId="{2A74883B-AB36-4DBE-A90D-C134F37AC8DE}" type="sibTrans" cxnId="{AB3B445A-D322-425F-BF83-71C16EDBCF6A}">
      <dgm:prSet/>
      <dgm:spPr/>
      <dgm:t>
        <a:bodyPr/>
        <a:lstStyle/>
        <a:p>
          <a:endParaRPr lang="el-GR">
            <a:solidFill>
              <a:schemeClr val="tx1"/>
            </a:solidFill>
            <a:effectLst/>
          </a:endParaRPr>
        </a:p>
      </dgm:t>
    </dgm:pt>
    <dgm:pt modelId="{1E395D00-6435-47AF-BDD1-99EEEBD551EE}" type="pres">
      <dgm:prSet presAssocID="{C4D5358F-2C12-40D3-A142-40CC932D99A4}" presName="linear" presStyleCnt="0">
        <dgm:presLayoutVars>
          <dgm:animLvl val="lvl"/>
          <dgm:resizeHandles val="exact"/>
        </dgm:presLayoutVars>
      </dgm:prSet>
      <dgm:spPr/>
      <dgm:t>
        <a:bodyPr/>
        <a:lstStyle/>
        <a:p>
          <a:endParaRPr lang="el-GR"/>
        </a:p>
      </dgm:t>
    </dgm:pt>
    <dgm:pt modelId="{470C7429-9401-4802-AB33-313A76532508}" type="pres">
      <dgm:prSet presAssocID="{EC327B3B-64E2-4867-8E05-4626CF7AA557}" presName="parentText" presStyleLbl="node1" presStyleIdx="0" presStyleCnt="3" custLinFactY="-3398" custLinFactNeighborX="-192" custLinFactNeighborY="-100000">
        <dgm:presLayoutVars>
          <dgm:chMax val="0"/>
          <dgm:bulletEnabled val="1"/>
        </dgm:presLayoutVars>
      </dgm:prSet>
      <dgm:spPr/>
      <dgm:t>
        <a:bodyPr/>
        <a:lstStyle/>
        <a:p>
          <a:endParaRPr lang="el-GR"/>
        </a:p>
      </dgm:t>
    </dgm:pt>
    <dgm:pt modelId="{88D2178F-0747-469A-A1B7-4B4E6C3A520D}" type="pres">
      <dgm:prSet presAssocID="{E3EA5345-B843-40CC-AF3F-48429EEC6F62}" presName="spacer" presStyleCnt="0"/>
      <dgm:spPr/>
    </dgm:pt>
    <dgm:pt modelId="{288E5028-B57D-41A4-A329-2A81DBAE6A20}" type="pres">
      <dgm:prSet presAssocID="{4E244519-B7AC-4B3B-BE5F-12059590F0D2}" presName="parentText" presStyleLbl="node1" presStyleIdx="1" presStyleCnt="3" custLinFactNeighborY="-19892">
        <dgm:presLayoutVars>
          <dgm:chMax val="0"/>
          <dgm:bulletEnabled val="1"/>
        </dgm:presLayoutVars>
      </dgm:prSet>
      <dgm:spPr>
        <a:xfrm>
          <a:off x="0" y="1554120"/>
          <a:ext cx="4961817" cy="1216800"/>
        </a:xfrm>
        <a:prstGeom prst="roundRect">
          <a:avLst/>
        </a:prstGeom>
      </dgm:spPr>
      <dgm:t>
        <a:bodyPr/>
        <a:lstStyle/>
        <a:p>
          <a:endParaRPr lang="el-GR"/>
        </a:p>
      </dgm:t>
    </dgm:pt>
    <dgm:pt modelId="{F52AF388-6647-40C1-9B0C-4EACF0087302}" type="pres">
      <dgm:prSet presAssocID="{67FEA77F-9792-4206-8836-885C74441292}" presName="spacer" presStyleCnt="0"/>
      <dgm:spPr/>
    </dgm:pt>
    <dgm:pt modelId="{8CDB7BC7-8DB4-48B4-844D-150D6BC9A281}" type="pres">
      <dgm:prSet presAssocID="{B4C523CA-CB9B-45E6-9B42-ACDDF1BF7D65}" presName="parentText" presStyleLbl="node1" presStyleIdx="2" presStyleCnt="3">
        <dgm:presLayoutVars>
          <dgm:chMax val="0"/>
          <dgm:bulletEnabled val="1"/>
        </dgm:presLayoutVars>
      </dgm:prSet>
      <dgm:spPr>
        <a:xfrm>
          <a:off x="0" y="3062896"/>
          <a:ext cx="4961817" cy="1216800"/>
        </a:xfrm>
        <a:prstGeom prst="roundRect">
          <a:avLst/>
        </a:prstGeom>
      </dgm:spPr>
      <dgm:t>
        <a:bodyPr/>
        <a:lstStyle/>
        <a:p>
          <a:endParaRPr lang="el-GR"/>
        </a:p>
      </dgm:t>
    </dgm:pt>
  </dgm:ptLst>
  <dgm:cxnLst>
    <dgm:cxn modelId="{AB3B445A-D322-425F-BF83-71C16EDBCF6A}" srcId="{C4D5358F-2C12-40D3-A142-40CC932D99A4}" destId="{B4C523CA-CB9B-45E6-9B42-ACDDF1BF7D65}" srcOrd="2" destOrd="0" parTransId="{0B61FFA1-954D-4769-9935-DC27A03FE46F}" sibTransId="{2A74883B-AB36-4DBE-A90D-C134F37AC8DE}"/>
    <dgm:cxn modelId="{013F4C26-68C0-4526-9DB3-5EB519553F3C}" srcId="{C4D5358F-2C12-40D3-A142-40CC932D99A4}" destId="{EC327B3B-64E2-4867-8E05-4626CF7AA557}" srcOrd="0" destOrd="0" parTransId="{DF29B433-28C4-4212-B73F-BBA2E55D71FD}" sibTransId="{E3EA5345-B843-40CC-AF3F-48429EEC6F62}"/>
    <dgm:cxn modelId="{71170B66-801D-42B1-BD88-3067EF1E3D30}" type="presOf" srcId="{EC327B3B-64E2-4867-8E05-4626CF7AA557}" destId="{470C7429-9401-4802-AB33-313A76532508}" srcOrd="0" destOrd="0" presId="urn:microsoft.com/office/officeart/2005/8/layout/vList2"/>
    <dgm:cxn modelId="{63EE376A-9BE3-42F8-986B-13F24A6B6A52}" srcId="{C4D5358F-2C12-40D3-A142-40CC932D99A4}" destId="{4E244519-B7AC-4B3B-BE5F-12059590F0D2}" srcOrd="1" destOrd="0" parTransId="{E30B4CE4-28F5-41D5-BDD7-379CEE7BFAA6}" sibTransId="{67FEA77F-9792-4206-8836-885C74441292}"/>
    <dgm:cxn modelId="{7533573D-AE90-413F-8D5E-92E484CC53EE}" type="presOf" srcId="{C4D5358F-2C12-40D3-A142-40CC932D99A4}" destId="{1E395D00-6435-47AF-BDD1-99EEEBD551EE}" srcOrd="0" destOrd="0" presId="urn:microsoft.com/office/officeart/2005/8/layout/vList2"/>
    <dgm:cxn modelId="{E7D99F90-BD21-488E-8965-4FA3E6649457}" type="presOf" srcId="{4E244519-B7AC-4B3B-BE5F-12059590F0D2}" destId="{288E5028-B57D-41A4-A329-2A81DBAE6A20}" srcOrd="0" destOrd="0" presId="urn:microsoft.com/office/officeart/2005/8/layout/vList2"/>
    <dgm:cxn modelId="{0A308EED-F4BF-484E-9616-FC08E6DF7B71}" type="presOf" srcId="{B4C523CA-CB9B-45E6-9B42-ACDDF1BF7D65}" destId="{8CDB7BC7-8DB4-48B4-844D-150D6BC9A281}" srcOrd="0" destOrd="0" presId="urn:microsoft.com/office/officeart/2005/8/layout/vList2"/>
    <dgm:cxn modelId="{D194C380-2F5A-4D83-B19D-EDEBF138C04E}" type="presParOf" srcId="{1E395D00-6435-47AF-BDD1-99EEEBD551EE}" destId="{470C7429-9401-4802-AB33-313A76532508}" srcOrd="0" destOrd="0" presId="urn:microsoft.com/office/officeart/2005/8/layout/vList2"/>
    <dgm:cxn modelId="{1C593544-AEA6-4F32-B3EB-A05830DB3610}" type="presParOf" srcId="{1E395D00-6435-47AF-BDD1-99EEEBD551EE}" destId="{88D2178F-0747-469A-A1B7-4B4E6C3A520D}" srcOrd="1" destOrd="0" presId="urn:microsoft.com/office/officeart/2005/8/layout/vList2"/>
    <dgm:cxn modelId="{D77AAB75-3FBD-4EC6-89C1-F17940EE4199}" type="presParOf" srcId="{1E395D00-6435-47AF-BDD1-99EEEBD551EE}" destId="{288E5028-B57D-41A4-A329-2A81DBAE6A20}" srcOrd="2" destOrd="0" presId="urn:microsoft.com/office/officeart/2005/8/layout/vList2"/>
    <dgm:cxn modelId="{EF6FD183-5195-47C2-8292-3E15D1204EF4}" type="presParOf" srcId="{1E395D00-6435-47AF-BDD1-99EEEBD551EE}" destId="{F52AF388-6647-40C1-9B0C-4EACF0087302}" srcOrd="3" destOrd="0" presId="urn:microsoft.com/office/officeart/2005/8/layout/vList2"/>
    <dgm:cxn modelId="{93570274-80FF-4597-9140-78C6897D45C5}" type="presParOf" srcId="{1E395D00-6435-47AF-BDD1-99EEEBD551EE}" destId="{8CDB7BC7-8DB4-48B4-844D-150D6BC9A281}" srcOrd="4" destOrd="0" presId="urn:microsoft.com/office/officeart/2005/8/layout/vList2"/>
  </dgm:cxnLst>
  <dgm:bg>
    <a:noFill/>
  </dgm:bg>
  <dgm:whole>
    <a:ln>
      <a:noFill/>
    </a:ln>
  </dgm:whole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C4D5358F-2C12-40D3-A142-40CC932D99A4}" type="doc">
      <dgm:prSet loTypeId="urn:microsoft.com/office/officeart/2005/8/layout/vList2" loCatId="list" qsTypeId="urn:microsoft.com/office/officeart/2005/8/quickstyle/simple2" qsCatId="simple" csTypeId="urn:microsoft.com/office/officeart/2005/8/colors/accent0_3" csCatId="mainScheme" phldr="1"/>
      <dgm:spPr/>
      <dgm:t>
        <a:bodyPr/>
        <a:lstStyle/>
        <a:p>
          <a:endParaRPr lang="el-GR"/>
        </a:p>
      </dgm:t>
    </dgm:pt>
    <dgm:pt modelId="{EC327B3B-64E2-4867-8E05-4626CF7AA557}">
      <dgm:prSet phldrT="[Κείμενο]" custT="1"/>
      <dgm:spPr>
        <a:solidFill>
          <a:srgbClr val="95C11F"/>
        </a:solidFill>
        <a:ln>
          <a:solidFill>
            <a:srgbClr val="785832"/>
          </a:solidFill>
        </a:ln>
      </dgm:spPr>
      <dgm:t>
        <a:bodyPr/>
        <a:lstStyle/>
        <a:p>
          <a:r>
            <a:rPr lang="en-US" sz="3200" b="1" kern="1200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4. </a:t>
          </a:r>
          <a:r>
            <a:rPr lang="en-US" sz="3200" b="1" kern="1200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libri" panose="020F0502020204030204"/>
              <a:ea typeface="+mn-ea"/>
              <a:cs typeface="+mn-cs"/>
            </a:rPr>
            <a:t>Umožnenie </a:t>
          </a:r>
          <a:r>
            <a:rPr lang="en-US" sz="3200" b="1" kern="1200" dirty="0">
              <a:solidFill>
                <a:prstClr val="white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libri" panose="020F0502020204030204"/>
              <a:ea typeface="+mn-ea"/>
              <a:cs typeface="+mn-cs"/>
            </a:rPr>
            <a:t>dialógu</a:t>
          </a:r>
          <a:r>
            <a:rPr lang="en-US" sz="3200" kern="1200" dirty="0">
              <a:solidFill>
                <a:prstClr val="black"/>
              </a:solidFill>
              <a:effectLst/>
              <a:latin typeface="Calibri" panose="020F0502020204030204"/>
              <a:ea typeface="+mn-ea"/>
              <a:cs typeface="+mn-cs"/>
            </a:rPr>
            <a:t>  </a:t>
          </a:r>
          <a:endParaRPr lang="el-GR" sz="3200" kern="1200" dirty="0">
            <a:solidFill>
              <a:prstClr val="black"/>
            </a:solidFill>
            <a:effectLst/>
            <a:latin typeface="Calibri" panose="020F0502020204030204"/>
            <a:ea typeface="+mn-ea"/>
            <a:cs typeface="+mn-cs"/>
          </a:endParaRPr>
        </a:p>
      </dgm:t>
    </dgm:pt>
    <dgm:pt modelId="{DF29B433-28C4-4212-B73F-BBA2E55D71FD}" type="parTrans" cxnId="{013F4C26-68C0-4526-9DB3-5EB519553F3C}">
      <dgm:prSet/>
      <dgm:spPr/>
      <dgm:t>
        <a:bodyPr/>
        <a:lstStyle/>
        <a:p>
          <a:endParaRPr lang="el-GR" sz="1600">
            <a:solidFill>
              <a:schemeClr val="tx1"/>
            </a:solidFill>
            <a:effectLst/>
          </a:endParaRPr>
        </a:p>
      </dgm:t>
    </dgm:pt>
    <dgm:pt modelId="{E3EA5345-B843-40CC-AF3F-48429EEC6F62}" type="sibTrans" cxnId="{013F4C26-68C0-4526-9DB3-5EB519553F3C}">
      <dgm:prSet/>
      <dgm:spPr/>
      <dgm:t>
        <a:bodyPr/>
        <a:lstStyle/>
        <a:p>
          <a:endParaRPr lang="el-GR">
            <a:solidFill>
              <a:schemeClr val="tx1"/>
            </a:solidFill>
            <a:effectLst/>
          </a:endParaRPr>
        </a:p>
      </dgm:t>
    </dgm:pt>
    <dgm:pt modelId="{4E244519-B7AC-4B3B-BE5F-12059590F0D2}">
      <dgm:prSet phldrT="[Κείμενο]" custT="1"/>
      <dgm:spPr>
        <a:solidFill>
          <a:prstClr val="white">
            <a:lumMod val="95000"/>
          </a:prstClr>
        </a:solidFill>
        <a:ln w="19050" cap="flat" cmpd="sng" algn="ctr">
          <a:solidFill>
            <a:srgbClr val="785832"/>
          </a:solidFill>
          <a:prstDash val="solid"/>
          <a:miter lim="800000"/>
        </a:ln>
        <a:effectLst/>
      </dgm:spPr>
      <dgm:t>
        <a:bodyPr spcFirstLastPara="0" vert="horz" wrap="square" lIns="121920" tIns="121920" rIns="121920" bIns="121920" numCol="1" spcCol="1270" anchor="ctr" anchorCtr="0"/>
        <a:lstStyle/>
        <a:p>
          <a:pPr marL="0" lvl="0" indent="0" algn="l" defTabSz="1422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3200" kern="1200">
              <a:solidFill>
                <a:prstClr val="black"/>
              </a:solidFill>
              <a:effectLst/>
              <a:latin typeface="Calibri" panose="020F0502020204030204"/>
              <a:ea typeface="+mn-ea"/>
              <a:cs typeface="+mn-cs"/>
            </a:rPr>
            <a:t>5. Etika</a:t>
          </a:r>
          <a:endParaRPr lang="el-GR" sz="3200" kern="1200">
            <a:solidFill>
              <a:prstClr val="black"/>
            </a:solidFill>
            <a:effectLst/>
            <a:latin typeface="Calibri" panose="020F0502020204030204"/>
            <a:ea typeface="+mn-ea"/>
            <a:cs typeface="+mn-cs"/>
          </a:endParaRPr>
        </a:p>
      </dgm:t>
    </dgm:pt>
    <dgm:pt modelId="{E30B4CE4-28F5-41D5-BDD7-379CEE7BFAA6}" type="parTrans" cxnId="{63EE376A-9BE3-42F8-986B-13F24A6B6A52}">
      <dgm:prSet/>
      <dgm:spPr/>
      <dgm:t>
        <a:bodyPr/>
        <a:lstStyle/>
        <a:p>
          <a:endParaRPr lang="el-GR" sz="1600">
            <a:solidFill>
              <a:schemeClr val="tx1"/>
            </a:solidFill>
            <a:effectLst/>
          </a:endParaRPr>
        </a:p>
      </dgm:t>
    </dgm:pt>
    <dgm:pt modelId="{67FEA77F-9792-4206-8836-885C74441292}" type="sibTrans" cxnId="{63EE376A-9BE3-42F8-986B-13F24A6B6A52}">
      <dgm:prSet/>
      <dgm:spPr/>
      <dgm:t>
        <a:bodyPr/>
        <a:lstStyle/>
        <a:p>
          <a:endParaRPr lang="el-GR">
            <a:solidFill>
              <a:schemeClr val="tx1"/>
            </a:solidFill>
            <a:effectLst/>
          </a:endParaRPr>
        </a:p>
      </dgm:t>
    </dgm:pt>
    <dgm:pt modelId="{B4C523CA-CB9B-45E6-9B42-ACDDF1BF7D65}">
      <dgm:prSet phldrT="[Κείμενο]" custT="1"/>
      <dgm:spPr>
        <a:solidFill>
          <a:prstClr val="white">
            <a:lumMod val="95000"/>
          </a:prstClr>
        </a:solidFill>
        <a:ln w="19050" cap="flat" cmpd="sng" algn="ctr">
          <a:solidFill>
            <a:srgbClr val="785832"/>
          </a:solidFill>
          <a:prstDash val="solid"/>
          <a:miter lim="800000"/>
        </a:ln>
        <a:effectLst/>
      </dgm:spPr>
      <dgm:t>
        <a:bodyPr spcFirstLastPara="0" vert="horz" wrap="square" lIns="121920" tIns="121920" rIns="121920" bIns="121920" numCol="1" spcCol="1270" anchor="ctr" anchorCtr="0"/>
        <a:lstStyle/>
        <a:p>
          <a:pPr marL="0" lvl="0" indent="0" algn="l" defTabSz="1422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3200" kern="1200">
              <a:solidFill>
                <a:prstClr val="black"/>
              </a:solidFill>
              <a:effectLst/>
              <a:latin typeface="Calibri" panose="020F0502020204030204"/>
              <a:ea typeface="+mn-ea"/>
              <a:cs typeface="+mn-cs"/>
            </a:rPr>
            <a:t>6. Reflexívne zručnosti </a:t>
          </a:r>
          <a:endParaRPr lang="el-GR" sz="3200" kern="1200">
            <a:solidFill>
              <a:prstClr val="black"/>
            </a:solidFill>
            <a:effectLst/>
            <a:latin typeface="Calibri" panose="020F0502020204030204"/>
            <a:ea typeface="+mn-ea"/>
            <a:cs typeface="+mn-cs"/>
          </a:endParaRPr>
        </a:p>
      </dgm:t>
    </dgm:pt>
    <dgm:pt modelId="{0B61FFA1-954D-4769-9935-DC27A03FE46F}" type="parTrans" cxnId="{AB3B445A-D322-425F-BF83-71C16EDBCF6A}">
      <dgm:prSet/>
      <dgm:spPr/>
      <dgm:t>
        <a:bodyPr/>
        <a:lstStyle/>
        <a:p>
          <a:endParaRPr lang="el-GR" sz="1600">
            <a:solidFill>
              <a:schemeClr val="tx1"/>
            </a:solidFill>
            <a:effectLst/>
          </a:endParaRPr>
        </a:p>
      </dgm:t>
    </dgm:pt>
    <dgm:pt modelId="{2A74883B-AB36-4DBE-A90D-C134F37AC8DE}" type="sibTrans" cxnId="{AB3B445A-D322-425F-BF83-71C16EDBCF6A}">
      <dgm:prSet/>
      <dgm:spPr/>
      <dgm:t>
        <a:bodyPr/>
        <a:lstStyle/>
        <a:p>
          <a:endParaRPr lang="el-GR">
            <a:solidFill>
              <a:schemeClr val="tx1"/>
            </a:solidFill>
            <a:effectLst/>
          </a:endParaRPr>
        </a:p>
      </dgm:t>
    </dgm:pt>
    <dgm:pt modelId="{B404CC1D-7D31-4B64-A5C5-60498ADB70FF}">
      <dgm:prSet phldrT="[Κείμενο]" custT="1"/>
      <dgm:spPr>
        <a:solidFill>
          <a:prstClr val="white">
            <a:lumMod val="95000"/>
          </a:prstClr>
        </a:solidFill>
        <a:ln w="19050" cap="flat" cmpd="sng" algn="ctr">
          <a:solidFill>
            <a:srgbClr val="785832"/>
          </a:solidFill>
          <a:prstDash val="solid"/>
          <a:miter lim="800000"/>
        </a:ln>
        <a:effectLst/>
      </dgm:spPr>
      <dgm:t>
        <a:bodyPr spcFirstLastPara="0" vert="horz" wrap="square" lIns="121920" tIns="121920" rIns="121920" bIns="121920" numCol="1" spcCol="1270" anchor="ctr" anchorCtr="0"/>
        <a:lstStyle/>
        <a:p>
          <a:pPr>
            <a:buNone/>
          </a:pPr>
          <a:r>
            <a:rPr lang="en-US" sz="3200" dirty="0">
              <a:solidFill>
                <a:prstClr val="black"/>
              </a:solidFill>
              <a:effectLst/>
              <a:latin typeface="Calibri" panose="020F0502020204030204"/>
              <a:ea typeface="+mn-ea"/>
              <a:cs typeface="+mn-cs"/>
            </a:rPr>
            <a:t>7. Digitálne zručnosti </a:t>
          </a:r>
          <a:endParaRPr lang="el-GR" sz="3200" dirty="0">
            <a:solidFill>
              <a:prstClr val="black"/>
            </a:solidFill>
            <a:effectLst/>
            <a:latin typeface="Calibri" panose="020F0502020204030204"/>
            <a:ea typeface="+mn-ea"/>
            <a:cs typeface="+mn-cs"/>
          </a:endParaRPr>
        </a:p>
      </dgm:t>
    </dgm:pt>
    <dgm:pt modelId="{815566CE-34FA-4B26-BE76-87701DAF9F50}" type="parTrans" cxnId="{32625709-F515-46AA-9E97-C1E5D73AB0F9}">
      <dgm:prSet/>
      <dgm:spPr/>
      <dgm:t>
        <a:bodyPr/>
        <a:lstStyle/>
        <a:p>
          <a:endParaRPr lang="en-GB"/>
        </a:p>
      </dgm:t>
    </dgm:pt>
    <dgm:pt modelId="{20B46757-2675-4149-85B1-C855B1C5BEC0}" type="sibTrans" cxnId="{32625709-F515-46AA-9E97-C1E5D73AB0F9}">
      <dgm:prSet/>
      <dgm:spPr/>
      <dgm:t>
        <a:bodyPr/>
        <a:lstStyle/>
        <a:p>
          <a:endParaRPr lang="en-GB"/>
        </a:p>
      </dgm:t>
    </dgm:pt>
    <dgm:pt modelId="{1E395D00-6435-47AF-BDD1-99EEEBD551EE}" type="pres">
      <dgm:prSet presAssocID="{C4D5358F-2C12-40D3-A142-40CC932D99A4}" presName="linear" presStyleCnt="0">
        <dgm:presLayoutVars>
          <dgm:animLvl val="lvl"/>
          <dgm:resizeHandles val="exact"/>
        </dgm:presLayoutVars>
      </dgm:prSet>
      <dgm:spPr/>
      <dgm:t>
        <a:bodyPr/>
        <a:lstStyle/>
        <a:p>
          <a:endParaRPr lang="el-GR"/>
        </a:p>
      </dgm:t>
    </dgm:pt>
    <dgm:pt modelId="{470C7429-9401-4802-AB33-313A76532508}" type="pres">
      <dgm:prSet presAssocID="{EC327B3B-64E2-4867-8E05-4626CF7AA557}" presName="parentText" presStyleLbl="node1" presStyleIdx="0" presStyleCnt="4" custLinFactNeighborX="-45891" custLinFactNeighborY="-10476">
        <dgm:presLayoutVars>
          <dgm:chMax val="0"/>
          <dgm:bulletEnabled val="1"/>
        </dgm:presLayoutVars>
      </dgm:prSet>
      <dgm:spPr/>
      <dgm:t>
        <a:bodyPr/>
        <a:lstStyle/>
        <a:p>
          <a:endParaRPr lang="el-GR"/>
        </a:p>
      </dgm:t>
    </dgm:pt>
    <dgm:pt modelId="{88D2178F-0747-469A-A1B7-4B4E6C3A520D}" type="pres">
      <dgm:prSet presAssocID="{E3EA5345-B843-40CC-AF3F-48429EEC6F62}" presName="spacer" presStyleCnt="0"/>
      <dgm:spPr/>
    </dgm:pt>
    <dgm:pt modelId="{288E5028-B57D-41A4-A329-2A81DBAE6A20}" type="pres">
      <dgm:prSet presAssocID="{4E244519-B7AC-4B3B-BE5F-12059590F0D2}" presName="parentText" presStyleLbl="node1" presStyleIdx="1" presStyleCnt="4" custLinFactNeighborY="-19892">
        <dgm:presLayoutVars>
          <dgm:chMax val="0"/>
          <dgm:bulletEnabled val="1"/>
        </dgm:presLayoutVars>
      </dgm:prSet>
      <dgm:spPr>
        <a:xfrm>
          <a:off x="0" y="1175325"/>
          <a:ext cx="4961817" cy="1029600"/>
        </a:xfrm>
        <a:prstGeom prst="roundRect">
          <a:avLst/>
        </a:prstGeom>
      </dgm:spPr>
      <dgm:t>
        <a:bodyPr/>
        <a:lstStyle/>
        <a:p>
          <a:endParaRPr lang="el-GR"/>
        </a:p>
      </dgm:t>
    </dgm:pt>
    <dgm:pt modelId="{F52AF388-6647-40C1-9B0C-4EACF0087302}" type="pres">
      <dgm:prSet presAssocID="{67FEA77F-9792-4206-8836-885C74441292}" presName="spacer" presStyleCnt="0"/>
      <dgm:spPr/>
    </dgm:pt>
    <dgm:pt modelId="{8CDB7BC7-8DB4-48B4-844D-150D6BC9A281}" type="pres">
      <dgm:prSet presAssocID="{B4C523CA-CB9B-45E6-9B42-ACDDF1BF7D65}" presName="parentText" presStyleLbl="node1" presStyleIdx="2" presStyleCnt="4">
        <dgm:presLayoutVars>
          <dgm:chMax val="0"/>
          <dgm:bulletEnabled val="1"/>
        </dgm:presLayoutVars>
      </dgm:prSet>
      <dgm:spPr>
        <a:xfrm>
          <a:off x="0" y="3062896"/>
          <a:ext cx="4961817" cy="1216800"/>
        </a:xfrm>
        <a:prstGeom prst="roundRect">
          <a:avLst/>
        </a:prstGeom>
      </dgm:spPr>
      <dgm:t>
        <a:bodyPr/>
        <a:lstStyle/>
        <a:p>
          <a:endParaRPr lang="el-GR"/>
        </a:p>
      </dgm:t>
    </dgm:pt>
    <dgm:pt modelId="{2D4A43E5-0209-40D0-8BAC-E928B7A1AB22}" type="pres">
      <dgm:prSet presAssocID="{2A74883B-AB36-4DBE-A90D-C134F37AC8DE}" presName="spacer" presStyleCnt="0"/>
      <dgm:spPr/>
    </dgm:pt>
    <dgm:pt modelId="{94379526-F41C-4743-8DE3-718A904944E0}" type="pres">
      <dgm:prSet presAssocID="{B404CC1D-7D31-4B64-A5C5-60498ADB70FF}" presName="parentText" presStyleLbl="node1" presStyleIdx="3" presStyleCnt="4">
        <dgm:presLayoutVars>
          <dgm:chMax val="0"/>
          <dgm:bulletEnabled val="1"/>
        </dgm:presLayoutVars>
      </dgm:prSet>
      <dgm:spPr>
        <a:prstGeom prst="roundRect">
          <a:avLst/>
        </a:prstGeom>
      </dgm:spPr>
      <dgm:t>
        <a:bodyPr/>
        <a:lstStyle/>
        <a:p>
          <a:endParaRPr lang="el-GR"/>
        </a:p>
      </dgm:t>
    </dgm:pt>
  </dgm:ptLst>
  <dgm:cxnLst>
    <dgm:cxn modelId="{AB3B445A-D322-425F-BF83-71C16EDBCF6A}" srcId="{C4D5358F-2C12-40D3-A142-40CC932D99A4}" destId="{B4C523CA-CB9B-45E6-9B42-ACDDF1BF7D65}" srcOrd="2" destOrd="0" parTransId="{0B61FFA1-954D-4769-9935-DC27A03FE46F}" sibTransId="{2A74883B-AB36-4DBE-A90D-C134F37AC8DE}"/>
    <dgm:cxn modelId="{013F4C26-68C0-4526-9DB3-5EB519553F3C}" srcId="{C4D5358F-2C12-40D3-A142-40CC932D99A4}" destId="{EC327B3B-64E2-4867-8E05-4626CF7AA557}" srcOrd="0" destOrd="0" parTransId="{DF29B433-28C4-4212-B73F-BBA2E55D71FD}" sibTransId="{E3EA5345-B843-40CC-AF3F-48429EEC6F62}"/>
    <dgm:cxn modelId="{32625709-F515-46AA-9E97-C1E5D73AB0F9}" srcId="{C4D5358F-2C12-40D3-A142-40CC932D99A4}" destId="{B404CC1D-7D31-4B64-A5C5-60498ADB70FF}" srcOrd="3" destOrd="0" parTransId="{815566CE-34FA-4B26-BE76-87701DAF9F50}" sibTransId="{20B46757-2675-4149-85B1-C855B1C5BEC0}"/>
    <dgm:cxn modelId="{71170B66-801D-42B1-BD88-3067EF1E3D30}" type="presOf" srcId="{EC327B3B-64E2-4867-8E05-4626CF7AA557}" destId="{470C7429-9401-4802-AB33-313A76532508}" srcOrd="0" destOrd="0" presId="urn:microsoft.com/office/officeart/2005/8/layout/vList2"/>
    <dgm:cxn modelId="{63EE376A-9BE3-42F8-986B-13F24A6B6A52}" srcId="{C4D5358F-2C12-40D3-A142-40CC932D99A4}" destId="{4E244519-B7AC-4B3B-BE5F-12059590F0D2}" srcOrd="1" destOrd="0" parTransId="{E30B4CE4-28F5-41D5-BDD7-379CEE7BFAA6}" sibTransId="{67FEA77F-9792-4206-8836-885C74441292}"/>
    <dgm:cxn modelId="{7533573D-AE90-413F-8D5E-92E484CC53EE}" type="presOf" srcId="{C4D5358F-2C12-40D3-A142-40CC932D99A4}" destId="{1E395D00-6435-47AF-BDD1-99EEEBD551EE}" srcOrd="0" destOrd="0" presId="urn:microsoft.com/office/officeart/2005/8/layout/vList2"/>
    <dgm:cxn modelId="{8D6DD0D9-5D33-4B6B-B83A-73677E400C15}" type="presOf" srcId="{B404CC1D-7D31-4B64-A5C5-60498ADB70FF}" destId="{94379526-F41C-4743-8DE3-718A904944E0}" srcOrd="0" destOrd="0" presId="urn:microsoft.com/office/officeart/2005/8/layout/vList2"/>
    <dgm:cxn modelId="{E7D99F90-BD21-488E-8965-4FA3E6649457}" type="presOf" srcId="{4E244519-B7AC-4B3B-BE5F-12059590F0D2}" destId="{288E5028-B57D-41A4-A329-2A81DBAE6A20}" srcOrd="0" destOrd="0" presId="urn:microsoft.com/office/officeart/2005/8/layout/vList2"/>
    <dgm:cxn modelId="{0A308EED-F4BF-484E-9616-FC08E6DF7B71}" type="presOf" srcId="{B4C523CA-CB9B-45E6-9B42-ACDDF1BF7D65}" destId="{8CDB7BC7-8DB4-48B4-844D-150D6BC9A281}" srcOrd="0" destOrd="0" presId="urn:microsoft.com/office/officeart/2005/8/layout/vList2"/>
    <dgm:cxn modelId="{D194C380-2F5A-4D83-B19D-EDEBF138C04E}" type="presParOf" srcId="{1E395D00-6435-47AF-BDD1-99EEEBD551EE}" destId="{470C7429-9401-4802-AB33-313A76532508}" srcOrd="0" destOrd="0" presId="urn:microsoft.com/office/officeart/2005/8/layout/vList2"/>
    <dgm:cxn modelId="{1C593544-AEA6-4F32-B3EB-A05830DB3610}" type="presParOf" srcId="{1E395D00-6435-47AF-BDD1-99EEEBD551EE}" destId="{88D2178F-0747-469A-A1B7-4B4E6C3A520D}" srcOrd="1" destOrd="0" presId="urn:microsoft.com/office/officeart/2005/8/layout/vList2"/>
    <dgm:cxn modelId="{D77AAB75-3FBD-4EC6-89C1-F17940EE4199}" type="presParOf" srcId="{1E395D00-6435-47AF-BDD1-99EEEBD551EE}" destId="{288E5028-B57D-41A4-A329-2A81DBAE6A20}" srcOrd="2" destOrd="0" presId="urn:microsoft.com/office/officeart/2005/8/layout/vList2"/>
    <dgm:cxn modelId="{EF6FD183-5195-47C2-8292-3E15D1204EF4}" type="presParOf" srcId="{1E395D00-6435-47AF-BDD1-99EEEBD551EE}" destId="{F52AF388-6647-40C1-9B0C-4EACF0087302}" srcOrd="3" destOrd="0" presId="urn:microsoft.com/office/officeart/2005/8/layout/vList2"/>
    <dgm:cxn modelId="{93570274-80FF-4597-9140-78C6897D45C5}" type="presParOf" srcId="{1E395D00-6435-47AF-BDD1-99EEEBD551EE}" destId="{8CDB7BC7-8DB4-48B4-844D-150D6BC9A281}" srcOrd="4" destOrd="0" presId="urn:microsoft.com/office/officeart/2005/8/layout/vList2"/>
    <dgm:cxn modelId="{83AD646B-BCB4-4AC7-A94E-4648D1EC187B}" type="presParOf" srcId="{1E395D00-6435-47AF-BDD1-99EEEBD551EE}" destId="{2D4A43E5-0209-40D0-8BAC-E928B7A1AB22}" srcOrd="5" destOrd="0" presId="urn:microsoft.com/office/officeart/2005/8/layout/vList2"/>
    <dgm:cxn modelId="{C87F44C5-BF60-480E-AC63-E4CAEC7001A5}" type="presParOf" srcId="{1E395D00-6435-47AF-BDD1-99EEEBD551EE}" destId="{94379526-F41C-4743-8DE3-718A904944E0}" srcOrd="6" destOrd="0" presId="urn:microsoft.com/office/officeart/2005/8/layout/vList2"/>
  </dgm:cxnLst>
  <dgm:bg>
    <a:noFill/>
  </dgm:bg>
  <dgm:whole>
    <a:ln>
      <a:noFill/>
    </a:ln>
  </dgm:whole>
  <dgm:extLst>
    <a:ext uri="http://schemas.microsoft.com/office/drawing/2008/diagram">
      <dsp:dataModelExt xmlns:dsp="http://schemas.microsoft.com/office/drawing/2008/diagram" relId="rId14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470C7429-9401-4802-AB33-313A76532508}">
      <dsp:nvSpPr>
        <dsp:cNvPr id="0" name=""/>
        <dsp:cNvSpPr/>
      </dsp:nvSpPr>
      <dsp:spPr>
        <a:xfrm>
          <a:off x="0" y="0"/>
          <a:ext cx="4961817" cy="1029600"/>
        </a:xfrm>
        <a:prstGeom prst="roundRect">
          <a:avLst/>
        </a:prstGeom>
        <a:solidFill>
          <a:schemeClr val="bg1">
            <a:lumMod val="95000"/>
          </a:schemeClr>
        </a:solidFill>
        <a:ln w="19050" cap="flat" cmpd="sng" algn="ctr">
          <a:solidFill>
            <a:srgbClr val="785832"/>
          </a:solidFill>
          <a:prstDash val="solid"/>
          <a:miter lim="800000"/>
        </a:ln>
        <a:effectLst/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121920" tIns="121920" rIns="121920" bIns="121920" numCol="1" spcCol="1270" anchor="ctr" anchorCtr="0">
          <a:noAutofit/>
        </a:bodyPr>
        <a:lstStyle/>
        <a:p>
          <a:pPr lvl="0" algn="l" defTabSz="1422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3200" kern="1200" dirty="0">
              <a:solidFill>
                <a:schemeClr val="tx1"/>
              </a:solidFill>
              <a:effectLst/>
            </a:rPr>
            <a:t>1. </a:t>
          </a:r>
          <a:r>
            <a:rPr lang="sk-SK" sz="3200" kern="1200" dirty="0">
              <a:solidFill>
                <a:schemeClr val="tx1"/>
              </a:solidFill>
            </a:rPr>
            <a:t>Povedomie</a:t>
          </a:r>
          <a:endParaRPr lang="el-GR" sz="3200" kern="1200" dirty="0">
            <a:solidFill>
              <a:schemeClr val="tx1"/>
            </a:solidFill>
            <a:effectLst/>
            <a:latin typeface="Calibri" panose="020F0502020204030204"/>
            <a:ea typeface="+mn-ea"/>
            <a:cs typeface="+mn-cs"/>
          </a:endParaRPr>
        </a:p>
      </dsp:txBody>
      <dsp:txXfrm>
        <a:off x="50261" y="50261"/>
        <a:ext cx="4861295" cy="929078"/>
      </dsp:txXfrm>
    </dsp:sp>
    <dsp:sp modelId="{288E5028-B57D-41A4-A329-2A81DBAE6A20}">
      <dsp:nvSpPr>
        <dsp:cNvPr id="0" name=""/>
        <dsp:cNvSpPr/>
      </dsp:nvSpPr>
      <dsp:spPr>
        <a:xfrm>
          <a:off x="0" y="1175325"/>
          <a:ext cx="4961817" cy="1029600"/>
        </a:xfrm>
        <a:prstGeom prst="roundRect">
          <a:avLst/>
        </a:prstGeom>
        <a:solidFill>
          <a:srgbClr val="F2F2F2"/>
        </a:solidFill>
        <a:ln w="19050" cap="flat" cmpd="sng" algn="ctr">
          <a:solidFill>
            <a:srgbClr val="785832"/>
          </a:solidFill>
          <a:prstDash val="solid"/>
          <a:miter lim="800000"/>
        </a:ln>
        <a:effectLst/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121920" tIns="121920" rIns="121920" bIns="121920" numCol="1" spcCol="1270" anchor="ctr" anchorCtr="0">
          <a:noAutofit/>
        </a:bodyPr>
        <a:lstStyle/>
        <a:p>
          <a:pPr marL="0" lvl="0" indent="0" algn="l" defTabSz="1422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3200" b="0" kern="1200">
              <a:solidFill>
                <a:schemeClr val="tx1"/>
              </a:solidFill>
              <a:effectLst/>
              <a:latin typeface="Calibri" panose="020F0502020204030204"/>
              <a:ea typeface="+mn-ea"/>
              <a:cs typeface="+mn-cs"/>
            </a:rPr>
            <a:t>2. Kritické myslenie</a:t>
          </a:r>
          <a:endParaRPr lang="el-GR" sz="3200" b="0" kern="1200">
            <a:solidFill>
              <a:schemeClr val="tx1"/>
            </a:solidFill>
            <a:effectLst/>
            <a:latin typeface="Calibri" panose="020F0502020204030204"/>
            <a:ea typeface="+mn-ea"/>
            <a:cs typeface="+mn-cs"/>
          </a:endParaRPr>
        </a:p>
      </dsp:txBody>
      <dsp:txXfrm>
        <a:off x="50261" y="1225586"/>
        <a:ext cx="4861295" cy="929078"/>
      </dsp:txXfrm>
    </dsp:sp>
    <dsp:sp modelId="{8CDB7BC7-8DB4-48B4-844D-150D6BC9A281}">
      <dsp:nvSpPr>
        <dsp:cNvPr id="0" name=""/>
        <dsp:cNvSpPr/>
      </dsp:nvSpPr>
      <dsp:spPr>
        <a:xfrm>
          <a:off x="0" y="2394834"/>
          <a:ext cx="4961817" cy="1029600"/>
        </a:xfrm>
        <a:prstGeom prst="roundRect">
          <a:avLst/>
        </a:prstGeom>
        <a:solidFill>
          <a:prstClr val="white">
            <a:lumMod val="95000"/>
          </a:prstClr>
        </a:solidFill>
        <a:ln w="19050" cap="flat" cmpd="sng" algn="ctr">
          <a:solidFill>
            <a:srgbClr val="785832"/>
          </a:solidFill>
          <a:prstDash val="solid"/>
          <a:miter lim="800000"/>
        </a:ln>
        <a:effectLst/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121920" tIns="121920" rIns="121920" bIns="121920" numCol="1" spcCol="1270" anchor="ctr" anchorCtr="0">
          <a:noAutofit/>
        </a:bodyPr>
        <a:lstStyle/>
        <a:p>
          <a:pPr marL="0" lvl="0" indent="0" algn="l" defTabSz="1422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3200" kern="1200">
              <a:solidFill>
                <a:prstClr val="black"/>
              </a:solidFill>
              <a:effectLst/>
              <a:latin typeface="Calibri" panose="020F0502020204030204"/>
              <a:ea typeface="+mn-ea"/>
              <a:cs typeface="+mn-cs"/>
            </a:rPr>
            <a:t>3. Riešenie konfliktov </a:t>
          </a:r>
          <a:endParaRPr lang="el-GR" sz="3200" kern="1200">
            <a:solidFill>
              <a:prstClr val="black"/>
            </a:solidFill>
            <a:effectLst/>
            <a:latin typeface="Calibri" panose="020F0502020204030204"/>
            <a:ea typeface="+mn-ea"/>
            <a:cs typeface="+mn-cs"/>
          </a:endParaRPr>
        </a:p>
      </dsp:txBody>
      <dsp:txXfrm>
        <a:off x="50261" y="2445095"/>
        <a:ext cx="4861295" cy="929078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470C7429-9401-4802-AB33-313A76532508}">
      <dsp:nvSpPr>
        <dsp:cNvPr id="0" name=""/>
        <dsp:cNvSpPr/>
      </dsp:nvSpPr>
      <dsp:spPr>
        <a:xfrm>
          <a:off x="0" y="0"/>
          <a:ext cx="4961817" cy="1010880"/>
        </a:xfrm>
        <a:prstGeom prst="roundRect">
          <a:avLst/>
        </a:prstGeom>
        <a:solidFill>
          <a:srgbClr val="95C11F"/>
        </a:solidFill>
        <a:ln w="19050" cap="flat" cmpd="sng" algn="ctr">
          <a:solidFill>
            <a:srgbClr val="785832"/>
          </a:solidFill>
          <a:prstDash val="solid"/>
          <a:miter lim="800000"/>
        </a:ln>
        <a:effectLst/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121920" tIns="121920" rIns="121920" bIns="121920" numCol="1" spcCol="1270" anchor="ctr" anchorCtr="0">
          <a:noAutofit/>
        </a:bodyPr>
        <a:lstStyle/>
        <a:p>
          <a:pPr lvl="0" algn="l" defTabSz="1422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3200" b="1" kern="1200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4. </a:t>
          </a:r>
          <a:r>
            <a:rPr lang="en-US" sz="3200" b="1" kern="1200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libri" panose="020F0502020204030204"/>
              <a:ea typeface="+mn-ea"/>
              <a:cs typeface="+mn-cs"/>
            </a:rPr>
            <a:t>Umožnenie </a:t>
          </a:r>
          <a:r>
            <a:rPr lang="en-US" sz="3200" b="1" kern="1200" dirty="0">
              <a:solidFill>
                <a:prstClr val="white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libri" panose="020F0502020204030204"/>
              <a:ea typeface="+mn-ea"/>
              <a:cs typeface="+mn-cs"/>
            </a:rPr>
            <a:t>dialógu</a:t>
          </a:r>
          <a:r>
            <a:rPr lang="en-US" sz="3200" kern="1200" dirty="0">
              <a:solidFill>
                <a:prstClr val="black"/>
              </a:solidFill>
              <a:effectLst/>
              <a:latin typeface="Calibri" panose="020F0502020204030204"/>
              <a:ea typeface="+mn-ea"/>
              <a:cs typeface="+mn-cs"/>
            </a:rPr>
            <a:t>  </a:t>
          </a:r>
          <a:endParaRPr lang="el-GR" sz="3200" kern="1200" dirty="0">
            <a:solidFill>
              <a:prstClr val="black"/>
            </a:solidFill>
            <a:effectLst/>
            <a:latin typeface="Calibri" panose="020F0502020204030204"/>
            <a:ea typeface="+mn-ea"/>
            <a:cs typeface="+mn-cs"/>
          </a:endParaRPr>
        </a:p>
      </dsp:txBody>
      <dsp:txXfrm>
        <a:off x="49347" y="49347"/>
        <a:ext cx="4863123" cy="912186"/>
      </dsp:txXfrm>
    </dsp:sp>
    <dsp:sp modelId="{288E5028-B57D-41A4-A329-2A81DBAE6A20}">
      <dsp:nvSpPr>
        <dsp:cNvPr id="0" name=""/>
        <dsp:cNvSpPr/>
      </dsp:nvSpPr>
      <dsp:spPr>
        <a:xfrm>
          <a:off x="0" y="1144011"/>
          <a:ext cx="4961817" cy="1010880"/>
        </a:xfrm>
        <a:prstGeom prst="roundRect">
          <a:avLst/>
        </a:prstGeom>
        <a:solidFill>
          <a:prstClr val="white">
            <a:lumMod val="95000"/>
          </a:prstClr>
        </a:solidFill>
        <a:ln w="19050" cap="flat" cmpd="sng" algn="ctr">
          <a:solidFill>
            <a:srgbClr val="785832"/>
          </a:solidFill>
          <a:prstDash val="solid"/>
          <a:miter lim="800000"/>
        </a:ln>
        <a:effectLst/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121920" tIns="121920" rIns="121920" bIns="121920" numCol="1" spcCol="1270" anchor="ctr" anchorCtr="0">
          <a:noAutofit/>
        </a:bodyPr>
        <a:lstStyle/>
        <a:p>
          <a:pPr marL="0" lvl="0" indent="0" algn="l" defTabSz="1422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3200" kern="1200">
              <a:solidFill>
                <a:prstClr val="black"/>
              </a:solidFill>
              <a:effectLst/>
              <a:latin typeface="Calibri" panose="020F0502020204030204"/>
              <a:ea typeface="+mn-ea"/>
              <a:cs typeface="+mn-cs"/>
            </a:rPr>
            <a:t>5. Etika</a:t>
          </a:r>
          <a:endParaRPr lang="el-GR" sz="3200" kern="1200">
            <a:solidFill>
              <a:prstClr val="black"/>
            </a:solidFill>
            <a:effectLst/>
            <a:latin typeface="Calibri" panose="020F0502020204030204"/>
            <a:ea typeface="+mn-ea"/>
            <a:cs typeface="+mn-cs"/>
          </a:endParaRPr>
        </a:p>
      </dsp:txBody>
      <dsp:txXfrm>
        <a:off x="49347" y="1193358"/>
        <a:ext cx="4863123" cy="912186"/>
      </dsp:txXfrm>
    </dsp:sp>
    <dsp:sp modelId="{8CDB7BC7-8DB4-48B4-844D-150D6BC9A281}">
      <dsp:nvSpPr>
        <dsp:cNvPr id="0" name=""/>
        <dsp:cNvSpPr/>
      </dsp:nvSpPr>
      <dsp:spPr>
        <a:xfrm>
          <a:off x="0" y="2341348"/>
          <a:ext cx="4961817" cy="1010880"/>
        </a:xfrm>
        <a:prstGeom prst="roundRect">
          <a:avLst/>
        </a:prstGeom>
        <a:solidFill>
          <a:prstClr val="white">
            <a:lumMod val="95000"/>
          </a:prstClr>
        </a:solidFill>
        <a:ln w="19050" cap="flat" cmpd="sng" algn="ctr">
          <a:solidFill>
            <a:srgbClr val="785832"/>
          </a:solidFill>
          <a:prstDash val="solid"/>
          <a:miter lim="800000"/>
        </a:ln>
        <a:effectLst/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121920" tIns="121920" rIns="121920" bIns="121920" numCol="1" spcCol="1270" anchor="ctr" anchorCtr="0">
          <a:noAutofit/>
        </a:bodyPr>
        <a:lstStyle/>
        <a:p>
          <a:pPr marL="0" lvl="0" indent="0" algn="l" defTabSz="1422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3200" kern="1200">
              <a:solidFill>
                <a:prstClr val="black"/>
              </a:solidFill>
              <a:effectLst/>
              <a:latin typeface="Calibri" panose="020F0502020204030204"/>
              <a:ea typeface="+mn-ea"/>
              <a:cs typeface="+mn-cs"/>
            </a:rPr>
            <a:t>6. Reflexívne zručnosti </a:t>
          </a:r>
          <a:endParaRPr lang="el-GR" sz="3200" kern="1200">
            <a:solidFill>
              <a:prstClr val="black"/>
            </a:solidFill>
            <a:effectLst/>
            <a:latin typeface="Calibri" panose="020F0502020204030204"/>
            <a:ea typeface="+mn-ea"/>
            <a:cs typeface="+mn-cs"/>
          </a:endParaRPr>
        </a:p>
      </dsp:txBody>
      <dsp:txXfrm>
        <a:off x="49347" y="2390695"/>
        <a:ext cx="4863123" cy="912186"/>
      </dsp:txXfrm>
    </dsp:sp>
    <dsp:sp modelId="{94379526-F41C-4743-8DE3-718A904944E0}">
      <dsp:nvSpPr>
        <dsp:cNvPr id="0" name=""/>
        <dsp:cNvSpPr/>
      </dsp:nvSpPr>
      <dsp:spPr>
        <a:xfrm>
          <a:off x="0" y="3507748"/>
          <a:ext cx="4961817" cy="1010880"/>
        </a:xfrm>
        <a:prstGeom prst="roundRect">
          <a:avLst/>
        </a:prstGeom>
        <a:solidFill>
          <a:prstClr val="white">
            <a:lumMod val="95000"/>
          </a:prstClr>
        </a:solidFill>
        <a:ln w="19050" cap="flat" cmpd="sng" algn="ctr">
          <a:solidFill>
            <a:srgbClr val="785832"/>
          </a:solidFill>
          <a:prstDash val="solid"/>
          <a:miter lim="800000"/>
        </a:ln>
        <a:effectLst/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121920" tIns="121920" rIns="121920" bIns="121920" numCol="1" spcCol="1270" anchor="ctr" anchorCtr="0">
          <a:noAutofit/>
        </a:bodyPr>
        <a:lstStyle/>
        <a:p>
          <a:pPr lvl="0" algn="l" defTabSz="1422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3200" kern="1200" dirty="0">
              <a:solidFill>
                <a:prstClr val="black"/>
              </a:solidFill>
              <a:effectLst/>
              <a:latin typeface="Calibri" panose="020F0502020204030204"/>
              <a:ea typeface="+mn-ea"/>
              <a:cs typeface="+mn-cs"/>
            </a:rPr>
            <a:t>7. Digitálne zručnosti </a:t>
          </a:r>
          <a:endParaRPr lang="el-GR" sz="3200" kern="1200" dirty="0">
            <a:solidFill>
              <a:prstClr val="black"/>
            </a:solidFill>
            <a:effectLst/>
            <a:latin typeface="Calibri" panose="020F0502020204030204"/>
            <a:ea typeface="+mn-ea"/>
            <a:cs typeface="+mn-cs"/>
          </a:endParaRPr>
        </a:p>
      </dsp:txBody>
      <dsp:txXfrm>
        <a:off x="49347" y="3557095"/>
        <a:ext cx="4863123" cy="912186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2">
  <dgm:title val=""/>
  <dgm:desc val=""/>
  <dgm:catLst>
    <dgm:cat type="simple" pri="102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2">
  <dgm:title val=""/>
  <dgm:desc val=""/>
  <dgm:catLst>
    <dgm:cat type="simple" pri="102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Θέση κεφαλίδας 1">
            <a:extLst>
              <a:ext uri="{FF2B5EF4-FFF2-40B4-BE49-F238E27FC236}">
                <a16:creationId xmlns:a16="http://schemas.microsoft.com/office/drawing/2014/main" id="{AE6F319F-557A-4033-9A7E-7B30C1709D8A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l-GR"/>
          </a:p>
        </p:txBody>
      </p:sp>
      <p:sp>
        <p:nvSpPr>
          <p:cNvPr id="3" name="Θέση ημερομηνίας 2">
            <a:extLst>
              <a:ext uri="{FF2B5EF4-FFF2-40B4-BE49-F238E27FC236}">
                <a16:creationId xmlns:a16="http://schemas.microsoft.com/office/drawing/2014/main" id="{FED24FFA-E381-4D15-9323-2E7F167B5D6A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2670361F-8793-4678-8399-75402180233D}" type="datetimeFigureOut">
              <a:rPr lang="el-GR" smtClean="0"/>
              <a:t>17/8/2024</a:t>
            </a:fld>
            <a:endParaRPr lang="el-GR"/>
          </a:p>
        </p:txBody>
      </p:sp>
      <p:sp>
        <p:nvSpPr>
          <p:cNvPr id="4" name="Θέση υποσέλιδου 3">
            <a:extLst>
              <a:ext uri="{FF2B5EF4-FFF2-40B4-BE49-F238E27FC236}">
                <a16:creationId xmlns:a16="http://schemas.microsoft.com/office/drawing/2014/main" id="{F7A14582-B00E-403A-B9F6-8137B447B5D7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l-GR"/>
          </a:p>
        </p:txBody>
      </p:sp>
      <p:sp>
        <p:nvSpPr>
          <p:cNvPr id="5" name="Θέση αριθμού διαφάνειας 4">
            <a:extLst>
              <a:ext uri="{FF2B5EF4-FFF2-40B4-BE49-F238E27FC236}">
                <a16:creationId xmlns:a16="http://schemas.microsoft.com/office/drawing/2014/main" id="{29BBD3CB-00AE-4B41-B6C8-39534586D0BC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F6D2EE3A-1E6C-47AF-A0C5-588F1B9CC394}" type="slidenum">
              <a:rPr lang="el-GR" smtClean="0"/>
              <a:t>‹#›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1083068037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Θέση κεφαλίδας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l-GR"/>
          </a:p>
        </p:txBody>
      </p:sp>
      <p:sp>
        <p:nvSpPr>
          <p:cNvPr id="3" name="Θέση ημερομηνίας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DC42A8D-6A8A-4D0C-BE99-5FB2E4FC1A13}" type="datetimeFigureOut">
              <a:rPr lang="el-GR" smtClean="0"/>
              <a:t>17/8/2024</a:t>
            </a:fld>
            <a:endParaRPr lang="el-GR"/>
          </a:p>
        </p:txBody>
      </p:sp>
      <p:sp>
        <p:nvSpPr>
          <p:cNvPr id="4" name="Θέση εικόνας διαφάνειας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l-GR"/>
          </a:p>
        </p:txBody>
      </p:sp>
      <p:sp>
        <p:nvSpPr>
          <p:cNvPr id="5" name="Θέση σημειώσεων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l-GR"/>
              <a:t>Επεξεργασία στυλ υποδείγματος κειμένου</a:t>
            </a:r>
          </a:p>
          <a:p>
            <a:pPr lvl="1"/>
            <a:r>
              <a:rPr lang="el-GR"/>
              <a:t>Δεύτερου επιπέδου</a:t>
            </a:r>
          </a:p>
          <a:p>
            <a:pPr lvl="2"/>
            <a:r>
              <a:rPr lang="el-GR"/>
              <a:t>Τρίτου επιπέδου</a:t>
            </a:r>
          </a:p>
          <a:p>
            <a:pPr lvl="3"/>
            <a:r>
              <a:rPr lang="el-GR"/>
              <a:t>Τέταρτου επιπέδου</a:t>
            </a:r>
          </a:p>
          <a:p>
            <a:pPr lvl="4"/>
            <a:r>
              <a:rPr lang="el-GR"/>
              <a:t>Πέμπτου επιπέδου</a:t>
            </a:r>
          </a:p>
        </p:txBody>
      </p:sp>
      <p:sp>
        <p:nvSpPr>
          <p:cNvPr id="6" name="Θέση υποσέλιδου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l-GR"/>
          </a:p>
        </p:txBody>
      </p:sp>
      <p:sp>
        <p:nvSpPr>
          <p:cNvPr id="7" name="Θέση αριθμού διαφάνειας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FD890C62-02BA-4B64-96F1-99D7E3BEEE56}" type="slidenum">
              <a:rPr lang="el-GR" smtClean="0"/>
              <a:t>‹#›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64630214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Θέση εικόνας διαφάνειας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Θέση σημειώσεων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4" name="Θέση αριθμού διαφάνειας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D890C62-02BA-4B64-96F1-99D7E3BEEE56}" type="slidenum">
              <a:rPr lang="el-GR" smtClean="0"/>
              <a:t>1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2223858746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Θέση εικόνας διαφάνειας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Θέση σημειώσεων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Θέση αριθμού διαφάνειας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D890C62-02BA-4B64-96F1-99D7E3BEEE56}" type="slidenum">
              <a:rPr lang="el-GR" smtClean="0"/>
              <a:t>2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600587914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Θέση εικόνας διαφάνειας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Θέση σημειώσεων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Θέση αριθμού διαφάνειας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D890C62-02BA-4B64-96F1-99D7E3BEEE56}" type="slidenum">
              <a:rPr lang="el-GR" smtClean="0"/>
              <a:t>3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1591085208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zervirano mjesto slike slajd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Rezervirano mjesto bilježaka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hr-HR"/>
          </a:p>
        </p:txBody>
      </p:sp>
      <p:sp>
        <p:nvSpPr>
          <p:cNvPr id="4" name="Rezervirano mjesto broja slajd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D890C62-02BA-4B64-96F1-99D7E3BEEE56}" type="slidenum">
              <a:rPr lang="el-GR" smtClean="0"/>
              <a:t>4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116205718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Θέση εικόνας διαφάνειας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Θέση σημειώσεων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Θέση αριθμού διαφάνειας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D890C62-02BA-4B64-96F1-99D7E3BEEE56}" type="slidenum">
              <a:rPr lang="el-GR" smtClean="0"/>
              <a:t>5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3444069784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Θέση εικόνας διαφάνειας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Θέση σημειώσεων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Θέση αριθμού διαφάνειας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D890C62-02BA-4B64-96F1-99D7E3BEEE56}" type="slidenum">
              <a:rPr lang="el-GR" smtClean="0"/>
              <a:t>6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2435721309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Θέση εικόνας διαφάνειας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Θέση σημειώσεων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Θέση αριθμού διαφάνειας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D890C62-02BA-4B64-96F1-99D7E3BEEE56}" type="slidenum">
              <a:rPr lang="el-GR" smtClean="0"/>
              <a:t>7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3090707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Θέση εικόνας διαφάνειας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Θέση σημειώσεων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Θέση αριθμού διαφάνειας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D890C62-02BA-4B64-96F1-99D7E3BEEE56}" type="slidenum">
              <a:rPr lang="el-GR" smtClean="0"/>
              <a:t>8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496883084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Θέση εικόνας διαφάνειας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Θέση σημειώσεων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Θέση αριθμού διαφάνειας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D890C62-02BA-4B64-96F1-99D7E3BEEE56}" type="slidenum">
              <a:rPr lang="el-GR" smtClean="0"/>
              <a:t>9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3594074474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Θέση εικόνας διαφάνειας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Θέση σημειώσεων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Θέση αριθμού διαφάνειας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D890C62-02BA-4B64-96F1-99D7E3BEEE56}" type="slidenum">
              <a:rPr lang="el-GR" smtClean="0"/>
              <a:t>10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1316284886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Θέση εικόνας διαφάνειας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Θέση σημειώσεων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Θέση αριθμού διαφάνειας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D890C62-02BA-4B64-96F1-99D7E3BEEE56}" type="slidenum">
              <a:rPr lang="el-GR" smtClean="0"/>
              <a:t>11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3504302753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Θέση εικόνας διαφάνειας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Θέση σημειώσεων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Θέση αριθμού διαφάνειας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D890C62-02BA-4B64-96F1-99D7E3BEEE56}" type="slidenum">
              <a:rPr lang="el-GR" smtClean="0"/>
              <a:t>12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250555649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Θέση εικόνας διαφάνειας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Θέση σημειώσεων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Θέση αριθμού διαφάνειας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D890C62-02BA-4B64-96F1-99D7E3BEEE56}" type="slidenum">
              <a:rPr lang="el-GR" smtClean="0"/>
              <a:t>13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727930499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Θέση εικόνας διαφάνειας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Θέση σημειώσεων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Θέση αριθμού διαφάνειας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D890C62-02BA-4B64-96F1-99D7E3BEEE56}" type="slidenum">
              <a:rPr lang="el-GR" smtClean="0"/>
              <a:t>14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2179825149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Θέση εικόνας διαφάνειας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Θέση σημειώσεων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Θέση αριθμού διαφάνειας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D890C62-02BA-4B64-96F1-99D7E3BEEE56}" type="slidenum">
              <a:rPr lang="el-GR" smtClean="0"/>
              <a:t>15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202771877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Θέση εικόνας διαφάνειας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Θέση σημειώσεων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Θέση αριθμού διαφάνειας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D890C62-02BA-4B64-96F1-99D7E3BEEE56}" type="slidenum">
              <a:rPr lang="el-GR" smtClean="0"/>
              <a:t>16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234434752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Θέση εικόνας διαφάνειας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Θέση σημειώσεων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Θέση αριθμού διαφάνειας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D890C62-02BA-4B64-96F1-99D7E3BEEE56}" type="slidenum">
              <a:rPr lang="el-GR" smtClean="0"/>
              <a:t>17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2525314868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Θέση εικόνας διαφάνειας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Θέση σημειώσεων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Θέση αριθμού διαφάνειας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D890C62-02BA-4B64-96F1-99D7E3BEEE56}" type="slidenum">
              <a:rPr lang="el-GR" smtClean="0"/>
              <a:t>18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265512336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Θέση εικόνας διαφάνειας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Θέση σημειώσεων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Θέση αριθμού διαφάνειας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D890C62-02BA-4B64-96F1-99D7E3BEEE56}" type="slidenum">
              <a:rPr lang="el-GR" smtClean="0"/>
              <a:t>19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3533151686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Θέση εικόνας διαφάνειας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Θέση σημειώσεων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Θέση αριθμού διαφάνειας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D890C62-02BA-4B64-96F1-99D7E3BEEE56}" type="slidenum">
              <a:rPr lang="el-GR" smtClean="0"/>
              <a:t>20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3193403720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Θέση εικόνας διαφάνειας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Θέση σημειώσεων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Θέση αριθμού διαφάνειας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D890C62-02BA-4B64-96F1-99D7E3BEEE56}" type="slidenum">
              <a:rPr lang="el-GR" smtClean="0"/>
              <a:t>21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1498329199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Θέση εικόνας διαφάνειας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Θέση σημειώσεων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Θέση αριθμού διαφάνειας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D890C62-02BA-4B64-96F1-99D7E3BEEE56}" type="slidenum">
              <a:rPr lang="el-GR" smtClean="0"/>
              <a:t>22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97833996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Θέση εικόνας διαφάνειας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Θέση σημειώσεων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Θέση αριθμού διαφάνειας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D890C62-02BA-4B64-96F1-99D7E3BEEE56}" type="slidenum">
              <a:rPr lang="el-GR" smtClean="0"/>
              <a:t>23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1569617708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Θέση εικόνας διαφάνειας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Θέση σημειώσεων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Θέση αριθμού διαφάνειας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D890C62-02BA-4B64-96F1-99D7E3BEEE56}" type="slidenum">
              <a:rPr lang="el-GR" smtClean="0"/>
              <a:t>24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4287652550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Θέση εικόνας διαφάνειας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Θέση σημειώσεων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Θέση αριθμού διαφάνειας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D890C62-02BA-4B64-96F1-99D7E3BEEE56}" type="slidenum">
              <a:rPr lang="el-GR" smtClean="0"/>
              <a:t>25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2983380677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Θέση εικόνας διαφάνειας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Θέση σημειώσεων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Θέση αριθμού διαφάνειας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D890C62-02BA-4B64-96F1-99D7E3BEEE56}" type="slidenum">
              <a:rPr lang="el-GR" smtClean="0"/>
              <a:t>26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349127347"/>
      </p:ext>
    </p:extLst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Θέση εικόνας διαφάνειας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Θέση σημειώσεων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Θέση αριθμού διαφάνειας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D890C62-02BA-4B64-96F1-99D7E3BEEE56}" type="slidenum">
              <a:rPr lang="el-GR" smtClean="0"/>
              <a:t>27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1431852620"/>
      </p:ext>
    </p:extLst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Θέση εικόνας διαφάνειας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Θέση σημειώσεων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4" name="Θέση αριθμού διαφάνειας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D890C62-02BA-4B64-96F1-99D7E3BEEE56}" type="slidenum">
              <a:rPr lang="el-GR" smtClean="0"/>
              <a:t>28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1512046340"/>
      </p:ext>
    </p:extLst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Θέση εικόνας διαφάνειας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Θέση σημειώσεων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Θέση αριθμού διαφάνειας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D890C62-02BA-4B64-96F1-99D7E3BEEE56}" type="slidenum">
              <a:rPr lang="el-GR" smtClean="0"/>
              <a:t>29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2462226591"/>
      </p:ext>
    </p:extLst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Θέση εικόνας διαφάνειας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Θέση σημειώσεων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4" name="Θέση αριθμού διαφάνειας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D890C62-02BA-4B64-96F1-99D7E3BEEE56}" type="slidenum">
              <a:rPr lang="el-GR" smtClean="0"/>
              <a:t>30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30714589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2.png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2.svg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2.svg"/></Relationships>
</file>

<file path=ppt/slideLayouts/_rels/slideLayout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tarting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107970671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Submodule Intr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80">
            <a:extLst>
              <a:ext uri="{FF2B5EF4-FFF2-40B4-BE49-F238E27FC236}">
                <a16:creationId xmlns:a16="http://schemas.microsoft.com/office/drawing/2014/main" id="{A8C2EB22-0C36-10FA-73AA-F5DD0B7C67F7}"/>
              </a:ext>
            </a:extLst>
          </p:cNvPr>
          <p:cNvSpPr txBox="1">
            <a:spLocks noChangeArrowheads="1"/>
          </p:cNvSpPr>
          <p:nvPr userDrawn="1"/>
        </p:nvSpPr>
        <p:spPr bwMode="auto">
          <a:xfrm>
            <a:off x="-1009" y="1314"/>
            <a:ext cx="3020254" cy="533745"/>
          </a:xfrm>
          <a:prstGeom prst="rect">
            <a:avLst/>
          </a:prstGeom>
          <a:solidFill>
            <a:srgbClr val="004899"/>
          </a:solidFill>
          <a:ln w="9525">
            <a:noFill/>
            <a:miter lim="800000"/>
            <a:headEnd/>
            <a:tailEnd/>
          </a:ln>
          <a:effectLst>
            <a:outerShdw blurRad="40000" dist="23000" dir="5400000" rotWithShape="0">
              <a:srgbClr val="808080">
                <a:alpha val="34998"/>
              </a:srgbClr>
            </a:outerShdw>
          </a:effectLst>
        </p:spPr>
        <p:txBody>
          <a:bodyPr lIns="180000" anchor="ctr"/>
          <a:lstStyle>
            <a:defPPr>
              <a:defRPr lang="el-GR"/>
            </a:defPPr>
            <a:lvl1pPr algn="ctr" fontAlgn="auto">
              <a:spcBef>
                <a:spcPts val="0"/>
              </a:spcBef>
              <a:spcAft>
                <a:spcPts val="0"/>
              </a:spcAft>
              <a:defRPr>
                <a:solidFill>
                  <a:schemeClr val="lt1"/>
                </a:solidFill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9pPr>
          </a:lstStyle>
          <a:p>
            <a:pPr lvl="0" algn="l"/>
            <a:r>
              <a:rPr lang="en-US" altLang="el-GR" sz="2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Enabling dialogue</a:t>
            </a:r>
          </a:p>
        </p:txBody>
      </p:sp>
      <p:sp>
        <p:nvSpPr>
          <p:cNvPr id="11" name="Rectangle 1">
            <a:extLst>
              <a:ext uri="{FF2B5EF4-FFF2-40B4-BE49-F238E27FC236}">
                <a16:creationId xmlns:a16="http://schemas.microsoft.com/office/drawing/2014/main" id="{85AC0203-B144-4B95-B9C1-17443F665396}"/>
              </a:ext>
            </a:extLst>
          </p:cNvPr>
          <p:cNvSpPr/>
          <p:nvPr userDrawn="1"/>
        </p:nvSpPr>
        <p:spPr>
          <a:xfrm>
            <a:off x="0" y="2252352"/>
            <a:ext cx="12192001" cy="3787362"/>
          </a:xfrm>
          <a:prstGeom prst="rect">
            <a:avLst/>
          </a:prstGeom>
          <a:solidFill>
            <a:srgbClr val="004899"/>
          </a:solidFill>
          <a:ln w="9525">
            <a:noFill/>
            <a:miter lim="800000"/>
            <a:headEnd/>
            <a:tailEnd/>
          </a:ln>
          <a:effectLst>
            <a:outerShdw blurRad="40000" dist="23000" dir="5400000" rotWithShape="0">
              <a:srgbClr val="808080">
                <a:alpha val="34998"/>
              </a:srgbClr>
            </a:outerShdw>
          </a:effectLst>
        </p:spPr>
        <p:txBody>
          <a:bodyPr anchor="ctr"/>
          <a:lstStyle/>
          <a:p>
            <a:pPr marL="285750" lvl="0" indent="-285750" algn="ctr">
              <a:buFont typeface="Wingdings" panose="05000000000000000000" pitchFamily="2" charset="2"/>
              <a:buChar char="§"/>
            </a:pPr>
            <a:endParaRPr lang="el-GR"/>
          </a:p>
        </p:txBody>
      </p:sp>
      <p:sp>
        <p:nvSpPr>
          <p:cNvPr id="2" name="Τίτλος 1">
            <a:extLst>
              <a:ext uri="{FF2B5EF4-FFF2-40B4-BE49-F238E27FC236}">
                <a16:creationId xmlns:a16="http://schemas.microsoft.com/office/drawing/2014/main" id="{92E2F149-5B82-4AC0-9047-B6440DBA3BC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58000" y="1080000"/>
            <a:ext cx="10515600" cy="618346"/>
          </a:xfrm>
        </p:spPr>
        <p:txBody>
          <a:bodyPr>
            <a:noAutofit/>
          </a:bodyPr>
          <a:lstStyle>
            <a:lvl1pPr>
              <a:defRPr lang="el-GR" sz="2200" kern="1200" dirty="0">
                <a:solidFill>
                  <a:srgbClr val="D8134D"/>
                </a:solidFill>
                <a:latin typeface="+mn-lt"/>
                <a:ea typeface="+mj-ea"/>
                <a:cs typeface="+mj-cs"/>
              </a:defRPr>
            </a:lvl1pPr>
          </a:lstStyle>
          <a:p>
            <a:r>
              <a:rPr lang="el-GR"/>
              <a:t>Στυλ κύριου τίτλου</a:t>
            </a:r>
          </a:p>
        </p:txBody>
      </p:sp>
      <p:sp>
        <p:nvSpPr>
          <p:cNvPr id="3" name="Θέση περιεχομένου 2">
            <a:extLst>
              <a:ext uri="{FF2B5EF4-FFF2-40B4-BE49-F238E27FC236}">
                <a16:creationId xmlns:a16="http://schemas.microsoft.com/office/drawing/2014/main" id="{A4A2ACF4-3ABE-4CDD-AD36-30AD91F1B03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36451" y="2218305"/>
            <a:ext cx="7872768" cy="3787361"/>
          </a:xfrm>
        </p:spPr>
        <p:txBody>
          <a:bodyPr/>
          <a:lstStyle>
            <a:lvl1pPr marL="228600" indent="-228600">
              <a:buClr>
                <a:schemeClr val="bg1"/>
              </a:buClr>
              <a:buFont typeface="Wingdings" panose="05000000000000000000" pitchFamily="2" charset="2"/>
              <a:buChar char="ü"/>
              <a:defRPr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defRPr>
            </a:lvl1pPr>
            <a:lvl2pPr marL="685800" indent="-228600">
              <a:buClr>
                <a:schemeClr val="bg1"/>
              </a:buClr>
              <a:buFont typeface="Wingdings" panose="05000000000000000000" pitchFamily="2" charset="2"/>
              <a:buChar char="ü"/>
              <a:defRPr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defRPr>
            </a:lvl2pPr>
            <a:lvl3pPr marL="1143000" indent="-228600">
              <a:buClr>
                <a:schemeClr val="bg1"/>
              </a:buClr>
              <a:buFont typeface="Wingdings" panose="05000000000000000000" pitchFamily="2" charset="2"/>
              <a:buChar char="ü"/>
              <a:defRPr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defRPr>
            </a:lvl3pPr>
            <a:lvl4pPr marL="1600200" indent="-228600">
              <a:buClr>
                <a:schemeClr val="bg1"/>
              </a:buClr>
              <a:buFont typeface="Wingdings" panose="05000000000000000000" pitchFamily="2" charset="2"/>
              <a:buChar char="ü"/>
              <a:defRPr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defRPr>
            </a:lvl4pPr>
            <a:lvl5pPr marL="2057400" indent="-228600">
              <a:buClr>
                <a:schemeClr val="bg1"/>
              </a:buClr>
              <a:buFont typeface="Wingdings" panose="05000000000000000000" pitchFamily="2" charset="2"/>
              <a:buChar char="ü"/>
              <a:defRPr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defRPr>
            </a:lvl5pPr>
          </a:lstStyle>
          <a:p>
            <a:pPr lvl="0"/>
            <a:r>
              <a:rPr lang="el-GR"/>
              <a:t>Επεξεργασία στυλ υποδείγματος κειμένου</a:t>
            </a:r>
          </a:p>
          <a:p>
            <a:pPr lvl="1"/>
            <a:r>
              <a:rPr lang="el-GR"/>
              <a:t>Δεύτερου επιπέδου</a:t>
            </a:r>
          </a:p>
          <a:p>
            <a:pPr lvl="2"/>
            <a:r>
              <a:rPr lang="el-GR"/>
              <a:t>Τρίτου επιπέδου</a:t>
            </a:r>
          </a:p>
          <a:p>
            <a:pPr lvl="3"/>
            <a:r>
              <a:rPr lang="el-GR"/>
              <a:t>Τέταρτου επιπέδου</a:t>
            </a:r>
          </a:p>
          <a:p>
            <a:pPr lvl="4"/>
            <a:r>
              <a:rPr lang="el-GR"/>
              <a:t>Πέμπτου επιπέδου</a:t>
            </a:r>
          </a:p>
        </p:txBody>
      </p:sp>
      <p:sp>
        <p:nvSpPr>
          <p:cNvPr id="8" name="TextBox 80">
            <a:extLst>
              <a:ext uri="{FF2B5EF4-FFF2-40B4-BE49-F238E27FC236}">
                <a16:creationId xmlns:a16="http://schemas.microsoft.com/office/drawing/2014/main" id="{C2E476BC-8345-4D0D-3E80-740E90062EC8}"/>
              </a:ext>
            </a:extLst>
          </p:cNvPr>
          <p:cNvSpPr txBox="1">
            <a:spLocks noChangeArrowheads="1"/>
          </p:cNvSpPr>
          <p:nvPr userDrawn="1"/>
        </p:nvSpPr>
        <p:spPr bwMode="auto">
          <a:xfrm>
            <a:off x="-1009" y="1314"/>
            <a:ext cx="2696058" cy="533745"/>
          </a:xfrm>
          <a:prstGeom prst="rect">
            <a:avLst/>
          </a:prstGeom>
          <a:solidFill>
            <a:srgbClr val="004899"/>
          </a:solidFill>
          <a:ln w="9525">
            <a:noFill/>
            <a:miter lim="800000"/>
            <a:headEnd/>
            <a:tailEnd/>
          </a:ln>
          <a:effectLst>
            <a:outerShdw blurRad="40000" dist="23000" dir="5400000" rotWithShape="0">
              <a:srgbClr val="808080">
                <a:alpha val="34998"/>
              </a:srgbClr>
            </a:outerShdw>
          </a:effectLst>
        </p:spPr>
        <p:txBody>
          <a:bodyPr lIns="180000" anchor="ctr"/>
          <a:lstStyle>
            <a:defPPr>
              <a:defRPr lang="el-GR"/>
            </a:defPPr>
            <a:lvl1pPr algn="ctr" fontAlgn="auto">
              <a:spcBef>
                <a:spcPts val="0"/>
              </a:spcBef>
              <a:spcAft>
                <a:spcPts val="0"/>
              </a:spcAft>
              <a:defRPr>
                <a:solidFill>
                  <a:schemeClr val="lt1"/>
                </a:solidFill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9pPr>
          </a:lstStyle>
          <a:p>
            <a:pPr lvl="0" algn="l"/>
            <a:r>
              <a:rPr lang="sk-SK" altLang="el-GR" sz="2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Umožnenie dialógu</a:t>
            </a:r>
            <a:endParaRPr lang="en-US" altLang="el-GR" sz="24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n-lt"/>
            </a:endParaRPr>
          </a:p>
        </p:txBody>
      </p:sp>
      <p:sp>
        <p:nvSpPr>
          <p:cNvPr id="9" name="Oval 8">
            <a:extLst>
              <a:ext uri="{FF2B5EF4-FFF2-40B4-BE49-F238E27FC236}">
                <a16:creationId xmlns:a16="http://schemas.microsoft.com/office/drawing/2014/main" id="{FD00E564-24F8-EC0D-5724-7025327EDB99}"/>
              </a:ext>
            </a:extLst>
          </p:cNvPr>
          <p:cNvSpPr/>
          <p:nvPr userDrawn="1"/>
        </p:nvSpPr>
        <p:spPr bwMode="auto">
          <a:xfrm>
            <a:off x="2823161" y="65276"/>
            <a:ext cx="401430" cy="405819"/>
          </a:xfrm>
          <a:prstGeom prst="ellipse">
            <a:avLst/>
          </a:prstGeom>
          <a:solidFill>
            <a:srgbClr val="95C11F"/>
          </a:solidFill>
          <a:ln w="57150">
            <a:solidFill>
              <a:schemeClr val="bg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kern="0">
              <a:solidFill>
                <a:srgbClr val="D61920"/>
              </a:solidFill>
              <a:latin typeface="+mn-lt"/>
              <a:sym typeface="Arial"/>
              <a:rtl val="0"/>
            </a:endParaRP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7F1C2C98-D9BC-6B3D-5C84-CBA4DF66EED5}"/>
              </a:ext>
            </a:extLst>
          </p:cNvPr>
          <p:cNvSpPr txBox="1">
            <a:spLocks noChangeArrowheads="1"/>
          </p:cNvSpPr>
          <p:nvPr userDrawn="1"/>
        </p:nvSpPr>
        <p:spPr bwMode="auto">
          <a:xfrm>
            <a:off x="2877901" y="-8655"/>
            <a:ext cx="324196" cy="46474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 sz="1400">
                <a:solidFill>
                  <a:srgbClr val="000000"/>
                </a:solidFill>
                <a:latin typeface="Arial" panose="020B0604020202020204" pitchFamily="34" charset="0"/>
                <a:ea typeface="MS PGothic" panose="020B0600070205080204" pitchFamily="34" charset="-128"/>
                <a:sym typeface="Arial" panose="020B0604020202020204" pitchFamily="34" charset="0"/>
              </a:defRPr>
            </a:lvl1pPr>
            <a:lvl2pPr marL="742950" indent="-285750" eaLnBrk="0" hangingPunct="0">
              <a:defRPr sz="1400">
                <a:solidFill>
                  <a:srgbClr val="000000"/>
                </a:solidFill>
                <a:latin typeface="Arial" panose="020B0604020202020204" pitchFamily="34" charset="0"/>
                <a:ea typeface="MS PGothic" panose="020B0600070205080204" pitchFamily="34" charset="-128"/>
                <a:sym typeface="Arial" panose="020B0604020202020204" pitchFamily="34" charset="0"/>
              </a:defRPr>
            </a:lvl2pPr>
            <a:lvl3pPr marL="1143000" indent="-228600" eaLnBrk="0" hangingPunct="0">
              <a:defRPr sz="1400">
                <a:solidFill>
                  <a:srgbClr val="000000"/>
                </a:solidFill>
                <a:latin typeface="Arial" panose="020B0604020202020204" pitchFamily="34" charset="0"/>
                <a:ea typeface="MS PGothic" panose="020B0600070205080204" pitchFamily="34" charset="-128"/>
                <a:sym typeface="Arial" panose="020B0604020202020204" pitchFamily="34" charset="0"/>
              </a:defRPr>
            </a:lvl3pPr>
            <a:lvl4pPr marL="1600200" indent="-228600" eaLnBrk="0" hangingPunct="0">
              <a:defRPr sz="1400">
                <a:solidFill>
                  <a:srgbClr val="000000"/>
                </a:solidFill>
                <a:latin typeface="Arial" panose="020B0604020202020204" pitchFamily="34" charset="0"/>
                <a:ea typeface="MS PGothic" panose="020B0600070205080204" pitchFamily="34" charset="-128"/>
                <a:sym typeface="Arial" panose="020B0604020202020204" pitchFamily="34" charset="0"/>
              </a:defRPr>
            </a:lvl4pPr>
            <a:lvl5pPr marL="2057400" indent="-228600" eaLnBrk="0" hangingPunct="0">
              <a:defRPr sz="1400">
                <a:solidFill>
                  <a:srgbClr val="000000"/>
                </a:solidFill>
                <a:latin typeface="Arial" panose="020B0604020202020204" pitchFamily="34" charset="0"/>
                <a:ea typeface="MS PGothic" panose="020B0600070205080204" pitchFamily="34" charset="-128"/>
                <a:sym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rgbClr val="000000"/>
                </a:solidFill>
                <a:latin typeface="Arial" panose="020B0604020202020204" pitchFamily="34" charset="0"/>
                <a:ea typeface="MS PGothic" panose="020B0600070205080204" pitchFamily="34" charset="-128"/>
                <a:sym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rgbClr val="000000"/>
                </a:solidFill>
                <a:latin typeface="Arial" panose="020B0604020202020204" pitchFamily="34" charset="0"/>
                <a:ea typeface="MS PGothic" panose="020B0600070205080204" pitchFamily="34" charset="-128"/>
                <a:sym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rgbClr val="000000"/>
                </a:solidFill>
                <a:latin typeface="Arial" panose="020B0604020202020204" pitchFamily="34" charset="0"/>
                <a:ea typeface="MS PGothic" panose="020B0600070205080204" pitchFamily="34" charset="-128"/>
                <a:sym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rgbClr val="000000"/>
                </a:solidFill>
                <a:latin typeface="Arial" panose="020B0604020202020204" pitchFamily="34" charset="0"/>
                <a:ea typeface="MS PGothic" panose="020B0600070205080204" pitchFamily="34" charset="-128"/>
                <a:sym typeface="Arial" panose="020B0604020202020204" pitchFamily="34" charset="0"/>
              </a:defRPr>
            </a:lvl9pPr>
          </a:lstStyle>
          <a:p>
            <a:pPr eaLnBrk="1" hangingPunct="1">
              <a:lnSpc>
                <a:spcPct val="150000"/>
              </a:lnSpc>
              <a:buClr>
                <a:schemeClr val="bg1"/>
              </a:buClr>
              <a:buSzPct val="140000"/>
            </a:pPr>
            <a:r>
              <a:rPr lang="en-US" altLang="el-GR" sz="18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4</a:t>
            </a:r>
          </a:p>
        </p:txBody>
      </p:sp>
      <p:pic>
        <p:nvPicPr>
          <p:cNvPr id="5" name="Γραφικό 6">
            <a:extLst>
              <a:ext uri="{FF2B5EF4-FFF2-40B4-BE49-F238E27FC236}">
                <a16:creationId xmlns:a16="http://schemas.microsoft.com/office/drawing/2014/main" id="{8A4885C2-F3BE-A850-204D-D04D6FD4E502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xmlns="" r:embed="rId3"/>
              </a:ext>
            </a:extLst>
          </a:blip>
          <a:stretch>
            <a:fillRect/>
          </a:stretch>
        </p:blipFill>
        <p:spPr>
          <a:xfrm>
            <a:off x="8788071" y="48972"/>
            <a:ext cx="3381627" cy="843380"/>
          </a:xfrm>
          <a:prstGeom prst="rect">
            <a:avLst/>
          </a:prstGeom>
        </p:spPr>
      </p:pic>
      <p:pic>
        <p:nvPicPr>
          <p:cNvPr id="12" name="Obrázok 3" descr="Obrázok, na ktorom je snímka obrazovky, písmo, elektrická modrá, grafika&#10;&#10;Automaticky generovaný popis">
            <a:extLst>
              <a:ext uri="{FF2B5EF4-FFF2-40B4-BE49-F238E27FC236}">
                <a16:creationId xmlns:a16="http://schemas.microsoft.com/office/drawing/2014/main" id="{0AAF4937-F223-9612-16ED-C5290ACF616C}"/>
              </a:ext>
            </a:extLst>
          </p:cNvPr>
          <p:cNvPicPr>
            <a:picLocks noChangeAspect="1"/>
          </p:cNvPicPr>
          <p:nvPr userDrawn="1"/>
        </p:nvPicPr>
        <p:blipFill>
          <a:blip r:embed="rId4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0160" y="6185230"/>
            <a:ext cx="2866717" cy="67534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206502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Overall outlin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Τίτλος 4">
            <a:extLst>
              <a:ext uri="{FF2B5EF4-FFF2-40B4-BE49-F238E27FC236}">
                <a16:creationId xmlns:a16="http://schemas.microsoft.com/office/drawing/2014/main" id="{FC282D51-334C-492B-9A39-B63B0DF2D66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32075"/>
            <a:ext cx="10515600" cy="1325563"/>
          </a:xfrm>
        </p:spPr>
        <p:txBody>
          <a:bodyPr>
            <a:normAutofit/>
          </a:bodyPr>
          <a:lstStyle>
            <a:lvl1pPr algn="ctr">
              <a:defRPr lang="el-GR" sz="4000" b="0" kern="1200" dirty="0" smtClean="0">
                <a:solidFill>
                  <a:srgbClr val="D8134D"/>
                </a:solidFill>
                <a:latin typeface="+mn-lt"/>
                <a:ea typeface="Adobe Gothic Std B" panose="020B0800000000000000" pitchFamily="34" charset="-128"/>
                <a:cs typeface="+mj-cs"/>
              </a:defRPr>
            </a:lvl1pPr>
          </a:lstStyle>
          <a:p>
            <a:r>
              <a:rPr lang="el-GR"/>
              <a:t>Στυλ κύριου τίτλου</a:t>
            </a:r>
          </a:p>
        </p:txBody>
      </p:sp>
      <p:sp>
        <p:nvSpPr>
          <p:cNvPr id="10" name="TextBox 80">
            <a:extLst>
              <a:ext uri="{FF2B5EF4-FFF2-40B4-BE49-F238E27FC236}">
                <a16:creationId xmlns:a16="http://schemas.microsoft.com/office/drawing/2014/main" id="{79C9303C-96F0-47F7-8FD2-205DF32B61F9}"/>
              </a:ext>
            </a:extLst>
          </p:cNvPr>
          <p:cNvSpPr txBox="1">
            <a:spLocks noChangeArrowheads="1"/>
          </p:cNvSpPr>
          <p:nvPr userDrawn="1"/>
        </p:nvSpPr>
        <p:spPr bwMode="auto">
          <a:xfrm>
            <a:off x="361999" y="5260932"/>
            <a:ext cx="2562438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9pPr>
          </a:lstStyle>
          <a:p>
            <a:pPr algn="ctr" eaLnBrk="1" hangingPunct="1"/>
            <a:r>
              <a:rPr lang="en-US" altLang="el-GR">
                <a:solidFill>
                  <a:srgbClr val="FFFFFF"/>
                </a:solidFill>
                <a:latin typeface="Impact" panose="020B0806030902050204" pitchFamily="34" charset="0"/>
              </a:rPr>
              <a:t>2. Empower</a:t>
            </a:r>
          </a:p>
        </p:txBody>
      </p:sp>
      <p:sp>
        <p:nvSpPr>
          <p:cNvPr id="11" name="TextBox 81">
            <a:extLst>
              <a:ext uri="{FF2B5EF4-FFF2-40B4-BE49-F238E27FC236}">
                <a16:creationId xmlns:a16="http://schemas.microsoft.com/office/drawing/2014/main" id="{DA09FF50-0927-454B-AFBE-BC816B37A0E3}"/>
              </a:ext>
            </a:extLst>
          </p:cNvPr>
          <p:cNvSpPr txBox="1">
            <a:spLocks noChangeArrowheads="1"/>
          </p:cNvSpPr>
          <p:nvPr userDrawn="1"/>
        </p:nvSpPr>
        <p:spPr bwMode="auto">
          <a:xfrm>
            <a:off x="6112132" y="5231422"/>
            <a:ext cx="2465863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9pPr>
          </a:lstStyle>
          <a:p>
            <a:pPr algn="ctr" eaLnBrk="1" hangingPunct="1"/>
            <a:r>
              <a:rPr lang="en-US" altLang="el-GR">
                <a:solidFill>
                  <a:srgbClr val="FFFFFF"/>
                </a:solidFill>
                <a:latin typeface="Impact" panose="020B0806030902050204" pitchFamily="34" charset="0"/>
              </a:rPr>
              <a:t>3. Participate</a:t>
            </a:r>
          </a:p>
        </p:txBody>
      </p:sp>
      <p:sp>
        <p:nvSpPr>
          <p:cNvPr id="13" name="TextBox 80">
            <a:extLst>
              <a:ext uri="{FF2B5EF4-FFF2-40B4-BE49-F238E27FC236}">
                <a16:creationId xmlns:a16="http://schemas.microsoft.com/office/drawing/2014/main" id="{D64053F3-B864-46DB-814C-6742DA12C851}"/>
              </a:ext>
            </a:extLst>
          </p:cNvPr>
          <p:cNvSpPr txBox="1">
            <a:spLocks noChangeArrowheads="1"/>
          </p:cNvSpPr>
          <p:nvPr userDrawn="1"/>
        </p:nvSpPr>
        <p:spPr bwMode="auto">
          <a:xfrm>
            <a:off x="381260" y="2409476"/>
            <a:ext cx="2509620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9pPr>
          </a:lstStyle>
          <a:p>
            <a:pPr algn="ctr" eaLnBrk="1" hangingPunct="1"/>
            <a:r>
              <a:rPr lang="en-US" altLang="el-GR" sz="2800">
                <a:solidFill>
                  <a:srgbClr val="FFFFFF"/>
                </a:solidFill>
                <a:latin typeface="Impact" panose="020B0806030902050204" pitchFamily="34" charset="0"/>
              </a:rPr>
              <a:t>1. Prevent</a:t>
            </a:r>
          </a:p>
        </p:txBody>
      </p:sp>
      <p:pic>
        <p:nvPicPr>
          <p:cNvPr id="12" name="Picture 13" descr="C:\Users\Georgia-Work\AppData\Roaming\Skype\georgia.aristidou\media_messaging\media_cache\^DD49E969C8C275A0BF0095F3F01442BBA23C6B6D6D2A977CE4^pimgpsh_fullsize_distr.jpg">
            <a:extLst>
              <a:ext uri="{FF2B5EF4-FFF2-40B4-BE49-F238E27FC236}">
                <a16:creationId xmlns:a16="http://schemas.microsoft.com/office/drawing/2014/main" id="{B6D1E8F0-8810-4EB0-8AB0-C8161F94E6F5}"/>
              </a:ext>
            </a:extLst>
          </p:cNvPr>
          <p:cNvPicPr/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6371295"/>
            <a:ext cx="1684020" cy="495300"/>
          </a:xfrm>
          <a:prstGeom prst="rect">
            <a:avLst/>
          </a:prstGeom>
          <a:noFill/>
          <a:ln>
            <a:noFill/>
          </a:ln>
        </p:spPr>
      </p:pic>
      <p:pic>
        <p:nvPicPr>
          <p:cNvPr id="2" name="Γραφικό 6">
            <a:extLst>
              <a:ext uri="{FF2B5EF4-FFF2-40B4-BE49-F238E27FC236}">
                <a16:creationId xmlns:a16="http://schemas.microsoft.com/office/drawing/2014/main" id="{3BF07FCA-51F0-CD61-A16F-1DA69030B6E7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96DAC541-7B7A-43D3-8B79-37D633B846F1}">
                <asvg:svgBlip xmlns:asvg="http://schemas.microsoft.com/office/drawing/2016/SVG/main" xmlns="" r:embed="rId4"/>
              </a:ext>
            </a:extLst>
          </a:blip>
          <a:stretch>
            <a:fillRect/>
          </a:stretch>
        </p:blipFill>
        <p:spPr>
          <a:xfrm>
            <a:off x="11275" y="32173"/>
            <a:ext cx="3381627" cy="84338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7169922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ntro Uni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>
            <a:extLst>
              <a:ext uri="{FF2B5EF4-FFF2-40B4-BE49-F238E27FC236}">
                <a16:creationId xmlns:a16="http://schemas.microsoft.com/office/drawing/2014/main" id="{D12B5C26-F28B-4AA9-BD2D-9793B5ACAA02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58000" y="1079999"/>
            <a:ext cx="10515600" cy="893179"/>
          </a:xfrm>
        </p:spPr>
        <p:txBody>
          <a:bodyPr>
            <a:normAutofit/>
          </a:bodyPr>
          <a:lstStyle>
            <a:lvl1pPr>
              <a:defRPr lang="el-GR" sz="3600" b="1" kern="1200" dirty="0">
                <a:solidFill>
                  <a:srgbClr val="D8134D"/>
                </a:solidFill>
                <a:effectLst/>
                <a:latin typeface="+mn-lt"/>
                <a:ea typeface="Adobe Gothic Std B" panose="020B0800000000000000" pitchFamily="34" charset="-128"/>
                <a:cs typeface="+mj-cs"/>
              </a:defRPr>
            </a:lvl1pPr>
          </a:lstStyle>
          <a:p>
            <a:r>
              <a:rPr lang="en-US"/>
              <a:t>Unit 1</a:t>
            </a:r>
            <a:br>
              <a:rPr lang="en-US"/>
            </a:br>
            <a:r>
              <a:rPr lang="el-GR"/>
              <a:t>Στυλ κύριου τίτλου</a:t>
            </a:r>
          </a:p>
        </p:txBody>
      </p:sp>
      <p:sp>
        <p:nvSpPr>
          <p:cNvPr id="3" name="Θέση κειμένου 2">
            <a:extLst>
              <a:ext uri="{FF2B5EF4-FFF2-40B4-BE49-F238E27FC236}">
                <a16:creationId xmlns:a16="http://schemas.microsoft.com/office/drawing/2014/main" id="{C2867843-C85E-4F95-822E-2E2E06813F6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558000" y="2160000"/>
            <a:ext cx="5157787" cy="503020"/>
          </a:xfrm>
        </p:spPr>
        <p:txBody>
          <a:bodyPr anchor="b">
            <a:normAutofit/>
          </a:bodyPr>
          <a:lstStyle>
            <a:lvl1pPr marL="0" indent="0">
              <a:buNone/>
              <a:defRPr lang="el-GR" sz="1800" b="1" kern="1200" dirty="0" smtClean="0">
                <a:solidFill>
                  <a:srgbClr val="000000"/>
                </a:solidFill>
                <a:latin typeface="Arial" panose="020B0604020202020204" pitchFamily="34" charset="0"/>
                <a:ea typeface="MS PGothic" panose="020B0600070205080204" pitchFamily="34" charset="-128"/>
                <a:cs typeface="+mn-cs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l-GR"/>
              <a:t>Επεξεργασία στυλ υποδείγματος κειμένου</a:t>
            </a:r>
          </a:p>
        </p:txBody>
      </p:sp>
      <p:sp>
        <p:nvSpPr>
          <p:cNvPr id="4" name="Θέση περιεχομένου 3">
            <a:extLst>
              <a:ext uri="{FF2B5EF4-FFF2-40B4-BE49-F238E27FC236}">
                <a16:creationId xmlns:a16="http://schemas.microsoft.com/office/drawing/2014/main" id="{A8468A7D-D857-4528-93D4-75CB428F4675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558000" y="2687950"/>
            <a:ext cx="10515600" cy="3684588"/>
          </a:xfrm>
        </p:spPr>
        <p:txBody>
          <a:bodyPr/>
          <a:lstStyle>
            <a:lvl1pPr>
              <a:lnSpc>
                <a:spcPct val="150000"/>
              </a:lnSpc>
              <a:buClr>
                <a:srgbClr val="95C11F"/>
              </a:buClr>
              <a:defRPr>
                <a:latin typeface="+mn-lt"/>
              </a:defRPr>
            </a:lvl1pPr>
            <a:lvl2pPr marL="685800" indent="-228600">
              <a:lnSpc>
                <a:spcPct val="150000"/>
              </a:lnSpc>
              <a:buClr>
                <a:srgbClr val="95C11F"/>
              </a:buClr>
              <a:buFont typeface="Arial" panose="020B0604020202020204" pitchFamily="34" charset="0"/>
              <a:buChar char="•"/>
              <a:defRPr>
                <a:latin typeface="+mn-lt"/>
              </a:defRPr>
            </a:lvl2pPr>
            <a:lvl3pPr marL="1143000" indent="-228600">
              <a:lnSpc>
                <a:spcPct val="150000"/>
              </a:lnSpc>
              <a:buClr>
                <a:srgbClr val="95C11F"/>
              </a:buClr>
              <a:buFont typeface="Courier New" panose="02070309020205020404" pitchFamily="49" charset="0"/>
              <a:buChar char="o"/>
              <a:defRPr>
                <a:latin typeface="+mn-lt"/>
              </a:defRPr>
            </a:lvl3pPr>
            <a:lvl4pPr>
              <a:lnSpc>
                <a:spcPct val="150000"/>
              </a:lnSpc>
              <a:buClr>
                <a:srgbClr val="95C11F"/>
              </a:buClr>
              <a:defRPr>
                <a:latin typeface="+mn-lt"/>
              </a:defRPr>
            </a:lvl4pPr>
            <a:lvl5pPr>
              <a:lnSpc>
                <a:spcPct val="150000"/>
              </a:lnSpc>
              <a:buClr>
                <a:srgbClr val="95C11F"/>
              </a:buClr>
              <a:defRPr>
                <a:latin typeface="+mn-lt"/>
              </a:defRPr>
            </a:lvl5pPr>
          </a:lstStyle>
          <a:p>
            <a:pPr lvl="0"/>
            <a:r>
              <a:rPr lang="el-GR"/>
              <a:t>Επεξεργασία στυλ υποδείγματος κειμένου</a:t>
            </a:r>
          </a:p>
          <a:p>
            <a:pPr lvl="1"/>
            <a:r>
              <a:rPr lang="el-GR"/>
              <a:t>Δεύτερου επιπέδου</a:t>
            </a:r>
          </a:p>
          <a:p>
            <a:pPr lvl="2"/>
            <a:r>
              <a:rPr lang="el-GR"/>
              <a:t>Τρίτου επιπέδου</a:t>
            </a:r>
          </a:p>
          <a:p>
            <a:pPr lvl="3"/>
            <a:r>
              <a:rPr lang="el-GR"/>
              <a:t>Τέταρτου επιπέδου</a:t>
            </a:r>
          </a:p>
          <a:p>
            <a:pPr lvl="4"/>
            <a:r>
              <a:rPr lang="el-GR"/>
              <a:t>Πέμπτου επιπέδου</a:t>
            </a:r>
          </a:p>
        </p:txBody>
      </p:sp>
      <p:pic>
        <p:nvPicPr>
          <p:cNvPr id="19" name="Picture 13" descr="C:\Users\Georgia-Work\AppData\Roaming\Skype\georgia.aristidou\media_messaging\media_cache\^DD49E969C8C275A0BF0095F3F01442BBA23C6B6D6D2A977CE4^pimgpsh_fullsize_distr.jpg">
            <a:extLst>
              <a:ext uri="{FF2B5EF4-FFF2-40B4-BE49-F238E27FC236}">
                <a16:creationId xmlns:a16="http://schemas.microsoft.com/office/drawing/2014/main" id="{B9911DEF-60F4-4A71-9614-3CF965F78B27}"/>
              </a:ext>
            </a:extLst>
          </p:cNvPr>
          <p:cNvPicPr/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507980" y="6356323"/>
            <a:ext cx="1684020" cy="495300"/>
          </a:xfrm>
          <a:prstGeom prst="rect">
            <a:avLst/>
          </a:prstGeom>
          <a:noFill/>
          <a:ln>
            <a:noFill/>
          </a:ln>
        </p:spPr>
      </p:pic>
      <p:pic>
        <p:nvPicPr>
          <p:cNvPr id="5" name="Γραφικό 6">
            <a:extLst>
              <a:ext uri="{FF2B5EF4-FFF2-40B4-BE49-F238E27FC236}">
                <a16:creationId xmlns:a16="http://schemas.microsoft.com/office/drawing/2014/main" id="{7429F7FF-8899-5BE5-E3F8-D6753BB3082B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96DAC541-7B7A-43D3-8B79-37D633B846F1}">
                <asvg:svgBlip xmlns:asvg="http://schemas.microsoft.com/office/drawing/2016/SVG/main" xmlns="" r:embed="rId4"/>
              </a:ext>
            </a:extLst>
          </a:blip>
          <a:stretch>
            <a:fillRect/>
          </a:stretch>
        </p:blipFill>
        <p:spPr>
          <a:xfrm>
            <a:off x="9188605" y="48972"/>
            <a:ext cx="2981093" cy="74348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7548568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Unit slide single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>
            <a:extLst>
              <a:ext uri="{FF2B5EF4-FFF2-40B4-BE49-F238E27FC236}">
                <a16:creationId xmlns:a16="http://schemas.microsoft.com/office/drawing/2014/main" id="{92E2F149-5B82-4AC0-9047-B6440DBA3BC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58000" y="1113050"/>
            <a:ext cx="11059692" cy="605096"/>
          </a:xfrm>
        </p:spPr>
        <p:txBody>
          <a:bodyPr>
            <a:normAutofit/>
          </a:bodyPr>
          <a:lstStyle>
            <a:lvl1pPr>
              <a:defRPr lang="el-GR" sz="2800" b="1" kern="1200" dirty="0">
                <a:solidFill>
                  <a:srgbClr val="D8134D"/>
                </a:solidFill>
                <a:effectLst/>
                <a:latin typeface="+mn-lt"/>
                <a:ea typeface="Adobe Gothic Std B" panose="020B0800000000000000" pitchFamily="34" charset="-128"/>
                <a:cs typeface="+mj-cs"/>
              </a:defRPr>
            </a:lvl1pPr>
          </a:lstStyle>
          <a:p>
            <a:r>
              <a:rPr lang="el-GR"/>
              <a:t>Στυλ κύριου τίτλου</a:t>
            </a:r>
          </a:p>
        </p:txBody>
      </p:sp>
      <p:sp>
        <p:nvSpPr>
          <p:cNvPr id="3" name="Θέση περιεχομένου 2">
            <a:extLst>
              <a:ext uri="{FF2B5EF4-FFF2-40B4-BE49-F238E27FC236}">
                <a16:creationId xmlns:a16="http://schemas.microsoft.com/office/drawing/2014/main" id="{A4A2ACF4-3ABE-4CDD-AD36-30AD91F1B03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57999" y="1799999"/>
            <a:ext cx="5852132" cy="4865977"/>
          </a:xfrm>
        </p:spPr>
        <p:txBody>
          <a:bodyPr/>
          <a:lstStyle>
            <a:lvl1pPr>
              <a:defRPr sz="2400"/>
            </a:lvl1pPr>
            <a:lvl2pPr marL="685800" indent="-228600">
              <a:buFont typeface="Arial" panose="020B0604020202020204" pitchFamily="34" charset="0"/>
              <a:buChar char="•"/>
              <a:defRPr/>
            </a:lvl2pPr>
            <a:lvl3pPr marL="1143000" indent="-228600">
              <a:buFont typeface="Courier New" panose="02070309020205020404" pitchFamily="49" charset="0"/>
              <a:buChar char="o"/>
              <a:defRPr/>
            </a:lvl3pPr>
            <a:lvl5pPr marL="2057400" indent="-228600">
              <a:buFont typeface="Arial" panose="020B0604020202020204" pitchFamily="34" charset="0"/>
              <a:buChar char="•"/>
              <a:defRPr/>
            </a:lvl5pPr>
          </a:lstStyle>
          <a:p>
            <a:pPr lvl="0"/>
            <a:r>
              <a:rPr lang="el-GR"/>
              <a:t>Επεξεργασία στυλ υποδείγματος κειμένου</a:t>
            </a:r>
          </a:p>
          <a:p>
            <a:pPr lvl="1"/>
            <a:r>
              <a:rPr lang="el-GR"/>
              <a:t>Δεύτερου επιπέδου</a:t>
            </a:r>
          </a:p>
          <a:p>
            <a:pPr lvl="2"/>
            <a:r>
              <a:rPr lang="el-GR"/>
              <a:t>Τρίτου επιπέδου</a:t>
            </a:r>
          </a:p>
          <a:p>
            <a:pPr lvl="3"/>
            <a:r>
              <a:rPr lang="el-GR"/>
              <a:t>Τέταρτου επιπέδου</a:t>
            </a:r>
          </a:p>
          <a:p>
            <a:pPr lvl="4"/>
            <a:r>
              <a:rPr lang="el-GR"/>
              <a:t>Πέμπτου επιπέδου</a:t>
            </a:r>
          </a:p>
        </p:txBody>
      </p:sp>
      <p:pic>
        <p:nvPicPr>
          <p:cNvPr id="4" name="Γραφικό 6">
            <a:extLst>
              <a:ext uri="{FF2B5EF4-FFF2-40B4-BE49-F238E27FC236}">
                <a16:creationId xmlns:a16="http://schemas.microsoft.com/office/drawing/2014/main" id="{111A1450-08EE-3E99-1407-C1C41B4AD560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xmlns="" r:embed="rId3"/>
              </a:ext>
            </a:extLst>
          </a:blip>
          <a:stretch>
            <a:fillRect/>
          </a:stretch>
        </p:blipFill>
        <p:spPr>
          <a:xfrm>
            <a:off x="-202915" y="6517988"/>
            <a:ext cx="1843147" cy="459682"/>
          </a:xfrm>
          <a:prstGeom prst="rect">
            <a:avLst/>
          </a:prstGeom>
        </p:spPr>
      </p:pic>
      <p:sp>
        <p:nvSpPr>
          <p:cNvPr id="5" name="TextBox 80">
            <a:extLst>
              <a:ext uri="{FF2B5EF4-FFF2-40B4-BE49-F238E27FC236}">
                <a16:creationId xmlns:a16="http://schemas.microsoft.com/office/drawing/2014/main" id="{2C3DFE53-C664-2B3E-F46C-673DD8914B7D}"/>
              </a:ext>
            </a:extLst>
          </p:cNvPr>
          <p:cNvSpPr txBox="1">
            <a:spLocks noChangeArrowheads="1"/>
          </p:cNvSpPr>
          <p:nvPr userDrawn="1"/>
        </p:nvSpPr>
        <p:spPr bwMode="auto">
          <a:xfrm>
            <a:off x="-1009" y="1314"/>
            <a:ext cx="3020254" cy="533745"/>
          </a:xfrm>
          <a:prstGeom prst="rect">
            <a:avLst/>
          </a:prstGeom>
          <a:solidFill>
            <a:srgbClr val="004899"/>
          </a:solidFill>
          <a:ln w="9525">
            <a:noFill/>
            <a:miter lim="800000"/>
            <a:headEnd/>
            <a:tailEnd/>
          </a:ln>
          <a:effectLst>
            <a:outerShdw blurRad="40000" dist="23000" dir="5400000" rotWithShape="0">
              <a:srgbClr val="808080">
                <a:alpha val="34998"/>
              </a:srgbClr>
            </a:outerShdw>
          </a:effectLst>
        </p:spPr>
        <p:txBody>
          <a:bodyPr lIns="180000" anchor="ctr"/>
          <a:lstStyle>
            <a:defPPr>
              <a:defRPr lang="el-GR"/>
            </a:defPPr>
            <a:lvl1pPr algn="ctr" fontAlgn="auto">
              <a:spcBef>
                <a:spcPts val="0"/>
              </a:spcBef>
              <a:spcAft>
                <a:spcPts val="0"/>
              </a:spcAft>
              <a:defRPr>
                <a:solidFill>
                  <a:schemeClr val="lt1"/>
                </a:solidFill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9pPr>
          </a:lstStyle>
          <a:p>
            <a:pPr lvl="0" algn="l"/>
            <a:r>
              <a:rPr lang="en-US" altLang="el-GR" sz="2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Enabling dialogue</a:t>
            </a:r>
          </a:p>
        </p:txBody>
      </p:sp>
      <p:sp>
        <p:nvSpPr>
          <p:cNvPr id="6" name="TextBox 80">
            <a:extLst>
              <a:ext uri="{FF2B5EF4-FFF2-40B4-BE49-F238E27FC236}">
                <a16:creationId xmlns:a16="http://schemas.microsoft.com/office/drawing/2014/main" id="{A57163DC-166B-661E-6C39-E5CE7F592C66}"/>
              </a:ext>
            </a:extLst>
          </p:cNvPr>
          <p:cNvSpPr txBox="1">
            <a:spLocks noChangeArrowheads="1"/>
          </p:cNvSpPr>
          <p:nvPr userDrawn="1"/>
        </p:nvSpPr>
        <p:spPr bwMode="auto">
          <a:xfrm>
            <a:off x="-1009" y="1314"/>
            <a:ext cx="2696058" cy="533745"/>
          </a:xfrm>
          <a:prstGeom prst="rect">
            <a:avLst/>
          </a:prstGeom>
          <a:solidFill>
            <a:srgbClr val="004899"/>
          </a:solidFill>
          <a:ln w="9525">
            <a:noFill/>
            <a:miter lim="800000"/>
            <a:headEnd/>
            <a:tailEnd/>
          </a:ln>
          <a:effectLst>
            <a:outerShdw blurRad="40000" dist="23000" dir="5400000" rotWithShape="0">
              <a:srgbClr val="808080">
                <a:alpha val="34998"/>
              </a:srgbClr>
            </a:outerShdw>
          </a:effectLst>
        </p:spPr>
        <p:txBody>
          <a:bodyPr lIns="180000" anchor="ctr"/>
          <a:lstStyle>
            <a:defPPr>
              <a:defRPr lang="el-GR"/>
            </a:defPPr>
            <a:lvl1pPr algn="ctr" fontAlgn="auto">
              <a:spcBef>
                <a:spcPts val="0"/>
              </a:spcBef>
              <a:spcAft>
                <a:spcPts val="0"/>
              </a:spcAft>
              <a:defRPr>
                <a:solidFill>
                  <a:schemeClr val="lt1"/>
                </a:solidFill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9pPr>
          </a:lstStyle>
          <a:p>
            <a:pPr lvl="0" algn="l"/>
            <a:r>
              <a:rPr lang="sk-SK" altLang="el-GR" sz="2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Umožnenie dialógu</a:t>
            </a:r>
            <a:endParaRPr lang="en-US" altLang="el-GR" sz="24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n-lt"/>
            </a:endParaRPr>
          </a:p>
        </p:txBody>
      </p:sp>
      <p:sp>
        <p:nvSpPr>
          <p:cNvPr id="7" name="Oval 8">
            <a:extLst>
              <a:ext uri="{FF2B5EF4-FFF2-40B4-BE49-F238E27FC236}">
                <a16:creationId xmlns:a16="http://schemas.microsoft.com/office/drawing/2014/main" id="{0A88FF84-8EB2-7065-45A1-D5BE5D817836}"/>
              </a:ext>
            </a:extLst>
          </p:cNvPr>
          <p:cNvSpPr/>
          <p:nvPr userDrawn="1"/>
        </p:nvSpPr>
        <p:spPr bwMode="auto">
          <a:xfrm>
            <a:off x="2823161" y="65276"/>
            <a:ext cx="401430" cy="405819"/>
          </a:xfrm>
          <a:prstGeom prst="ellipse">
            <a:avLst/>
          </a:prstGeom>
          <a:solidFill>
            <a:srgbClr val="95C11F"/>
          </a:solidFill>
          <a:ln w="57150">
            <a:solidFill>
              <a:schemeClr val="bg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kern="0">
              <a:solidFill>
                <a:srgbClr val="D61920"/>
              </a:solidFill>
              <a:latin typeface="+mn-lt"/>
              <a:sym typeface="Arial"/>
              <a:rtl val="0"/>
            </a:endParaRPr>
          </a:p>
        </p:txBody>
      </p:sp>
      <p:sp>
        <p:nvSpPr>
          <p:cNvPr id="11" name="TextBox 9">
            <a:extLst>
              <a:ext uri="{FF2B5EF4-FFF2-40B4-BE49-F238E27FC236}">
                <a16:creationId xmlns:a16="http://schemas.microsoft.com/office/drawing/2014/main" id="{E5D67D0A-9CF7-EE4B-B9A4-EA9607D52657}"/>
              </a:ext>
            </a:extLst>
          </p:cNvPr>
          <p:cNvSpPr txBox="1">
            <a:spLocks noChangeArrowheads="1"/>
          </p:cNvSpPr>
          <p:nvPr userDrawn="1"/>
        </p:nvSpPr>
        <p:spPr bwMode="auto">
          <a:xfrm>
            <a:off x="2877901" y="-8655"/>
            <a:ext cx="324196" cy="46474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 sz="1400">
                <a:solidFill>
                  <a:srgbClr val="000000"/>
                </a:solidFill>
                <a:latin typeface="Arial" panose="020B0604020202020204" pitchFamily="34" charset="0"/>
                <a:ea typeface="MS PGothic" panose="020B0600070205080204" pitchFamily="34" charset="-128"/>
                <a:sym typeface="Arial" panose="020B0604020202020204" pitchFamily="34" charset="0"/>
              </a:defRPr>
            </a:lvl1pPr>
            <a:lvl2pPr marL="742950" indent="-285750" eaLnBrk="0" hangingPunct="0">
              <a:defRPr sz="1400">
                <a:solidFill>
                  <a:srgbClr val="000000"/>
                </a:solidFill>
                <a:latin typeface="Arial" panose="020B0604020202020204" pitchFamily="34" charset="0"/>
                <a:ea typeface="MS PGothic" panose="020B0600070205080204" pitchFamily="34" charset="-128"/>
                <a:sym typeface="Arial" panose="020B0604020202020204" pitchFamily="34" charset="0"/>
              </a:defRPr>
            </a:lvl2pPr>
            <a:lvl3pPr marL="1143000" indent="-228600" eaLnBrk="0" hangingPunct="0">
              <a:defRPr sz="1400">
                <a:solidFill>
                  <a:srgbClr val="000000"/>
                </a:solidFill>
                <a:latin typeface="Arial" panose="020B0604020202020204" pitchFamily="34" charset="0"/>
                <a:ea typeface="MS PGothic" panose="020B0600070205080204" pitchFamily="34" charset="-128"/>
                <a:sym typeface="Arial" panose="020B0604020202020204" pitchFamily="34" charset="0"/>
              </a:defRPr>
            </a:lvl3pPr>
            <a:lvl4pPr marL="1600200" indent="-228600" eaLnBrk="0" hangingPunct="0">
              <a:defRPr sz="1400">
                <a:solidFill>
                  <a:srgbClr val="000000"/>
                </a:solidFill>
                <a:latin typeface="Arial" panose="020B0604020202020204" pitchFamily="34" charset="0"/>
                <a:ea typeface="MS PGothic" panose="020B0600070205080204" pitchFamily="34" charset="-128"/>
                <a:sym typeface="Arial" panose="020B0604020202020204" pitchFamily="34" charset="0"/>
              </a:defRPr>
            </a:lvl4pPr>
            <a:lvl5pPr marL="2057400" indent="-228600" eaLnBrk="0" hangingPunct="0">
              <a:defRPr sz="1400">
                <a:solidFill>
                  <a:srgbClr val="000000"/>
                </a:solidFill>
                <a:latin typeface="Arial" panose="020B0604020202020204" pitchFamily="34" charset="0"/>
                <a:ea typeface="MS PGothic" panose="020B0600070205080204" pitchFamily="34" charset="-128"/>
                <a:sym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rgbClr val="000000"/>
                </a:solidFill>
                <a:latin typeface="Arial" panose="020B0604020202020204" pitchFamily="34" charset="0"/>
                <a:ea typeface="MS PGothic" panose="020B0600070205080204" pitchFamily="34" charset="-128"/>
                <a:sym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rgbClr val="000000"/>
                </a:solidFill>
                <a:latin typeface="Arial" panose="020B0604020202020204" pitchFamily="34" charset="0"/>
                <a:ea typeface="MS PGothic" panose="020B0600070205080204" pitchFamily="34" charset="-128"/>
                <a:sym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rgbClr val="000000"/>
                </a:solidFill>
                <a:latin typeface="Arial" panose="020B0604020202020204" pitchFamily="34" charset="0"/>
                <a:ea typeface="MS PGothic" panose="020B0600070205080204" pitchFamily="34" charset="-128"/>
                <a:sym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rgbClr val="000000"/>
                </a:solidFill>
                <a:latin typeface="Arial" panose="020B0604020202020204" pitchFamily="34" charset="0"/>
                <a:ea typeface="MS PGothic" panose="020B0600070205080204" pitchFamily="34" charset="-128"/>
                <a:sym typeface="Arial" panose="020B0604020202020204" pitchFamily="34" charset="0"/>
              </a:defRPr>
            </a:lvl9pPr>
          </a:lstStyle>
          <a:p>
            <a:pPr eaLnBrk="1" hangingPunct="1">
              <a:lnSpc>
                <a:spcPct val="150000"/>
              </a:lnSpc>
              <a:buClr>
                <a:schemeClr val="bg1"/>
              </a:buClr>
              <a:buSzPct val="140000"/>
            </a:pPr>
            <a:r>
              <a:rPr lang="en-US" altLang="el-GR" sz="18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4</a:t>
            </a:r>
          </a:p>
        </p:txBody>
      </p:sp>
    </p:spTree>
    <p:extLst>
      <p:ext uri="{BB962C8B-B14F-4D97-AF65-F5344CB8AC3E}">
        <p14:creationId xmlns:p14="http://schemas.microsoft.com/office/powerpoint/2010/main" val="2577986437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Unit slide with 2 column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>
            <a:extLst>
              <a:ext uri="{FF2B5EF4-FFF2-40B4-BE49-F238E27FC236}">
                <a16:creationId xmlns:a16="http://schemas.microsoft.com/office/drawing/2014/main" id="{0A508F4D-74CD-4DC9-8CC6-A32508E7E13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58000" y="1080000"/>
            <a:ext cx="11396576" cy="599188"/>
          </a:xfrm>
        </p:spPr>
        <p:txBody>
          <a:bodyPr>
            <a:normAutofit/>
          </a:bodyPr>
          <a:lstStyle>
            <a:lvl1pPr>
              <a:defRPr lang="el-GR" sz="2800" b="1" kern="1200" dirty="0">
                <a:solidFill>
                  <a:srgbClr val="D8134D"/>
                </a:solidFill>
                <a:effectLst/>
                <a:latin typeface="+mn-lt"/>
                <a:ea typeface="Adobe Gothic Std B" panose="020B0800000000000000" pitchFamily="34" charset="-128"/>
                <a:cs typeface="+mj-cs"/>
              </a:defRPr>
            </a:lvl1pPr>
          </a:lstStyle>
          <a:p>
            <a:r>
              <a:rPr lang="el-GR"/>
              <a:t>Στυλ κύριου τίτλου</a:t>
            </a:r>
          </a:p>
        </p:txBody>
      </p:sp>
      <p:sp>
        <p:nvSpPr>
          <p:cNvPr id="3" name="Θέση περιεχομένου 2">
            <a:extLst>
              <a:ext uri="{FF2B5EF4-FFF2-40B4-BE49-F238E27FC236}">
                <a16:creationId xmlns:a16="http://schemas.microsoft.com/office/drawing/2014/main" id="{E983499B-D787-4204-9DCD-5D794F92BB3F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557999" y="1800000"/>
            <a:ext cx="5409663" cy="4893408"/>
          </a:xfrm>
        </p:spPr>
        <p:txBody>
          <a:bodyPr/>
          <a:lstStyle>
            <a:lvl1pPr>
              <a:buClr>
                <a:srgbClr val="95C11F"/>
              </a:buClr>
              <a:defRPr/>
            </a:lvl1pPr>
            <a:lvl2pPr marL="685800" indent="-228600">
              <a:buClr>
                <a:srgbClr val="95C11F"/>
              </a:buClr>
              <a:buFont typeface="Arial" panose="020B0604020202020204" pitchFamily="34" charset="0"/>
              <a:buChar char="•"/>
              <a:defRPr/>
            </a:lvl2pPr>
            <a:lvl3pPr marL="1143000" indent="-228600">
              <a:buClr>
                <a:srgbClr val="95C11F"/>
              </a:buClr>
              <a:buFont typeface="Courier New" panose="02070309020205020404" pitchFamily="49" charset="0"/>
              <a:buChar char="o"/>
              <a:defRPr/>
            </a:lvl3pPr>
            <a:lvl4pPr>
              <a:buClr>
                <a:srgbClr val="95C11F"/>
              </a:buClr>
              <a:defRPr/>
            </a:lvl4pPr>
            <a:lvl5pPr marL="2057400" indent="-228600">
              <a:buClr>
                <a:srgbClr val="95C11F"/>
              </a:buClr>
              <a:buFont typeface="Arial" panose="020B0604020202020204" pitchFamily="34" charset="0"/>
              <a:buChar char="•"/>
              <a:defRPr/>
            </a:lvl5pPr>
          </a:lstStyle>
          <a:p>
            <a:pPr lvl="0"/>
            <a:r>
              <a:rPr lang="el-GR"/>
              <a:t>Επεξεργασία στυλ υποδείγματος κειμένου</a:t>
            </a:r>
          </a:p>
          <a:p>
            <a:pPr lvl="1"/>
            <a:r>
              <a:rPr lang="el-GR"/>
              <a:t>Δεύτερου επιπέδου</a:t>
            </a:r>
          </a:p>
          <a:p>
            <a:pPr lvl="2"/>
            <a:r>
              <a:rPr lang="el-GR"/>
              <a:t>Τρίτου επιπέδου</a:t>
            </a:r>
          </a:p>
          <a:p>
            <a:pPr lvl="3"/>
            <a:r>
              <a:rPr lang="el-GR"/>
              <a:t>Τέταρτου επιπέδου</a:t>
            </a:r>
          </a:p>
          <a:p>
            <a:pPr lvl="4"/>
            <a:r>
              <a:rPr lang="el-GR"/>
              <a:t>Πέμπτου επιπέδου</a:t>
            </a:r>
          </a:p>
        </p:txBody>
      </p:sp>
      <p:sp>
        <p:nvSpPr>
          <p:cNvPr id="4" name="Θέση περιεχομένου 3">
            <a:extLst>
              <a:ext uri="{FF2B5EF4-FFF2-40B4-BE49-F238E27FC236}">
                <a16:creationId xmlns:a16="http://schemas.microsoft.com/office/drawing/2014/main" id="{CCB6C04F-453F-4B55-9704-E13D0B2BC950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199" y="1800000"/>
            <a:ext cx="5782377" cy="4893408"/>
          </a:xfrm>
        </p:spPr>
        <p:txBody>
          <a:bodyPr/>
          <a:lstStyle>
            <a:lvl1pPr>
              <a:buClr>
                <a:srgbClr val="95C11F"/>
              </a:buClr>
              <a:defRPr/>
            </a:lvl1pPr>
            <a:lvl2pPr marL="685800" indent="-228600">
              <a:buClr>
                <a:srgbClr val="95C11F"/>
              </a:buClr>
              <a:buFont typeface="Arial" panose="020B0604020202020204" pitchFamily="34" charset="0"/>
              <a:buChar char="•"/>
              <a:defRPr/>
            </a:lvl2pPr>
            <a:lvl3pPr marL="1143000" indent="-228600">
              <a:buClr>
                <a:srgbClr val="95C11F"/>
              </a:buClr>
              <a:buFont typeface="Courier New" panose="02070309020205020404" pitchFamily="49" charset="0"/>
              <a:buChar char="o"/>
              <a:defRPr/>
            </a:lvl3pPr>
            <a:lvl4pPr>
              <a:buClr>
                <a:srgbClr val="95C11F"/>
              </a:buClr>
              <a:defRPr/>
            </a:lvl4pPr>
            <a:lvl5pPr marL="2057400" indent="-228600">
              <a:buClr>
                <a:srgbClr val="95C11F"/>
              </a:buClr>
              <a:buFont typeface="Arial" panose="020B0604020202020204" pitchFamily="34" charset="0"/>
              <a:buChar char="•"/>
              <a:defRPr/>
            </a:lvl5pPr>
          </a:lstStyle>
          <a:p>
            <a:pPr lvl="0"/>
            <a:r>
              <a:rPr lang="el-GR"/>
              <a:t>Επεξεργασία στυλ υποδείγματος κειμένου</a:t>
            </a:r>
          </a:p>
          <a:p>
            <a:pPr lvl="1"/>
            <a:r>
              <a:rPr lang="el-GR"/>
              <a:t>Δεύτερου επιπέδου</a:t>
            </a:r>
          </a:p>
          <a:p>
            <a:pPr lvl="2"/>
            <a:r>
              <a:rPr lang="el-GR"/>
              <a:t>Τρίτου επιπέδου</a:t>
            </a:r>
          </a:p>
          <a:p>
            <a:pPr lvl="3"/>
            <a:r>
              <a:rPr lang="el-GR"/>
              <a:t>Τέταρτου επιπέδου</a:t>
            </a:r>
          </a:p>
          <a:p>
            <a:pPr lvl="4"/>
            <a:r>
              <a:rPr lang="el-GR"/>
              <a:t>Πέμπτου επιπέδου</a:t>
            </a:r>
          </a:p>
        </p:txBody>
      </p:sp>
      <p:pic>
        <p:nvPicPr>
          <p:cNvPr id="7" name="Γραφικό 6">
            <a:extLst>
              <a:ext uri="{FF2B5EF4-FFF2-40B4-BE49-F238E27FC236}">
                <a16:creationId xmlns:a16="http://schemas.microsoft.com/office/drawing/2014/main" id="{E1245988-DFAB-B6A7-48AF-2BB895902B3E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xmlns="" r:embed="rId3"/>
              </a:ext>
            </a:extLst>
          </a:blip>
          <a:stretch>
            <a:fillRect/>
          </a:stretch>
        </p:blipFill>
        <p:spPr>
          <a:xfrm>
            <a:off x="-220168" y="6493068"/>
            <a:ext cx="1843147" cy="459682"/>
          </a:xfrm>
          <a:prstGeom prst="rect">
            <a:avLst/>
          </a:prstGeom>
        </p:spPr>
      </p:pic>
      <p:sp>
        <p:nvSpPr>
          <p:cNvPr id="10" name="TextBox 80">
            <a:extLst>
              <a:ext uri="{FF2B5EF4-FFF2-40B4-BE49-F238E27FC236}">
                <a16:creationId xmlns:a16="http://schemas.microsoft.com/office/drawing/2014/main" id="{860D8DC2-EB67-2731-606D-1E7E7CA8D1F0}"/>
              </a:ext>
            </a:extLst>
          </p:cNvPr>
          <p:cNvSpPr txBox="1">
            <a:spLocks noChangeArrowheads="1"/>
          </p:cNvSpPr>
          <p:nvPr userDrawn="1"/>
        </p:nvSpPr>
        <p:spPr bwMode="auto">
          <a:xfrm>
            <a:off x="-1009" y="1314"/>
            <a:ext cx="3020254" cy="533745"/>
          </a:xfrm>
          <a:prstGeom prst="rect">
            <a:avLst/>
          </a:prstGeom>
          <a:solidFill>
            <a:srgbClr val="004899"/>
          </a:solidFill>
          <a:ln w="9525">
            <a:noFill/>
            <a:miter lim="800000"/>
            <a:headEnd/>
            <a:tailEnd/>
          </a:ln>
          <a:effectLst>
            <a:outerShdw blurRad="40000" dist="23000" dir="5400000" rotWithShape="0">
              <a:srgbClr val="808080">
                <a:alpha val="34998"/>
              </a:srgbClr>
            </a:outerShdw>
          </a:effectLst>
        </p:spPr>
        <p:txBody>
          <a:bodyPr lIns="180000" anchor="ctr"/>
          <a:lstStyle>
            <a:defPPr>
              <a:defRPr lang="el-GR"/>
            </a:defPPr>
            <a:lvl1pPr algn="ctr" fontAlgn="auto">
              <a:spcBef>
                <a:spcPts val="0"/>
              </a:spcBef>
              <a:spcAft>
                <a:spcPts val="0"/>
              </a:spcAft>
              <a:defRPr>
                <a:solidFill>
                  <a:schemeClr val="lt1"/>
                </a:solidFill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9pPr>
          </a:lstStyle>
          <a:p>
            <a:pPr lvl="0" algn="l"/>
            <a:r>
              <a:rPr lang="en-US" altLang="el-GR" sz="2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Enabling dialogue</a:t>
            </a:r>
          </a:p>
        </p:txBody>
      </p:sp>
      <p:sp>
        <p:nvSpPr>
          <p:cNvPr id="11" name="TextBox 80">
            <a:extLst>
              <a:ext uri="{FF2B5EF4-FFF2-40B4-BE49-F238E27FC236}">
                <a16:creationId xmlns:a16="http://schemas.microsoft.com/office/drawing/2014/main" id="{972F5C77-9CE8-1D4B-A3CA-E9DB06925C53}"/>
              </a:ext>
            </a:extLst>
          </p:cNvPr>
          <p:cNvSpPr txBox="1">
            <a:spLocks noChangeArrowheads="1"/>
          </p:cNvSpPr>
          <p:nvPr userDrawn="1"/>
        </p:nvSpPr>
        <p:spPr bwMode="auto">
          <a:xfrm>
            <a:off x="-1009" y="1314"/>
            <a:ext cx="2696058" cy="533745"/>
          </a:xfrm>
          <a:prstGeom prst="rect">
            <a:avLst/>
          </a:prstGeom>
          <a:solidFill>
            <a:srgbClr val="004899"/>
          </a:solidFill>
          <a:ln w="9525">
            <a:noFill/>
            <a:miter lim="800000"/>
            <a:headEnd/>
            <a:tailEnd/>
          </a:ln>
          <a:effectLst>
            <a:outerShdw blurRad="40000" dist="23000" dir="5400000" rotWithShape="0">
              <a:srgbClr val="808080">
                <a:alpha val="34998"/>
              </a:srgbClr>
            </a:outerShdw>
          </a:effectLst>
        </p:spPr>
        <p:txBody>
          <a:bodyPr lIns="180000" anchor="ctr"/>
          <a:lstStyle>
            <a:defPPr>
              <a:defRPr lang="el-GR"/>
            </a:defPPr>
            <a:lvl1pPr algn="ctr" fontAlgn="auto">
              <a:spcBef>
                <a:spcPts val="0"/>
              </a:spcBef>
              <a:spcAft>
                <a:spcPts val="0"/>
              </a:spcAft>
              <a:defRPr>
                <a:solidFill>
                  <a:schemeClr val="lt1"/>
                </a:solidFill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9pPr>
          </a:lstStyle>
          <a:p>
            <a:pPr lvl="0" algn="l"/>
            <a:r>
              <a:rPr lang="sk-SK" altLang="el-GR" sz="2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Umožnenie dialógu</a:t>
            </a:r>
            <a:endParaRPr lang="en-US" altLang="el-GR" sz="24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n-lt"/>
            </a:endParaRPr>
          </a:p>
        </p:txBody>
      </p:sp>
      <p:sp>
        <p:nvSpPr>
          <p:cNvPr id="12" name="Oval 8">
            <a:extLst>
              <a:ext uri="{FF2B5EF4-FFF2-40B4-BE49-F238E27FC236}">
                <a16:creationId xmlns:a16="http://schemas.microsoft.com/office/drawing/2014/main" id="{7B0F78B2-8453-D8C1-F098-DDAB78CAFC9D}"/>
              </a:ext>
            </a:extLst>
          </p:cNvPr>
          <p:cNvSpPr/>
          <p:nvPr userDrawn="1"/>
        </p:nvSpPr>
        <p:spPr bwMode="auto">
          <a:xfrm>
            <a:off x="2823161" y="65276"/>
            <a:ext cx="401430" cy="405819"/>
          </a:xfrm>
          <a:prstGeom prst="ellipse">
            <a:avLst/>
          </a:prstGeom>
          <a:solidFill>
            <a:srgbClr val="95C11F"/>
          </a:solidFill>
          <a:ln w="57150">
            <a:solidFill>
              <a:schemeClr val="bg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kern="0">
              <a:solidFill>
                <a:srgbClr val="D61920"/>
              </a:solidFill>
              <a:latin typeface="+mn-lt"/>
              <a:sym typeface="Arial"/>
              <a:rtl val="0"/>
            </a:endParaRPr>
          </a:p>
        </p:txBody>
      </p:sp>
      <p:sp>
        <p:nvSpPr>
          <p:cNvPr id="13" name="TextBox 9">
            <a:extLst>
              <a:ext uri="{FF2B5EF4-FFF2-40B4-BE49-F238E27FC236}">
                <a16:creationId xmlns:a16="http://schemas.microsoft.com/office/drawing/2014/main" id="{3D7EC768-9967-65EE-C431-CDAF8E938BDB}"/>
              </a:ext>
            </a:extLst>
          </p:cNvPr>
          <p:cNvSpPr txBox="1">
            <a:spLocks noChangeArrowheads="1"/>
          </p:cNvSpPr>
          <p:nvPr userDrawn="1"/>
        </p:nvSpPr>
        <p:spPr bwMode="auto">
          <a:xfrm>
            <a:off x="2877901" y="-8655"/>
            <a:ext cx="324196" cy="46474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 sz="1400">
                <a:solidFill>
                  <a:srgbClr val="000000"/>
                </a:solidFill>
                <a:latin typeface="Arial" panose="020B0604020202020204" pitchFamily="34" charset="0"/>
                <a:ea typeface="MS PGothic" panose="020B0600070205080204" pitchFamily="34" charset="-128"/>
                <a:sym typeface="Arial" panose="020B0604020202020204" pitchFamily="34" charset="0"/>
              </a:defRPr>
            </a:lvl1pPr>
            <a:lvl2pPr marL="742950" indent="-285750" eaLnBrk="0" hangingPunct="0">
              <a:defRPr sz="1400">
                <a:solidFill>
                  <a:srgbClr val="000000"/>
                </a:solidFill>
                <a:latin typeface="Arial" panose="020B0604020202020204" pitchFamily="34" charset="0"/>
                <a:ea typeface="MS PGothic" panose="020B0600070205080204" pitchFamily="34" charset="-128"/>
                <a:sym typeface="Arial" panose="020B0604020202020204" pitchFamily="34" charset="0"/>
              </a:defRPr>
            </a:lvl2pPr>
            <a:lvl3pPr marL="1143000" indent="-228600" eaLnBrk="0" hangingPunct="0">
              <a:defRPr sz="1400">
                <a:solidFill>
                  <a:srgbClr val="000000"/>
                </a:solidFill>
                <a:latin typeface="Arial" panose="020B0604020202020204" pitchFamily="34" charset="0"/>
                <a:ea typeface="MS PGothic" panose="020B0600070205080204" pitchFamily="34" charset="-128"/>
                <a:sym typeface="Arial" panose="020B0604020202020204" pitchFamily="34" charset="0"/>
              </a:defRPr>
            </a:lvl3pPr>
            <a:lvl4pPr marL="1600200" indent="-228600" eaLnBrk="0" hangingPunct="0">
              <a:defRPr sz="1400">
                <a:solidFill>
                  <a:srgbClr val="000000"/>
                </a:solidFill>
                <a:latin typeface="Arial" panose="020B0604020202020204" pitchFamily="34" charset="0"/>
                <a:ea typeface="MS PGothic" panose="020B0600070205080204" pitchFamily="34" charset="-128"/>
                <a:sym typeface="Arial" panose="020B0604020202020204" pitchFamily="34" charset="0"/>
              </a:defRPr>
            </a:lvl4pPr>
            <a:lvl5pPr marL="2057400" indent="-228600" eaLnBrk="0" hangingPunct="0">
              <a:defRPr sz="1400">
                <a:solidFill>
                  <a:srgbClr val="000000"/>
                </a:solidFill>
                <a:latin typeface="Arial" panose="020B0604020202020204" pitchFamily="34" charset="0"/>
                <a:ea typeface="MS PGothic" panose="020B0600070205080204" pitchFamily="34" charset="-128"/>
                <a:sym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rgbClr val="000000"/>
                </a:solidFill>
                <a:latin typeface="Arial" panose="020B0604020202020204" pitchFamily="34" charset="0"/>
                <a:ea typeface="MS PGothic" panose="020B0600070205080204" pitchFamily="34" charset="-128"/>
                <a:sym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rgbClr val="000000"/>
                </a:solidFill>
                <a:latin typeface="Arial" panose="020B0604020202020204" pitchFamily="34" charset="0"/>
                <a:ea typeface="MS PGothic" panose="020B0600070205080204" pitchFamily="34" charset="-128"/>
                <a:sym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rgbClr val="000000"/>
                </a:solidFill>
                <a:latin typeface="Arial" panose="020B0604020202020204" pitchFamily="34" charset="0"/>
                <a:ea typeface="MS PGothic" panose="020B0600070205080204" pitchFamily="34" charset="-128"/>
                <a:sym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rgbClr val="000000"/>
                </a:solidFill>
                <a:latin typeface="Arial" panose="020B0604020202020204" pitchFamily="34" charset="0"/>
                <a:ea typeface="MS PGothic" panose="020B0600070205080204" pitchFamily="34" charset="-128"/>
                <a:sym typeface="Arial" panose="020B0604020202020204" pitchFamily="34" charset="0"/>
              </a:defRPr>
            </a:lvl9pPr>
          </a:lstStyle>
          <a:p>
            <a:pPr eaLnBrk="1" hangingPunct="1">
              <a:lnSpc>
                <a:spcPct val="150000"/>
              </a:lnSpc>
              <a:buClr>
                <a:schemeClr val="bg1"/>
              </a:buClr>
              <a:buSzPct val="140000"/>
            </a:pPr>
            <a:r>
              <a:rPr lang="en-US" altLang="el-GR" sz="18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4</a:t>
            </a:r>
          </a:p>
        </p:txBody>
      </p:sp>
    </p:spTree>
    <p:extLst>
      <p:ext uri="{BB962C8B-B14F-4D97-AF65-F5344CB8AC3E}">
        <p14:creationId xmlns:p14="http://schemas.microsoft.com/office/powerpoint/2010/main" val="251574197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ubmodule other slide 1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Θέση περιεχομένου 2">
            <a:extLst>
              <a:ext uri="{FF2B5EF4-FFF2-40B4-BE49-F238E27FC236}">
                <a16:creationId xmlns:a16="http://schemas.microsoft.com/office/drawing/2014/main" id="{A4A2ACF4-3ABE-4CDD-AD36-30AD91F1B03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57999" y="2027104"/>
            <a:ext cx="11059693" cy="4373958"/>
          </a:xfrm>
        </p:spPr>
        <p:txBody>
          <a:bodyPr/>
          <a:lstStyle>
            <a:lvl1pPr>
              <a:buClr>
                <a:srgbClr val="95C11F"/>
              </a:buClr>
              <a:defRPr/>
            </a:lvl1pPr>
            <a:lvl2pPr marL="685800" indent="-228600">
              <a:buClr>
                <a:srgbClr val="95C11F"/>
              </a:buClr>
              <a:buFont typeface="Arial" panose="020B0604020202020204" pitchFamily="34" charset="0"/>
              <a:buChar char="•"/>
              <a:defRPr/>
            </a:lvl2pPr>
            <a:lvl3pPr marL="1143000" indent="-228600">
              <a:buClr>
                <a:srgbClr val="95C11F"/>
              </a:buClr>
              <a:buFont typeface="Courier New" panose="02070309020205020404" pitchFamily="49" charset="0"/>
              <a:buChar char="o"/>
              <a:defRPr/>
            </a:lvl3pPr>
            <a:lvl4pPr>
              <a:buClr>
                <a:srgbClr val="95C11F"/>
              </a:buClr>
              <a:defRPr/>
            </a:lvl4pPr>
            <a:lvl5pPr marL="2057400" indent="-228600">
              <a:buClr>
                <a:srgbClr val="95C11F"/>
              </a:buClr>
              <a:buFont typeface="Arial" panose="020B0604020202020204" pitchFamily="34" charset="0"/>
              <a:buChar char="•"/>
              <a:defRPr/>
            </a:lvl5pPr>
          </a:lstStyle>
          <a:p>
            <a:pPr lvl="0"/>
            <a:r>
              <a:rPr lang="el-GR"/>
              <a:t>Επεξεργασία στυλ υποδείγματος κειμένου</a:t>
            </a:r>
          </a:p>
          <a:p>
            <a:pPr lvl="1"/>
            <a:r>
              <a:rPr lang="el-GR"/>
              <a:t>Δεύτερου επιπέδου</a:t>
            </a:r>
          </a:p>
          <a:p>
            <a:pPr lvl="2"/>
            <a:r>
              <a:rPr lang="el-GR"/>
              <a:t>Τρίτου επιπέδου</a:t>
            </a:r>
          </a:p>
          <a:p>
            <a:pPr lvl="3"/>
            <a:r>
              <a:rPr lang="el-GR"/>
              <a:t>Τέταρτου επιπέδου</a:t>
            </a:r>
          </a:p>
          <a:p>
            <a:pPr lvl="4"/>
            <a:r>
              <a:rPr lang="el-GR"/>
              <a:t>Πέμπτου επιπέδου</a:t>
            </a:r>
          </a:p>
        </p:txBody>
      </p:sp>
      <p:pic>
        <p:nvPicPr>
          <p:cNvPr id="5" name="Γραφικό 6">
            <a:extLst>
              <a:ext uri="{FF2B5EF4-FFF2-40B4-BE49-F238E27FC236}">
                <a16:creationId xmlns:a16="http://schemas.microsoft.com/office/drawing/2014/main" id="{A3C3443B-208A-293E-7BFA-27CB345B73E4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xmlns="" r:embed="rId3"/>
              </a:ext>
            </a:extLst>
          </a:blip>
          <a:stretch>
            <a:fillRect/>
          </a:stretch>
        </p:blipFill>
        <p:spPr>
          <a:xfrm>
            <a:off x="-220168" y="6493068"/>
            <a:ext cx="1843147" cy="459682"/>
          </a:xfrm>
          <a:prstGeom prst="rect">
            <a:avLst/>
          </a:prstGeom>
        </p:spPr>
      </p:pic>
      <p:sp>
        <p:nvSpPr>
          <p:cNvPr id="4" name="Τίτλος 1">
            <a:extLst>
              <a:ext uri="{FF2B5EF4-FFF2-40B4-BE49-F238E27FC236}">
                <a16:creationId xmlns:a16="http://schemas.microsoft.com/office/drawing/2014/main" id="{3CD20D06-4A7A-D49C-6CB2-F962BB88A8CF}"/>
              </a:ext>
            </a:extLst>
          </p:cNvPr>
          <p:cNvSpPr txBox="1">
            <a:spLocks/>
          </p:cNvSpPr>
          <p:nvPr userDrawn="1"/>
        </p:nvSpPr>
        <p:spPr>
          <a:xfrm>
            <a:off x="672658" y="1046949"/>
            <a:ext cx="11059692" cy="72816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el-GR" sz="2800" b="1" kern="1200" dirty="0">
                <a:solidFill>
                  <a:srgbClr val="D8134D"/>
                </a:solidFill>
                <a:effectLst/>
                <a:latin typeface="+mn-lt"/>
                <a:ea typeface="Adobe Gothic Std B" panose="020B0800000000000000" pitchFamily="34" charset="-128"/>
                <a:cs typeface="+mj-cs"/>
              </a:defRPr>
            </a:lvl1pPr>
          </a:lstStyle>
          <a:p>
            <a:r>
              <a:rPr lang="el-GR"/>
              <a:t>Στυλ κύριου τίτλου</a:t>
            </a:r>
          </a:p>
        </p:txBody>
      </p:sp>
      <p:sp>
        <p:nvSpPr>
          <p:cNvPr id="13" name="TextBox 80">
            <a:extLst>
              <a:ext uri="{FF2B5EF4-FFF2-40B4-BE49-F238E27FC236}">
                <a16:creationId xmlns:a16="http://schemas.microsoft.com/office/drawing/2014/main" id="{C8F16423-C02B-F8F6-0D41-81BDC7F2D1B1}"/>
              </a:ext>
            </a:extLst>
          </p:cNvPr>
          <p:cNvSpPr txBox="1">
            <a:spLocks noChangeArrowheads="1"/>
          </p:cNvSpPr>
          <p:nvPr userDrawn="1"/>
        </p:nvSpPr>
        <p:spPr bwMode="auto">
          <a:xfrm>
            <a:off x="-1009" y="1314"/>
            <a:ext cx="3020254" cy="533745"/>
          </a:xfrm>
          <a:prstGeom prst="rect">
            <a:avLst/>
          </a:prstGeom>
          <a:solidFill>
            <a:srgbClr val="004899"/>
          </a:solidFill>
          <a:ln w="9525">
            <a:noFill/>
            <a:miter lim="800000"/>
            <a:headEnd/>
            <a:tailEnd/>
          </a:ln>
          <a:effectLst>
            <a:outerShdw blurRad="40000" dist="23000" dir="5400000" rotWithShape="0">
              <a:srgbClr val="808080">
                <a:alpha val="34998"/>
              </a:srgbClr>
            </a:outerShdw>
          </a:effectLst>
        </p:spPr>
        <p:txBody>
          <a:bodyPr lIns="180000" anchor="ctr"/>
          <a:lstStyle>
            <a:defPPr>
              <a:defRPr lang="el-GR"/>
            </a:defPPr>
            <a:lvl1pPr algn="ctr" fontAlgn="auto">
              <a:spcBef>
                <a:spcPts val="0"/>
              </a:spcBef>
              <a:spcAft>
                <a:spcPts val="0"/>
              </a:spcAft>
              <a:defRPr>
                <a:solidFill>
                  <a:schemeClr val="lt1"/>
                </a:solidFill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9pPr>
          </a:lstStyle>
          <a:p>
            <a:pPr lvl="0" algn="l"/>
            <a:r>
              <a:rPr lang="en-US" altLang="el-GR" sz="2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Enabling dialogue</a:t>
            </a:r>
          </a:p>
        </p:txBody>
      </p:sp>
      <p:sp>
        <p:nvSpPr>
          <p:cNvPr id="14" name="TextBox 80">
            <a:extLst>
              <a:ext uri="{FF2B5EF4-FFF2-40B4-BE49-F238E27FC236}">
                <a16:creationId xmlns:a16="http://schemas.microsoft.com/office/drawing/2014/main" id="{45CE0CB1-F3FD-81AE-BA77-FDB1E4BDA1EA}"/>
              </a:ext>
            </a:extLst>
          </p:cNvPr>
          <p:cNvSpPr txBox="1">
            <a:spLocks noChangeArrowheads="1"/>
          </p:cNvSpPr>
          <p:nvPr userDrawn="1"/>
        </p:nvSpPr>
        <p:spPr bwMode="auto">
          <a:xfrm>
            <a:off x="-1009" y="1314"/>
            <a:ext cx="2696058" cy="533745"/>
          </a:xfrm>
          <a:prstGeom prst="rect">
            <a:avLst/>
          </a:prstGeom>
          <a:solidFill>
            <a:srgbClr val="004899"/>
          </a:solidFill>
          <a:ln w="9525">
            <a:noFill/>
            <a:miter lim="800000"/>
            <a:headEnd/>
            <a:tailEnd/>
          </a:ln>
          <a:effectLst>
            <a:outerShdw blurRad="40000" dist="23000" dir="5400000" rotWithShape="0">
              <a:srgbClr val="808080">
                <a:alpha val="34998"/>
              </a:srgbClr>
            </a:outerShdw>
          </a:effectLst>
        </p:spPr>
        <p:txBody>
          <a:bodyPr lIns="180000" anchor="ctr"/>
          <a:lstStyle>
            <a:defPPr>
              <a:defRPr lang="el-GR"/>
            </a:defPPr>
            <a:lvl1pPr algn="ctr" fontAlgn="auto">
              <a:spcBef>
                <a:spcPts val="0"/>
              </a:spcBef>
              <a:spcAft>
                <a:spcPts val="0"/>
              </a:spcAft>
              <a:defRPr>
                <a:solidFill>
                  <a:schemeClr val="lt1"/>
                </a:solidFill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9pPr>
          </a:lstStyle>
          <a:p>
            <a:pPr lvl="0" algn="l"/>
            <a:r>
              <a:rPr lang="sk-SK" altLang="el-GR" sz="2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Umožnenie dialógu</a:t>
            </a:r>
            <a:endParaRPr lang="en-US" altLang="el-GR" sz="24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n-lt"/>
            </a:endParaRPr>
          </a:p>
        </p:txBody>
      </p:sp>
      <p:sp>
        <p:nvSpPr>
          <p:cNvPr id="15" name="Oval 8">
            <a:extLst>
              <a:ext uri="{FF2B5EF4-FFF2-40B4-BE49-F238E27FC236}">
                <a16:creationId xmlns:a16="http://schemas.microsoft.com/office/drawing/2014/main" id="{ACDD1DC4-B384-A944-BA1B-05D3055FF711}"/>
              </a:ext>
            </a:extLst>
          </p:cNvPr>
          <p:cNvSpPr/>
          <p:nvPr userDrawn="1"/>
        </p:nvSpPr>
        <p:spPr bwMode="auto">
          <a:xfrm>
            <a:off x="2823161" y="65276"/>
            <a:ext cx="401430" cy="405819"/>
          </a:xfrm>
          <a:prstGeom prst="ellipse">
            <a:avLst/>
          </a:prstGeom>
          <a:solidFill>
            <a:srgbClr val="95C11F"/>
          </a:solidFill>
          <a:ln w="57150">
            <a:solidFill>
              <a:schemeClr val="bg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kern="0">
              <a:solidFill>
                <a:srgbClr val="D61920"/>
              </a:solidFill>
              <a:latin typeface="+mn-lt"/>
              <a:sym typeface="Arial"/>
              <a:rtl val="0"/>
            </a:endParaRPr>
          </a:p>
        </p:txBody>
      </p:sp>
      <p:sp>
        <p:nvSpPr>
          <p:cNvPr id="16" name="TextBox 9">
            <a:extLst>
              <a:ext uri="{FF2B5EF4-FFF2-40B4-BE49-F238E27FC236}">
                <a16:creationId xmlns:a16="http://schemas.microsoft.com/office/drawing/2014/main" id="{B83A51D5-0A6B-76BB-B15A-8E7303E80B3D}"/>
              </a:ext>
            </a:extLst>
          </p:cNvPr>
          <p:cNvSpPr txBox="1">
            <a:spLocks noChangeArrowheads="1"/>
          </p:cNvSpPr>
          <p:nvPr userDrawn="1"/>
        </p:nvSpPr>
        <p:spPr bwMode="auto">
          <a:xfrm>
            <a:off x="2877901" y="-8655"/>
            <a:ext cx="324196" cy="46474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 sz="1400">
                <a:solidFill>
                  <a:srgbClr val="000000"/>
                </a:solidFill>
                <a:latin typeface="Arial" panose="020B0604020202020204" pitchFamily="34" charset="0"/>
                <a:ea typeface="MS PGothic" panose="020B0600070205080204" pitchFamily="34" charset="-128"/>
                <a:sym typeface="Arial" panose="020B0604020202020204" pitchFamily="34" charset="0"/>
              </a:defRPr>
            </a:lvl1pPr>
            <a:lvl2pPr marL="742950" indent="-285750" eaLnBrk="0" hangingPunct="0">
              <a:defRPr sz="1400">
                <a:solidFill>
                  <a:srgbClr val="000000"/>
                </a:solidFill>
                <a:latin typeface="Arial" panose="020B0604020202020204" pitchFamily="34" charset="0"/>
                <a:ea typeface="MS PGothic" panose="020B0600070205080204" pitchFamily="34" charset="-128"/>
                <a:sym typeface="Arial" panose="020B0604020202020204" pitchFamily="34" charset="0"/>
              </a:defRPr>
            </a:lvl2pPr>
            <a:lvl3pPr marL="1143000" indent="-228600" eaLnBrk="0" hangingPunct="0">
              <a:defRPr sz="1400">
                <a:solidFill>
                  <a:srgbClr val="000000"/>
                </a:solidFill>
                <a:latin typeface="Arial" panose="020B0604020202020204" pitchFamily="34" charset="0"/>
                <a:ea typeface="MS PGothic" panose="020B0600070205080204" pitchFamily="34" charset="-128"/>
                <a:sym typeface="Arial" panose="020B0604020202020204" pitchFamily="34" charset="0"/>
              </a:defRPr>
            </a:lvl3pPr>
            <a:lvl4pPr marL="1600200" indent="-228600" eaLnBrk="0" hangingPunct="0">
              <a:defRPr sz="1400">
                <a:solidFill>
                  <a:srgbClr val="000000"/>
                </a:solidFill>
                <a:latin typeface="Arial" panose="020B0604020202020204" pitchFamily="34" charset="0"/>
                <a:ea typeface="MS PGothic" panose="020B0600070205080204" pitchFamily="34" charset="-128"/>
                <a:sym typeface="Arial" panose="020B0604020202020204" pitchFamily="34" charset="0"/>
              </a:defRPr>
            </a:lvl4pPr>
            <a:lvl5pPr marL="2057400" indent="-228600" eaLnBrk="0" hangingPunct="0">
              <a:defRPr sz="1400">
                <a:solidFill>
                  <a:srgbClr val="000000"/>
                </a:solidFill>
                <a:latin typeface="Arial" panose="020B0604020202020204" pitchFamily="34" charset="0"/>
                <a:ea typeface="MS PGothic" panose="020B0600070205080204" pitchFamily="34" charset="-128"/>
                <a:sym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rgbClr val="000000"/>
                </a:solidFill>
                <a:latin typeface="Arial" panose="020B0604020202020204" pitchFamily="34" charset="0"/>
                <a:ea typeface="MS PGothic" panose="020B0600070205080204" pitchFamily="34" charset="-128"/>
                <a:sym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rgbClr val="000000"/>
                </a:solidFill>
                <a:latin typeface="Arial" panose="020B0604020202020204" pitchFamily="34" charset="0"/>
                <a:ea typeface="MS PGothic" panose="020B0600070205080204" pitchFamily="34" charset="-128"/>
                <a:sym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rgbClr val="000000"/>
                </a:solidFill>
                <a:latin typeface="Arial" panose="020B0604020202020204" pitchFamily="34" charset="0"/>
                <a:ea typeface="MS PGothic" panose="020B0600070205080204" pitchFamily="34" charset="-128"/>
                <a:sym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rgbClr val="000000"/>
                </a:solidFill>
                <a:latin typeface="Arial" panose="020B0604020202020204" pitchFamily="34" charset="0"/>
                <a:ea typeface="MS PGothic" panose="020B0600070205080204" pitchFamily="34" charset="-128"/>
                <a:sym typeface="Arial" panose="020B0604020202020204" pitchFamily="34" charset="0"/>
              </a:defRPr>
            </a:lvl9pPr>
          </a:lstStyle>
          <a:p>
            <a:pPr eaLnBrk="1" hangingPunct="1">
              <a:lnSpc>
                <a:spcPct val="150000"/>
              </a:lnSpc>
              <a:buClr>
                <a:schemeClr val="bg1"/>
              </a:buClr>
              <a:buSzPct val="140000"/>
            </a:pPr>
            <a:r>
              <a:rPr lang="en-US" altLang="el-GR" sz="18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4</a:t>
            </a:r>
          </a:p>
        </p:txBody>
      </p:sp>
    </p:spTree>
    <p:extLst>
      <p:ext uri="{BB962C8B-B14F-4D97-AF65-F5344CB8AC3E}">
        <p14:creationId xmlns:p14="http://schemas.microsoft.com/office/powerpoint/2010/main" val="233686659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Θέση τίτλου 1">
            <a:extLst>
              <a:ext uri="{FF2B5EF4-FFF2-40B4-BE49-F238E27FC236}">
                <a16:creationId xmlns:a16="http://schemas.microsoft.com/office/drawing/2014/main" id="{B46BB58A-A75B-4A0C-BE6F-D0731393F47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l-GR"/>
              <a:t>Στυλ κύριου τίτλου</a:t>
            </a:r>
          </a:p>
        </p:txBody>
      </p:sp>
      <p:sp>
        <p:nvSpPr>
          <p:cNvPr id="3" name="Θέση κειμένου 2">
            <a:extLst>
              <a:ext uri="{FF2B5EF4-FFF2-40B4-BE49-F238E27FC236}">
                <a16:creationId xmlns:a16="http://schemas.microsoft.com/office/drawing/2014/main" id="{25648635-3CA0-4F1E-817C-A6E98ACC251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58674"/>
            <a:ext cx="10515600" cy="4530725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l-GR"/>
              <a:t>Επεξεργασία στυλ υποδείγματος κειμένου</a:t>
            </a:r>
          </a:p>
          <a:p>
            <a:pPr lvl="1"/>
            <a:r>
              <a:rPr lang="el-GR"/>
              <a:t>Δεύτερου επιπέδου</a:t>
            </a:r>
          </a:p>
          <a:p>
            <a:pPr lvl="2"/>
            <a:r>
              <a:rPr lang="el-GR"/>
              <a:t>Τρίτου επιπέδου</a:t>
            </a:r>
          </a:p>
          <a:p>
            <a:pPr lvl="3"/>
            <a:r>
              <a:rPr lang="el-GR"/>
              <a:t>Τέταρτου επιπέδου</a:t>
            </a:r>
          </a:p>
          <a:p>
            <a:pPr lvl="4"/>
            <a:r>
              <a:rPr lang="el-GR"/>
              <a:t>Πέμπτου επιπέδου</a:t>
            </a:r>
          </a:p>
        </p:txBody>
      </p:sp>
      <p:sp>
        <p:nvSpPr>
          <p:cNvPr id="4" name="Θέση ημερομηνίας 3">
            <a:extLst>
              <a:ext uri="{FF2B5EF4-FFF2-40B4-BE49-F238E27FC236}">
                <a16:creationId xmlns:a16="http://schemas.microsoft.com/office/drawing/2014/main" id="{E95B5D2D-F1A2-4F99-B9AD-6FD2B8D1E762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3F040FA-9906-4CC1-BC45-485E7EF45242}" type="datetimeFigureOut">
              <a:rPr lang="el-GR" smtClean="0"/>
              <a:t>17/8/2024</a:t>
            </a:fld>
            <a:endParaRPr lang="el-GR"/>
          </a:p>
        </p:txBody>
      </p:sp>
      <p:sp>
        <p:nvSpPr>
          <p:cNvPr id="5" name="Θέση υποσέλιδου 4">
            <a:extLst>
              <a:ext uri="{FF2B5EF4-FFF2-40B4-BE49-F238E27FC236}">
                <a16:creationId xmlns:a16="http://schemas.microsoft.com/office/drawing/2014/main" id="{9903A71A-FD73-44B7-9409-E37DDE72B6A8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l-GR"/>
          </a:p>
        </p:txBody>
      </p:sp>
      <p:sp>
        <p:nvSpPr>
          <p:cNvPr id="6" name="Θέση αριθμού διαφάνειας 5">
            <a:extLst>
              <a:ext uri="{FF2B5EF4-FFF2-40B4-BE49-F238E27FC236}">
                <a16:creationId xmlns:a16="http://schemas.microsoft.com/office/drawing/2014/main" id="{406CDE5E-65B0-4D9D-8085-7599318DCE3B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B1572DE-A66B-47C0-8B9C-780E58F2F0B4}" type="slidenum">
              <a:rPr lang="el-GR" smtClean="0"/>
              <a:t>‹#›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146892305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60" r:id="rId3"/>
    <p:sldLayoutId id="2147483662" r:id="rId4"/>
    <p:sldLayoutId id="2147483661" r:id="rId5"/>
    <p:sldLayoutId id="2147483665" r:id="rId6"/>
    <p:sldLayoutId id="2147483666" r:id="rId7"/>
  </p:sldLayoutIdLst>
  <p:timing>
    <p:tnLst>
      <p:par>
        <p:cTn id="1" dur="indefinite" restart="never" nodeType="tmRoot"/>
      </p:par>
    </p:tnLst>
  </p:timing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b="1" kern="1200">
          <a:solidFill>
            <a:srgbClr val="D8134D"/>
          </a:solidFill>
          <a:effectLst/>
          <a:latin typeface="+mn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100000"/>
        </a:lnSpc>
        <a:spcBef>
          <a:spcPts val="600"/>
        </a:spcBef>
        <a:spcAft>
          <a:spcPts val="600"/>
        </a:spcAft>
        <a:buClr>
          <a:srgbClr val="95C11F"/>
        </a:buClr>
        <a:buFont typeface="Wingdings" panose="05000000000000000000" pitchFamily="2" charset="2"/>
        <a:buChar char="§"/>
        <a:defRPr sz="22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100000"/>
        </a:lnSpc>
        <a:spcBef>
          <a:spcPts val="600"/>
        </a:spcBef>
        <a:spcAft>
          <a:spcPts val="600"/>
        </a:spcAft>
        <a:buClr>
          <a:srgbClr val="95C11F"/>
        </a:buClr>
        <a:buSzPct val="120000"/>
        <a:buFont typeface="Arial" panose="020B0604020202020204" pitchFamily="34" charset="0"/>
        <a:buChar char="•"/>
        <a:defRPr sz="22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100000"/>
        </a:lnSpc>
        <a:spcBef>
          <a:spcPts val="600"/>
        </a:spcBef>
        <a:spcAft>
          <a:spcPts val="600"/>
        </a:spcAft>
        <a:buClr>
          <a:srgbClr val="95C11F"/>
        </a:buClr>
        <a:buFont typeface="Courier New" panose="02070309020205020404" pitchFamily="49" charset="0"/>
        <a:buChar char="o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100000"/>
        </a:lnSpc>
        <a:spcBef>
          <a:spcPts val="600"/>
        </a:spcBef>
        <a:spcAft>
          <a:spcPts val="600"/>
        </a:spcAft>
        <a:buClr>
          <a:srgbClr val="95C11F"/>
        </a:buClr>
        <a:buFont typeface="Wingdings" panose="05000000000000000000" pitchFamily="2" charset="2"/>
        <a:buChar char="§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100000"/>
        </a:lnSpc>
        <a:spcBef>
          <a:spcPts val="600"/>
        </a:spcBef>
        <a:spcAft>
          <a:spcPts val="600"/>
        </a:spcAft>
        <a:buClr>
          <a:srgbClr val="95C11F"/>
        </a:buClr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l-G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2.png"/><Relationship Id="rId4" Type="http://schemas.openxmlformats.org/officeDocument/2006/relationships/image" Target="../media/image5.pn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1.png"/><Relationship Id="rId3" Type="http://schemas.openxmlformats.org/officeDocument/2006/relationships/image" Target="../media/image6.jpeg"/><Relationship Id="rId7" Type="http://schemas.openxmlformats.org/officeDocument/2006/relationships/image" Target="../media/image10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9.jpeg"/><Relationship Id="rId11" Type="http://schemas.openxmlformats.org/officeDocument/2006/relationships/image" Target="../media/image12.png"/><Relationship Id="rId5" Type="http://schemas.openxmlformats.org/officeDocument/2006/relationships/image" Target="../media/image8.jpeg"/><Relationship Id="rId10" Type="http://schemas.openxmlformats.org/officeDocument/2006/relationships/image" Target="../media/image11.png"/><Relationship Id="rId4" Type="http://schemas.openxmlformats.org/officeDocument/2006/relationships/image" Target="../media/image7.png"/><Relationship Id="rId9" Type="http://schemas.openxmlformats.org/officeDocument/2006/relationships/image" Target="../media/image2.svg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1.png"/><Relationship Id="rId13" Type="http://schemas.openxmlformats.org/officeDocument/2006/relationships/diagramColors" Target="../diagrams/colors2.xml"/><Relationship Id="rId3" Type="http://schemas.openxmlformats.org/officeDocument/2006/relationships/diagramData" Target="../diagrams/data1.xml"/><Relationship Id="rId7" Type="http://schemas.microsoft.com/office/2007/relationships/diagramDrawing" Target="../diagrams/drawing1.xml"/><Relationship Id="rId12" Type="http://schemas.openxmlformats.org/officeDocument/2006/relationships/diagramQuickStyle" Target="../diagrams/quickStyle2.xml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Relationship Id="rId6" Type="http://schemas.openxmlformats.org/officeDocument/2006/relationships/diagramColors" Target="../diagrams/colors1.xml"/><Relationship Id="rId11" Type="http://schemas.openxmlformats.org/officeDocument/2006/relationships/diagramLayout" Target="../diagrams/layout2.xml"/><Relationship Id="rId5" Type="http://schemas.openxmlformats.org/officeDocument/2006/relationships/diagramQuickStyle" Target="../diagrams/quickStyle1.xml"/><Relationship Id="rId15" Type="http://schemas.openxmlformats.org/officeDocument/2006/relationships/image" Target="../media/image2.png"/><Relationship Id="rId10" Type="http://schemas.openxmlformats.org/officeDocument/2006/relationships/diagramData" Target="../diagrams/data2.xml"/><Relationship Id="rId4" Type="http://schemas.openxmlformats.org/officeDocument/2006/relationships/diagramLayout" Target="../diagrams/layout1.xml"/><Relationship Id="rId9" Type="http://schemas.openxmlformats.org/officeDocument/2006/relationships/image" Target="../media/image2.svg"/><Relationship Id="rId14" Type="http://schemas.microsoft.com/office/2007/relationships/diagramDrawing" Target="../diagrams/drawing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5.sv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5.xml"/><Relationship Id="rId6" Type="http://schemas.openxmlformats.org/officeDocument/2006/relationships/hyperlink" Target="https://www.istockphoto.com/nl/search/2/image?excludenudity=false&amp;phrase=fake%20fact" TargetMode="External"/><Relationship Id="rId5" Type="http://schemas.openxmlformats.org/officeDocument/2006/relationships/hyperlink" Target="https://www.tandfonline.com/doi/full/10.1080/19462160903494576" TargetMode="External"/><Relationship Id="rId4" Type="http://schemas.openxmlformats.org/officeDocument/2006/relationships/hyperlink" Target="https://languages.oup.com/google-dictionary-en/" TargetMode="Externa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5.xml"/><Relationship Id="rId4" Type="http://schemas.openxmlformats.org/officeDocument/2006/relationships/hyperlink" Target="https://www.flaticon.com/free-icon/dialogue_6347634" TargetMode="Externa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google.com/search?q=respect&amp;tbm=isch&amp;ved=2ahUKEwigqdDGsJOBAxVhVeUKHRXHB2EQ2-cCegQIABAA&amp;oq=respect&amp;gs_lcp=CgNpbWcQAzIECCMQJzIICAAQgAQQsQMyCggAEIoFELEDEEMyBwgAEIoFEEMyBwgAEIoFEEMyBwgAEIoFEEMyBQgAEIAEMgUIABCABDIFCAAQgAQyBQgAEIAEOgQIABAeOggIABCxAxCDAVCfBVi4DWC2DmgAcAB4AIABS4gB7QOSAQE4mAEAoAEBqgELZ3dzLXdpei1pbWfAAQE&amp;sclient=img&amp;ei=rhL3ZKCaMuGqlQeVjp-IBg&amp;bih=842&amp;biw=1760&amp;client=firefox-b-d#imgrc=QU5Dk9R-v2poyM" TargetMode="External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5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google.com/search?q=trust+symbol&amp;tbm=isch&amp;ved=2ahUKEwj8jJaEspOBAxUg_bsIHeskB-gQ2-cCegQIABAA&amp;oq=trust+sy&amp;gs_lcp=CgNpbWcQARgAMgUIABCABDIFCAAQgAQyBQgAEIAEMgQIABAeMgQIABAeMgQIABAeMgQIABAeMgQIABAeMgQIABAeMgQIABAeOgcIABATEIAEOggIABAFEB4QEzoICAAQCBAeEBM6BAgjECc6CAgAEIAEELEDOgcIABCKBRBDOgoIABCKBRCxAxBDOgsIABCABBCxAxCDAVCthgRYxqEEYPOnBGgHcAB4AIABSIgBlQaSAQIxM5gBAKABAaoBC2d3cy13aXotaW1nwAEB&amp;sclient=img&amp;ei=PBT3ZPz-E6D67_UP68mcwA4&amp;bih=842&amp;biw=1760&amp;client=firefox-b-d#imgrc=uejD3Xb2fsdzBM" TargetMode="External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5.xml"/><Relationship Id="rId5" Type="http://schemas.openxmlformats.org/officeDocument/2006/relationships/image" Target="../media/image16.jpeg"/><Relationship Id="rId4" Type="http://schemas.openxmlformats.org/officeDocument/2006/relationships/hyperlink" Target="https://www.freepik.com/free-vector/green-hand-drawn-partnership-clipart_16340030.htm#query=handshaking&amp;position=3&amp;from_view=search&amp;track=sph&amp;uuid=e202e4fe-04ba-457d-ac86-ae866f6345e4" TargetMode="Externa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hyperlink" Target="https://doi.org/10.1007/978-94-009-1952-5_10" TargetMode="External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5.xml"/><Relationship Id="rId4" Type="http://schemas.openxmlformats.org/officeDocument/2006/relationships/hyperlink" Target="https://doi.org/10.1177/0963662512460953&#8203;" TargetMode="Externa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freepik.com/free-photo/trust-word-made-with-wooden-blocks_4351825.htm#query=trust&amp;position=3&amp;from_view=search&amp;track=sph&amp;uuid=2a27d5b0-3ca3-4acf-9dfa-9511140cbca9" TargetMode="External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5.xml"/><Relationship Id="rId5" Type="http://schemas.openxmlformats.org/officeDocument/2006/relationships/image" Target="../media/image17.jpeg"/><Relationship Id="rId4" Type="http://schemas.openxmlformats.org/officeDocument/2006/relationships/hyperlink" Target="https://ci.nii.ac.jp/ncid/BA62890363" TargetMode="Externa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google.com/search?client=firefox-b-d&amp;sca_esv=563084529&amp;sxsrf=AB5stBjRy33lWk50KHKkT3-B8lhxRO_JIw:1694013593696&amp;q=self-disclosure&amp;tbm=isch&amp;source=lnms&amp;sa=X&amp;ved=2ahUKEwjruPyzpJaBAxX6hv0HHR1ODMwQ0pQJegQIDhAB&amp;biw=1408&amp;bih=645&amp;dpr=1.36#imgrc=t7XoDOKqXqXitM" TargetMode="External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5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5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hyperlink" Target="https://doi.org/10.1177/16094069221074442" TargetMode="External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18.png"/><Relationship Id="rId5" Type="http://schemas.openxmlformats.org/officeDocument/2006/relationships/hyperlink" Target="https://pixabay.com/illustrations/legal-scales-of-justice-judge-450202/" TargetMode="External"/><Relationship Id="rId4" Type="http://schemas.openxmlformats.org/officeDocument/2006/relationships/hyperlink" Target="https://www.inc.com/encyclopedia/interpersonal-communication.html" TargetMode="Externa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5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hyperlink" Target="https://doi.org/10.54675/xrjk7971&#8203;" TargetMode="External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5.xml"/><Relationship Id="rId5" Type="http://schemas.openxmlformats.org/officeDocument/2006/relationships/image" Target="../media/image19.png"/><Relationship Id="rId4" Type="http://schemas.openxmlformats.org/officeDocument/2006/relationships/hyperlink" Target="https://pixabay.com/illustrations/japanese-concierge-hotel-employee-1184847/" TargetMode="Externa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jpe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5.xml"/><Relationship Id="rId5" Type="http://schemas.openxmlformats.org/officeDocument/2006/relationships/hyperlink" Target="https://www.istockphoto.com/nl/search/2/image?mediatype=illustration&amp;phrase=aggression+icon" TargetMode="External"/><Relationship Id="rId4" Type="http://schemas.openxmlformats.org/officeDocument/2006/relationships/hyperlink" Target="https://doi.org/10.54675/xrjk7971&#8203;" TargetMode="Externa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hyperlink" Target="https://doi.org/10.54675/xrjk7971&#8203;" TargetMode="External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5.xml"/><Relationship Id="rId5" Type="http://schemas.openxmlformats.org/officeDocument/2006/relationships/image" Target="../media/image21.jpeg"/><Relationship Id="rId4" Type="http://schemas.openxmlformats.org/officeDocument/2006/relationships/hyperlink" Target="https://www.freepik.com/free-vector/man-shouting-woman-working-laptop-cartoon-illustration_12699156.htm#query=aggression&amp;position=1&amp;from_view=search&amp;track=sph&amp;uuid=adef04ee-ada0-4019-bebb-45ca4da47015" TargetMode="Externa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institute.global/insights/public-services/essentials-dialogue" TargetMode="External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5.xml"/><Relationship Id="rId5" Type="http://schemas.openxmlformats.org/officeDocument/2006/relationships/image" Target="../media/image22.png"/><Relationship Id="rId4" Type="http://schemas.openxmlformats.org/officeDocument/2006/relationships/hyperlink" Target="https://pixabay.com/illustrations/ear-auricle-listen-listen-to-2973126/" TargetMode="Externa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freepik.com/free-photo/woman-smiling-with-one-hand-her-ear_1023853.htm#query=active%20listening&amp;position=18&amp;from_view=search&amp;track=ais&amp;uuid=f71494e6-3946-45ac-8c16-48399c40f85e&quot;&gt;" TargetMode="External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5.xml"/><Relationship Id="rId5" Type="http://schemas.openxmlformats.org/officeDocument/2006/relationships/image" Target="../media/image23.jpeg"/><Relationship Id="rId4" Type="http://schemas.openxmlformats.org/officeDocument/2006/relationships/hyperlink" Target="https://www.institute.global/insights/public-services/essentials-dialogue" TargetMode="Externa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institute.global/insights/public-services/essentials-dialogue" TargetMode="External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5.xml"/><Relationship Id="rId5" Type="http://schemas.openxmlformats.org/officeDocument/2006/relationships/image" Target="../media/image24.png"/><Relationship Id="rId4" Type="http://schemas.openxmlformats.org/officeDocument/2006/relationships/hyperlink" Target="https://www.freeimages.com/vector/subconscious-thought-process-vector-4733692" TargetMode="Externa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institute.global/insights/public-services/essentials-dialogue" TargetMode="External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5.xml"/><Relationship Id="rId5" Type="http://schemas.openxmlformats.org/officeDocument/2006/relationships/image" Target="../media/image25.jpg"/><Relationship Id="rId4" Type="http://schemas.openxmlformats.org/officeDocument/2006/relationships/hyperlink" Target="https://pixabay.com/illustrations/banner-header-question-mark-1090827/" TargetMode="Externa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institute.global/insights/public-services/essentials-dialogue" TargetMode="External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5.xml"/><Relationship Id="rId5" Type="http://schemas.openxmlformats.org/officeDocument/2006/relationships/image" Target="../media/image26.jpg"/><Relationship Id="rId4" Type="http://schemas.openxmlformats.org/officeDocument/2006/relationships/hyperlink" Target="https://www.freepik.com/free-vector/pack-flat-people-asking-questions_13404913.htm#query=reflection&amp;position=22&amp;from_view=search&amp;track=sph&amp;uuid=477ff390-bf39-41e8-b5e6-675450cfbb3f" TargetMode="Externa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google.com/search?q=trust+symbol&amp;tbm=isch&amp;ved=2ahUKEwj8jJaEspOBAxUg_bsIHeskB-gQ2-cCegQIABAA&amp;oq=trust+sy&amp;gs_lcp=CgNpbWcQARgAMgUIABCABDIFCAAQgAQyBQgAEIAEMgQIABAeMgQIABAeMgQIABAeMgQIABAeMgQIABAeMgQIABAeMgQIABAeOgcIABATEIAEOggIABAFEB4QEzoICAAQCBAeEBM6BAgjECc6CAgAEIAEELEDOgcIABCKBRBDOgoIABCKBRCxAxBDOgsIABCABBCxAxCDAVCthgRYxqEEYPOnBGgHcAB4AIABSIgBlQaSAQIxM5gBAKABAaoBC2d3cy13aXotaW1nwAEB&amp;sclient=img&amp;ei=PBT3ZPz-E6D67_UP68mcwA4&amp;bih=842&amp;biw=1760&amp;client=firefox-b-d#imgrc=uejD3Xb2fsdzBM" TargetMode="External"/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5.xml"/><Relationship Id="rId5" Type="http://schemas.openxmlformats.org/officeDocument/2006/relationships/image" Target="../media/image27.jpg"/><Relationship Id="rId4" Type="http://schemas.openxmlformats.org/officeDocument/2006/relationships/hyperlink" Target="https://www.freepik.com/free-vector/language-concept-with-speech-bubbles_2752261.htm#query=Intercultural%20communication&amp;position=1&amp;from_view=search&amp;track=ais&amp;uuid=f9ff5f90-115a-49b8-b365-750ba81ba1e1" TargetMode="Externa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freepik.com/free-vector/illustration-with-young-people-talking_6296242.htm#query=Intercultural%20communication&amp;position=7&amp;from_view=search&amp;track=ais&amp;uuid=17c2d2d6-1029-4f14-ba72-f78b1cfcdf70" TargetMode="External"/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5.xml"/><Relationship Id="rId5" Type="http://schemas.openxmlformats.org/officeDocument/2006/relationships/image" Target="../media/image28.jpeg"/><Relationship Id="rId4" Type="http://schemas.openxmlformats.org/officeDocument/2006/relationships/hyperlink" Target="https://doi.org/10.13109/9783666403279" TargetMode="Externa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hyperlink" Target="https://library.unimelb.edu.au/__data/assets/pdf_file/0003/1924095/Intercultural_Communication2.pdf" TargetMode="External"/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5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hyperlink" Target="https://library.unimelb.edu.au/__data/assets/pdf_file/0003/1924095/Intercultural_Communication2.pdf" TargetMode="External"/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5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freepik.com/free-vector/angry-person-crowd-concept_6543309.htm#query=intercultural%20misinterpretations&amp;position=12&amp;from_view=search&amp;track=ais&amp;uuid=f8a96839-5d29-4fd5-bcb9-27e2636adb2f" TargetMode="External"/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29.jpeg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hyperlink" Target="http://www.costaid.eu/" TargetMode="External"/><Relationship Id="rId7" Type="http://schemas.openxmlformats.org/officeDocument/2006/relationships/hyperlink" Target="https://library.unimelb.edu.au/__data/assets/pdf_file/0003/1924095/Intercultural_Communication2.pdf" TargetMode="External"/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5.xml"/><Relationship Id="rId6" Type="http://schemas.openxmlformats.org/officeDocument/2006/relationships/hyperlink" Target="https://www.institute.global/insights/public-services/essentials-dialogue" TargetMode="External"/><Relationship Id="rId5" Type="http://schemas.openxmlformats.org/officeDocument/2006/relationships/hyperlink" Target="https://ci.nii.ac.jp/ncid/BA62890363" TargetMode="External"/><Relationship Id="rId4" Type="http://schemas.openxmlformats.org/officeDocument/2006/relationships/hyperlink" Target="https://doi.org/10.1177/0963662512460953" TargetMode="Externa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hyperlink" Target="https://doi.org/10.1007/978-94-009-1952-5_10" TargetMode="External"/><Relationship Id="rId7" Type="http://schemas.openxmlformats.org/officeDocument/2006/relationships/hyperlink" Target="https://doi.org/10.1080/19462160903494576" TargetMode="External"/><Relationship Id="rId2" Type="http://schemas.openxmlformats.org/officeDocument/2006/relationships/notesSlide" Target="../notesSlides/notesSlide29.xml"/><Relationship Id="rId1" Type="http://schemas.openxmlformats.org/officeDocument/2006/relationships/slideLayout" Target="../slideLayouts/slideLayout5.xml"/><Relationship Id="rId6" Type="http://schemas.openxmlformats.org/officeDocument/2006/relationships/hyperlink" Target="https://doi.org/10.54675/xrjk7971" TargetMode="External"/><Relationship Id="rId5" Type="http://schemas.openxmlformats.org/officeDocument/2006/relationships/hyperlink" Target="https://doi.org/10.13109/9783666403279" TargetMode="External"/><Relationship Id="rId4" Type="http://schemas.openxmlformats.org/officeDocument/2006/relationships/hyperlink" Target="https://doi.org/10.1177/16094069221074442" TargetMode="Externa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emf"/><Relationship Id="rId2" Type="http://schemas.openxmlformats.org/officeDocument/2006/relationships/notesSlide" Target="../notesSlides/notesSlide30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>
            <a:extLst>
              <a:ext uri="{FF2B5EF4-FFF2-40B4-BE49-F238E27FC236}">
                <a16:creationId xmlns:a16="http://schemas.microsoft.com/office/drawing/2014/main" id="{3D84B434-219F-E34E-63CA-A604593D1DB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718231" y="6316337"/>
            <a:ext cx="1406013" cy="49210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9" name="Τίτλος 3">
            <a:extLst>
              <a:ext uri="{FF2B5EF4-FFF2-40B4-BE49-F238E27FC236}">
                <a16:creationId xmlns:a16="http://schemas.microsoft.com/office/drawing/2014/main" id="{C4EB2F6A-8B72-1216-AA77-C3EF12FD00A4}"/>
              </a:ext>
            </a:extLst>
          </p:cNvPr>
          <p:cNvSpPr txBox="1">
            <a:spLocks/>
          </p:cNvSpPr>
          <p:nvPr/>
        </p:nvSpPr>
        <p:spPr>
          <a:xfrm>
            <a:off x="49485" y="3478939"/>
            <a:ext cx="12124244" cy="2197961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rgbClr val="E3E98B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ill Sans MT" panose="020B0502020104020203" pitchFamily="34" charset="0"/>
                <a:ea typeface="+mj-ea"/>
                <a:cs typeface="+mj-cs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r>
              <a:rPr kumimoji="0" lang="sk-SK" sz="6000" b="1" i="0" u="none" strike="noStrike" kern="1200" cap="none" spc="0" normalizeH="0" baseline="0" dirty="0">
                <a:ln>
                  <a:noFill/>
                </a:ln>
                <a:solidFill>
                  <a:srgbClr val="D7124E"/>
                </a:solidFill>
                <a:effectLst/>
                <a:uLnTx/>
                <a:uFillTx/>
                <a:latin typeface="Calibri Light" panose="020F0302020204030204"/>
                <a:ea typeface="Verdana" panose="020B0604030504040204" pitchFamily="34" charset="0"/>
              </a:rPr>
              <a:t>Modul </a:t>
            </a:r>
            <a:r>
              <a:rPr lang="sk-SK" sz="6000" b="1" dirty="0">
                <a:solidFill>
                  <a:srgbClr val="D7124E"/>
                </a:solidFill>
                <a:effectLst/>
                <a:latin typeface="Calibri Light" panose="020F0302020204030204"/>
                <a:ea typeface="Verdana" panose="020B0604030504040204" pitchFamily="34" charset="0"/>
              </a:rPr>
              <a:t>4 </a:t>
            </a:r>
            <a:r>
              <a:rPr lang="sk-SK" sz="6000" b="1" dirty="0">
                <a:solidFill>
                  <a:schemeClr val="tx1"/>
                </a:solidFill>
                <a:effectLst/>
                <a:latin typeface="Calibri Light" panose="020F0302020204030204"/>
                <a:ea typeface="Verdana" panose="020B0604030504040204" pitchFamily="34" charset="0"/>
              </a:rPr>
              <a:t>Umožnenie dialógu</a:t>
            </a:r>
            <a:endParaRPr lang="sk-SK" sz="3600" b="1" dirty="0">
              <a:solidFill>
                <a:schemeClr val="tx1"/>
              </a:solidFill>
              <a:effectLst/>
              <a:latin typeface="Calibri Light" panose="020F0302020204030204"/>
              <a:ea typeface="Verdana" panose="020B0604030504040204" pitchFamily="34" charset="0"/>
            </a:endParaRP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EE54B7E3-44B9-FA30-9DDA-EA2E3748379F}"/>
              </a:ext>
            </a:extLst>
          </p:cNvPr>
          <p:cNvSpPr txBox="1"/>
          <p:nvPr/>
        </p:nvSpPr>
        <p:spPr>
          <a:xfrm>
            <a:off x="8896144" y="778568"/>
            <a:ext cx="3271445" cy="33855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sk-SK" sz="1600" b="1" i="0" u="none" strike="noStrike" kern="1200" cap="none" spc="0" normalizeH="0" baseline="0" dirty="0">
                <a:ln>
                  <a:noFill/>
                </a:ln>
                <a:solidFill>
                  <a:srgbClr val="E89704"/>
                </a:solidFill>
                <a:effectLst/>
                <a:uLnTx/>
                <a:uFillTx/>
                <a:latin typeface="Calibri Light" panose="020F0302020204030204"/>
                <a:ea typeface="+mn-ea"/>
                <a:cs typeface="+mn-cs"/>
              </a:rPr>
              <a:t>https://www.costaid.eu</a:t>
            </a: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23EE87C0-9715-AEAE-857D-EEACC1F868EA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l="17333" r="19066"/>
          <a:stretch/>
        </p:blipFill>
        <p:spPr>
          <a:xfrm>
            <a:off x="-9348" y="765412"/>
            <a:ext cx="12201348" cy="2197961"/>
          </a:xfrm>
          <a:prstGeom prst="rect">
            <a:avLst/>
          </a:prstGeom>
          <a:solidFill>
            <a:srgbClr val="004899"/>
          </a:solidFill>
        </p:spPr>
      </p:pic>
      <p:sp>
        <p:nvSpPr>
          <p:cNvPr id="10" name="Rectangle 9">
            <a:extLst>
              <a:ext uri="{FF2B5EF4-FFF2-40B4-BE49-F238E27FC236}">
                <a16:creationId xmlns:a16="http://schemas.microsoft.com/office/drawing/2014/main" id="{13BF150D-79F1-8837-8727-52E6351AFF21}"/>
              </a:ext>
            </a:extLst>
          </p:cNvPr>
          <p:cNvSpPr/>
          <p:nvPr/>
        </p:nvSpPr>
        <p:spPr>
          <a:xfrm>
            <a:off x="-9348" y="-9438"/>
            <a:ext cx="12201348" cy="914400"/>
          </a:xfrm>
          <a:prstGeom prst="rect">
            <a:avLst/>
          </a:prstGeom>
          <a:solidFill>
            <a:srgbClr val="004899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k-SK" dirty="0"/>
          </a:p>
        </p:txBody>
      </p:sp>
      <p:sp>
        <p:nvSpPr>
          <p:cNvPr id="3" name="Ορθογώνιο 5">
            <a:extLst>
              <a:ext uri="{FF2B5EF4-FFF2-40B4-BE49-F238E27FC236}">
                <a16:creationId xmlns:a16="http://schemas.microsoft.com/office/drawing/2014/main" id="{5D6EEF34-CE0B-CA08-B066-1CD814AE4DE3}"/>
              </a:ext>
            </a:extLst>
          </p:cNvPr>
          <p:cNvSpPr/>
          <p:nvPr/>
        </p:nvSpPr>
        <p:spPr>
          <a:xfrm>
            <a:off x="2900907" y="6258631"/>
            <a:ext cx="7681599" cy="63242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>
              <a:lnSpc>
                <a:spcPct val="90000"/>
              </a:lnSpc>
              <a:spcAft>
                <a:spcPts val="600"/>
              </a:spcAft>
            </a:pPr>
            <a:r>
              <a:rPr lang="sk-SK" sz="1100" b="0" i="0" dirty="0">
                <a:latin typeface="+mj-lt"/>
              </a:rPr>
              <a:t>Financované Európskou úniou. Vyjadrené názory a postoje sú názormi a vyhláseniami autora(-</a:t>
            </a:r>
            <a:r>
              <a:rPr lang="sk-SK" sz="1100" b="0" i="0" dirty="0" err="1">
                <a:latin typeface="+mj-lt"/>
              </a:rPr>
              <a:t>ov</a:t>
            </a:r>
            <a:r>
              <a:rPr lang="sk-SK" sz="1100" b="0" i="0" dirty="0">
                <a:latin typeface="+mj-lt"/>
              </a:rPr>
              <a:t>) a nemusia nevyhnutne odrážať názory a stanoviská Európskej únie alebo Európskej výkonnej agentúry pre vzdelávanie a kultúru (EACEA). Európska únia ani EACEA za </a:t>
            </a:r>
            <a:r>
              <a:rPr lang="sk-SK" sz="1100" b="0" i="0" dirty="0" err="1">
                <a:latin typeface="+mj-lt"/>
              </a:rPr>
              <a:t>ne</a:t>
            </a:r>
            <a:r>
              <a:rPr lang="sk-SK" sz="1100" b="0" i="0" dirty="0">
                <a:latin typeface="+mj-lt"/>
              </a:rPr>
              <a:t> nepreberajú žiadnu zodpovednosť.</a:t>
            </a:r>
            <a:endParaRPr lang="sk-SK" sz="11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j-lt"/>
            </a:endParaRPr>
          </a:p>
        </p:txBody>
      </p:sp>
      <p:pic>
        <p:nvPicPr>
          <p:cNvPr id="11" name="Obrázok 3" descr="Obrázok, na ktorom je snímka obrazovky, písmo, elektrická modrá, grafika&#10;&#10;Automaticky generovaný popis">
            <a:extLst>
              <a:ext uri="{FF2B5EF4-FFF2-40B4-BE49-F238E27FC236}">
                <a16:creationId xmlns:a16="http://schemas.microsoft.com/office/drawing/2014/main" id="{0AAF4937-F223-9612-16ED-C5290ACF616C}"/>
              </a:ext>
            </a:extLst>
          </p:cNvPr>
          <p:cNvPicPr>
            <a:picLocks noChangeAspect="1"/>
          </p:cNvPicPr>
          <p:nvPr/>
        </p:nvPicPr>
        <p:blipFill>
          <a:blip r:embed="rId5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0160" y="6185230"/>
            <a:ext cx="2866717" cy="67534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5271025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Ορθογώνιο 2">
            <a:extLst>
              <a:ext uri="{FF2B5EF4-FFF2-40B4-BE49-F238E27FC236}">
                <a16:creationId xmlns:a16="http://schemas.microsoft.com/office/drawing/2014/main" id="{4A136FFB-580F-2CEF-EB31-329B8282945E}"/>
              </a:ext>
            </a:extLst>
          </p:cNvPr>
          <p:cNvSpPr/>
          <p:nvPr/>
        </p:nvSpPr>
        <p:spPr>
          <a:xfrm>
            <a:off x="-9346" y="0"/>
            <a:ext cx="2983456" cy="6858000"/>
          </a:xfrm>
          <a:prstGeom prst="rect">
            <a:avLst/>
          </a:prstGeom>
          <a:solidFill>
            <a:srgbClr val="00489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l-GR"/>
          </a:p>
        </p:txBody>
      </p:sp>
      <p:sp>
        <p:nvSpPr>
          <p:cNvPr id="4" name="Τίτλος 3">
            <a:extLst>
              <a:ext uri="{FF2B5EF4-FFF2-40B4-BE49-F238E27FC236}">
                <a16:creationId xmlns:a16="http://schemas.microsoft.com/office/drawing/2014/main" id="{0355FE7A-0D65-83AF-43BC-C964D7CF6D45}"/>
              </a:ext>
            </a:extLst>
          </p:cNvPr>
          <p:cNvSpPr>
            <a:spLocks noGrp="1"/>
          </p:cNvSpPr>
          <p:nvPr>
            <p:ph type="title" idx="4294967295"/>
          </p:nvPr>
        </p:nvSpPr>
        <p:spPr>
          <a:xfrm>
            <a:off x="0" y="1882766"/>
            <a:ext cx="2974110" cy="2387600"/>
          </a:xfrm>
        </p:spPr>
        <p:txBody>
          <a:bodyPr vert="horz" lIns="91440" tIns="45720" rIns="91440" bIns="45720" rtlCol="0" anchor="b">
            <a:normAutofit/>
          </a:bodyPr>
          <a:lstStyle/>
          <a:p>
            <a:pPr algn="ctr"/>
            <a:r>
              <a:rPr lang="en-US" sz="4800" kern="1200">
                <a:solidFill>
                  <a:srgbClr val="95C11F"/>
                </a:solidFill>
                <a:ea typeface="+mj-ea"/>
                <a:cs typeface="+mj-cs"/>
              </a:rPr>
              <a:t>Partneri</a:t>
            </a:r>
          </a:p>
        </p:txBody>
      </p:sp>
      <p:pic>
        <p:nvPicPr>
          <p:cNvPr id="10" name="Εικόνα 9">
            <a:extLst>
              <a:ext uri="{FF2B5EF4-FFF2-40B4-BE49-F238E27FC236}">
                <a16:creationId xmlns:a16="http://schemas.microsoft.com/office/drawing/2014/main" id="{C0F28B5C-65D3-FEF9-9044-3978B94F6114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96000" y="2757202"/>
            <a:ext cx="3244053" cy="2157295"/>
          </a:xfrm>
          <a:prstGeom prst="rect">
            <a:avLst/>
          </a:prstGeom>
        </p:spPr>
      </p:pic>
      <p:pic>
        <p:nvPicPr>
          <p:cNvPr id="16" name="Εικόνα 15">
            <a:extLst>
              <a:ext uri="{FF2B5EF4-FFF2-40B4-BE49-F238E27FC236}">
                <a16:creationId xmlns:a16="http://schemas.microsoft.com/office/drawing/2014/main" id="{5D782A21-BD9B-860F-8BAC-73C8044B9E41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92736" y="5405948"/>
            <a:ext cx="4360748" cy="872148"/>
          </a:xfrm>
          <a:prstGeom prst="rect">
            <a:avLst/>
          </a:prstGeom>
        </p:spPr>
      </p:pic>
      <p:sp>
        <p:nvSpPr>
          <p:cNvPr id="14" name="AutoShape 6">
            <a:extLst>
              <a:ext uri="{FF2B5EF4-FFF2-40B4-BE49-F238E27FC236}">
                <a16:creationId xmlns:a16="http://schemas.microsoft.com/office/drawing/2014/main" id="{3736C95B-3204-EAE4-E75B-F32B618B8EB3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5250504" y="1832611"/>
            <a:ext cx="304800" cy="30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pic>
        <p:nvPicPr>
          <p:cNvPr id="1034" name="Picture 10" descr="KU Leuven | Universitas 21">
            <a:extLst>
              <a:ext uri="{FF2B5EF4-FFF2-40B4-BE49-F238E27FC236}">
                <a16:creationId xmlns:a16="http://schemas.microsoft.com/office/drawing/2014/main" id="{6E08D071-9448-2E87-BD3B-A6ED4C107764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0669" b="29601"/>
          <a:stretch/>
        </p:blipFill>
        <p:spPr bwMode="auto">
          <a:xfrm>
            <a:off x="8572783" y="1080426"/>
            <a:ext cx="2983456" cy="11853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8" name="Picture 14">
            <a:extLst>
              <a:ext uri="{FF2B5EF4-FFF2-40B4-BE49-F238E27FC236}">
                <a16:creationId xmlns:a16="http://schemas.microsoft.com/office/drawing/2014/main" id="{66148653-8419-7040-3E17-EBE2C3013C4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145162" y="5149850"/>
            <a:ext cx="2820283" cy="150653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40" name="Picture 16">
            <a:extLst>
              <a:ext uri="{FF2B5EF4-FFF2-40B4-BE49-F238E27FC236}">
                <a16:creationId xmlns:a16="http://schemas.microsoft.com/office/drawing/2014/main" id="{4A2CB6C9-2D9B-64E6-4216-816560D1BF5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622495" y="2765928"/>
            <a:ext cx="2295525" cy="1828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" name="Γραφικό 6">
            <a:extLst>
              <a:ext uri="{FF2B5EF4-FFF2-40B4-BE49-F238E27FC236}">
                <a16:creationId xmlns:a16="http://schemas.microsoft.com/office/drawing/2014/main" id="{F2772EE3-ADA2-2635-64F5-BA2D4C6217EC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96DAC541-7B7A-43D3-8B79-37D633B846F1}">
                <asvg:svgBlip xmlns:asvg="http://schemas.microsoft.com/office/drawing/2016/SVG/main" xmlns="" r:embed="rId9"/>
              </a:ext>
            </a:extLst>
          </a:blip>
          <a:stretch>
            <a:fillRect/>
          </a:stretch>
        </p:blipFill>
        <p:spPr>
          <a:xfrm>
            <a:off x="350180" y="2692026"/>
            <a:ext cx="2288310" cy="570706"/>
          </a:xfrm>
          <a:prstGeom prst="rect">
            <a:avLst/>
          </a:prstGeom>
        </p:spPr>
      </p:pic>
      <p:pic>
        <p:nvPicPr>
          <p:cNvPr id="6" name="Picture 5" descr="A picture containing graphics, clipart, graphic design, design&#10;&#10;Description automatically generated">
            <a:extLst>
              <a:ext uri="{FF2B5EF4-FFF2-40B4-BE49-F238E27FC236}">
                <a16:creationId xmlns:a16="http://schemas.microsoft.com/office/drawing/2014/main" id="{021DED3E-70D8-7F7C-1DC8-57F0AD016EF0}"/>
              </a:ext>
            </a:extLst>
          </p:cNvPr>
          <p:cNvPicPr>
            <a:picLocks noChangeAspect="1"/>
          </p:cNvPicPr>
          <p:nvPr/>
        </p:nvPicPr>
        <p:blipFill>
          <a:blip r:embed="rId10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83711" y="2692026"/>
            <a:ext cx="1585130" cy="1818287"/>
          </a:xfrm>
          <a:prstGeom prst="rect">
            <a:avLst/>
          </a:prstGeom>
        </p:spPr>
      </p:pic>
      <p:pic>
        <p:nvPicPr>
          <p:cNvPr id="1028" name="Picture 4" descr="WijkWijzer - Verwey-Jonker Instituut">
            <a:extLst>
              <a:ext uri="{FF2B5EF4-FFF2-40B4-BE49-F238E27FC236}">
                <a16:creationId xmlns:a16="http://schemas.microsoft.com/office/drawing/2014/main" id="{21B5AC31-2966-4E59-9F99-C8EBE1FCD84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107945" y="600375"/>
            <a:ext cx="2857500" cy="16002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11755565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Τίτλος 6">
            <a:extLst>
              <a:ext uri="{FF2B5EF4-FFF2-40B4-BE49-F238E27FC236}">
                <a16:creationId xmlns:a16="http://schemas.microsoft.com/office/drawing/2014/main" id="{E2D38E87-33DB-46E9-933D-FDECBD945692}"/>
              </a:ext>
            </a:extLst>
          </p:cNvPr>
          <p:cNvSpPr>
            <a:spLocks noGrp="1"/>
          </p:cNvSpPr>
          <p:nvPr>
            <p:ph type="title" idx="4294967295"/>
          </p:nvPr>
        </p:nvSpPr>
        <p:spPr>
          <a:xfrm>
            <a:off x="9193" y="-277185"/>
            <a:ext cx="11857935" cy="1782763"/>
          </a:xfrm>
        </p:spPr>
        <p:txBody>
          <a:bodyPr anchor="b">
            <a:normAutofit/>
          </a:bodyPr>
          <a:lstStyle/>
          <a:p>
            <a:pPr algn="ctr"/>
            <a:r>
              <a:rPr lang="en-US" sz="5400"/>
              <a:t>Moduly</a:t>
            </a:r>
            <a:endParaRPr lang="el-GR" sz="5400"/>
          </a:p>
        </p:txBody>
      </p:sp>
      <p:graphicFrame>
        <p:nvGraphicFramePr>
          <p:cNvPr id="6" name="Διάγραμμα 5">
            <a:extLst>
              <a:ext uri="{FF2B5EF4-FFF2-40B4-BE49-F238E27FC236}">
                <a16:creationId xmlns:a16="http://schemas.microsoft.com/office/drawing/2014/main" id="{654CCD75-E89A-4C6C-BF75-D840AD726219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2164720345"/>
              </p:ext>
            </p:extLst>
          </p:nvPr>
        </p:nvGraphicFramePr>
        <p:xfrm>
          <a:off x="791283" y="2162175"/>
          <a:ext cx="4961817" cy="344326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pic>
        <p:nvPicPr>
          <p:cNvPr id="5" name="Γραφικό 6">
            <a:extLst>
              <a:ext uri="{FF2B5EF4-FFF2-40B4-BE49-F238E27FC236}">
                <a16:creationId xmlns:a16="http://schemas.microsoft.com/office/drawing/2014/main" id="{5E0860D2-CD37-7A1F-1396-B964A1B9D311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96DAC541-7B7A-43D3-8B79-37D633B846F1}">
                <asvg:svgBlip xmlns:asvg="http://schemas.microsoft.com/office/drawing/2016/SVG/main" xmlns="" r:embed="rId9"/>
              </a:ext>
            </a:extLst>
          </a:blip>
          <a:stretch>
            <a:fillRect/>
          </a:stretch>
        </p:blipFill>
        <p:spPr>
          <a:xfrm>
            <a:off x="65504" y="46380"/>
            <a:ext cx="2839621" cy="708203"/>
          </a:xfrm>
          <a:prstGeom prst="rect">
            <a:avLst/>
          </a:prstGeom>
        </p:spPr>
      </p:pic>
      <p:graphicFrame>
        <p:nvGraphicFramePr>
          <p:cNvPr id="9" name="Διάγραμμα 5">
            <a:extLst>
              <a:ext uri="{FF2B5EF4-FFF2-40B4-BE49-F238E27FC236}">
                <a16:creationId xmlns:a16="http://schemas.microsoft.com/office/drawing/2014/main" id="{0F6221FA-CCBB-7318-4AB1-8EA358DD88C7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1797594583"/>
              </p:ext>
            </p:extLst>
          </p:nvPr>
        </p:nvGraphicFramePr>
        <p:xfrm>
          <a:off x="6334272" y="1667420"/>
          <a:ext cx="4961817" cy="4527176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10" r:lo="rId11" r:qs="rId12" r:cs="rId13"/>
          </a:graphicData>
        </a:graphic>
      </p:graphicFrame>
      <p:pic>
        <p:nvPicPr>
          <p:cNvPr id="8" name="Obrázok 3" descr="Obrázok, na ktorom je snímka obrazovky, písmo, elektrická modrá, grafika&#10;&#10;Automaticky generovaný popis">
            <a:extLst>
              <a:ext uri="{FF2B5EF4-FFF2-40B4-BE49-F238E27FC236}">
                <a16:creationId xmlns:a16="http://schemas.microsoft.com/office/drawing/2014/main" id="{0AAF4937-F223-9612-16ED-C5290ACF616C}"/>
              </a:ext>
            </a:extLst>
          </p:cNvPr>
          <p:cNvPicPr>
            <a:picLocks noChangeAspect="1"/>
          </p:cNvPicPr>
          <p:nvPr/>
        </p:nvPicPr>
        <p:blipFill>
          <a:blip r:embed="rId15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0160" y="6185230"/>
            <a:ext cx="2866717" cy="67534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4183020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Τίτλος 10">
            <a:extLst>
              <a:ext uri="{FF2B5EF4-FFF2-40B4-BE49-F238E27FC236}">
                <a16:creationId xmlns:a16="http://schemas.microsoft.com/office/drawing/2014/main" id="{70D46B22-84E1-43AA-85C7-DBAEC0E2749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k-SK" sz="2200" b="1" dirty="0"/>
              <a:t>Ciele</a:t>
            </a:r>
            <a:endParaRPr lang="sk-SK" dirty="0"/>
          </a:p>
        </p:txBody>
      </p:sp>
      <p:sp>
        <p:nvSpPr>
          <p:cNvPr id="5" name="Θέση περιεχομένου 4">
            <a:extLst>
              <a:ext uri="{FF2B5EF4-FFF2-40B4-BE49-F238E27FC236}">
                <a16:creationId xmlns:a16="http://schemas.microsoft.com/office/drawing/2014/main" id="{A8A9FD9A-D149-4CB3-A9BB-556DD2E24D3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 vert="horz" lIns="91440" tIns="45720" rIns="91440" bIns="45720" rtlCol="0" anchor="t">
            <a:normAutofit/>
          </a:bodyPr>
          <a:lstStyle/>
          <a:p>
            <a:pPr marL="0" indent="0">
              <a:buClr>
                <a:srgbClr val="95C11F"/>
              </a:buClr>
              <a:buNone/>
            </a:pPr>
            <a:endParaRPr lang="sk-SK" dirty="0"/>
          </a:p>
          <a:p>
            <a:pPr marL="0" indent="0">
              <a:buClr>
                <a:srgbClr val="95C11F"/>
              </a:buClr>
              <a:buNone/>
            </a:pPr>
            <a:endParaRPr lang="sk-SK" dirty="0">
              <a:cs typeface="Calibri"/>
            </a:endParaRPr>
          </a:p>
          <a:p>
            <a:pPr>
              <a:buClr>
                <a:srgbClr val="95C11F"/>
              </a:buClr>
            </a:pPr>
            <a:r>
              <a:rPr lang="sk-SK" dirty="0"/>
              <a:t>Vytvoriť pochopenie, prečo je dialóg dôležitý, a to vo všeobecnosti aj v kontexte boja proti dezinformáciám.</a:t>
            </a:r>
            <a:endParaRPr lang="sk-SK" dirty="0">
              <a:ea typeface="Calibri"/>
              <a:cs typeface="Calibri"/>
            </a:endParaRPr>
          </a:p>
          <a:p>
            <a:pPr>
              <a:buClr>
                <a:srgbClr val="95C11F"/>
              </a:buClr>
            </a:pPr>
            <a:r>
              <a:rPr lang="sk-SK" dirty="0"/>
              <a:t>Vysvetliť dôležité základy dialógu.</a:t>
            </a:r>
            <a:endParaRPr lang="sk-SK" dirty="0">
              <a:cs typeface="Calibri"/>
            </a:endParaRPr>
          </a:p>
          <a:p>
            <a:pPr>
              <a:buClr>
                <a:srgbClr val="95C11F"/>
              </a:buClr>
            </a:pPr>
            <a:r>
              <a:rPr lang="sk-SK" dirty="0"/>
              <a:t>Budovanie zručností pri vytváraní efektívneho dialógu.</a:t>
            </a:r>
          </a:p>
          <a:p>
            <a:pPr>
              <a:buClr>
                <a:srgbClr val="95C11F"/>
              </a:buClr>
            </a:pPr>
            <a:r>
              <a:rPr lang="sk-SK" dirty="0"/>
              <a:t>Odstránenie ťažkostí v </a:t>
            </a:r>
            <a:r>
              <a:rPr lang="sk-SK" dirty="0" err="1"/>
              <a:t>medzikultúrnej</a:t>
            </a:r>
            <a:r>
              <a:rPr lang="sk-SK" dirty="0"/>
              <a:t> komunikácii.</a:t>
            </a:r>
            <a:endParaRPr lang="sk-SK" dirty="0">
              <a:cs typeface="Calibri"/>
            </a:endParaRPr>
          </a:p>
        </p:txBody>
      </p:sp>
      <p:pic>
        <p:nvPicPr>
          <p:cNvPr id="15" name="Γραφικό 14" descr="Στόχος με συμπαγές γέμισμα">
            <a:extLst>
              <a:ext uri="{FF2B5EF4-FFF2-40B4-BE49-F238E27FC236}">
                <a16:creationId xmlns:a16="http://schemas.microsoft.com/office/drawing/2014/main" id="{4313419D-52B3-4469-9529-313D9EB0AF33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xmlns="" r:embed="rId4"/>
              </a:ext>
            </a:extLst>
          </a:blip>
          <a:stretch>
            <a:fillRect/>
          </a:stretch>
        </p:blipFill>
        <p:spPr>
          <a:xfrm>
            <a:off x="8412367" y="2213810"/>
            <a:ext cx="3779633" cy="377963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3309317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Wolk 16">
            <a:extLst>
              <a:ext uri="{FF2B5EF4-FFF2-40B4-BE49-F238E27FC236}">
                <a16:creationId xmlns:a16="http://schemas.microsoft.com/office/drawing/2014/main" id="{10901C1E-E356-FC6B-133D-D8F4EF32C221}"/>
              </a:ext>
            </a:extLst>
          </p:cNvPr>
          <p:cNvSpPr/>
          <p:nvPr/>
        </p:nvSpPr>
        <p:spPr>
          <a:xfrm>
            <a:off x="7721536" y="706812"/>
            <a:ext cx="4306372" cy="3156155"/>
          </a:xfrm>
          <a:prstGeom prst="cloud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k-SK" dirty="0"/>
          </a:p>
        </p:txBody>
      </p:sp>
      <p:pic>
        <p:nvPicPr>
          <p:cNvPr id="14" name="Afbeelding 13" descr="Afbeelding met tekst, Lettertype, Houten blok, Rechthoek&#10;&#10;Automatisch gegenereerde beschrijving">
            <a:extLst>
              <a:ext uri="{FF2B5EF4-FFF2-40B4-BE49-F238E27FC236}">
                <a16:creationId xmlns:a16="http://schemas.microsoft.com/office/drawing/2014/main" id="{EBC6C1D7-1DE0-BFBF-405F-CF0016C137C7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91471" y="4142409"/>
            <a:ext cx="4599269" cy="2403489"/>
          </a:xfrm>
          <a:prstGeom prst="rect">
            <a:avLst/>
          </a:prstGeom>
        </p:spPr>
      </p:pic>
      <p:sp>
        <p:nvSpPr>
          <p:cNvPr id="5" name="Τίτλος 4">
            <a:extLst>
              <a:ext uri="{FF2B5EF4-FFF2-40B4-BE49-F238E27FC236}">
                <a16:creationId xmlns:a16="http://schemas.microsoft.com/office/drawing/2014/main" id="{779F93A1-3BC4-4CAA-B56F-3375A7D0019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k-SK" dirty="0"/>
              <a:t>Pôsobenie proti viere v informačnú hrozbu</a:t>
            </a:r>
          </a:p>
        </p:txBody>
      </p:sp>
      <p:sp>
        <p:nvSpPr>
          <p:cNvPr id="6" name="Θέση περιεχομένου 5">
            <a:extLst>
              <a:ext uri="{FF2B5EF4-FFF2-40B4-BE49-F238E27FC236}">
                <a16:creationId xmlns:a16="http://schemas.microsoft.com/office/drawing/2014/main" id="{13725DC3-E1D4-4E92-AF5A-F0DED3AA5B9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58000" y="1799999"/>
            <a:ext cx="6861753" cy="4865977"/>
          </a:xfrm>
        </p:spPr>
        <p:txBody>
          <a:bodyPr vert="horz" lIns="91440" tIns="45720" rIns="91440" bIns="45720" rtlCol="0" anchor="t">
            <a:normAutofit/>
          </a:bodyPr>
          <a:lstStyle/>
          <a:p>
            <a:pPr marL="0" indent="0">
              <a:lnSpc>
                <a:spcPct val="120000"/>
              </a:lnSpc>
              <a:buNone/>
            </a:pPr>
            <a:r>
              <a:rPr lang="sk-SK" sz="2100" dirty="0">
                <a:solidFill>
                  <a:srgbClr val="333333"/>
                </a:solidFill>
              </a:rPr>
              <a:t>Pôsobenie proti presvedčeniu o informačnej hrozbe by mohol byť v niektorých prípadoch náročný, pretože </a:t>
            </a:r>
            <a:r>
              <a:rPr lang="sk-SK" sz="2100" b="1" dirty="0">
                <a:solidFill>
                  <a:srgbClr val="333333"/>
                </a:solidFill>
              </a:rPr>
              <a:t>presvedčenia </a:t>
            </a:r>
            <a:r>
              <a:rPr lang="sk-SK" sz="2100" dirty="0">
                <a:solidFill>
                  <a:srgbClr val="333333"/>
                </a:solidFill>
              </a:rPr>
              <a:t>sú podľa definície stabilné predstavy, ktoré </a:t>
            </a:r>
            <a:r>
              <a:rPr lang="sk-SK" sz="2100" b="1" dirty="0">
                <a:solidFill>
                  <a:srgbClr val="333333"/>
                </a:solidFill>
              </a:rPr>
              <a:t>sa nedajú ľahko zmeniť</a:t>
            </a:r>
            <a:r>
              <a:rPr lang="sk-SK" sz="2100" dirty="0">
                <a:solidFill>
                  <a:srgbClr val="333333"/>
                </a:solidFill>
              </a:rPr>
              <a:t>. To sa môže líšiť v závislosti od osoby a presvedčenia i v závislosti od sily presvedčenia. </a:t>
            </a:r>
            <a:endParaRPr lang="sk-SK" sz="2100" dirty="0">
              <a:solidFill>
                <a:srgbClr val="333333"/>
              </a:solidFill>
              <a:cs typeface="Calibri" panose="020F0502020204030204"/>
            </a:endParaRPr>
          </a:p>
          <a:p>
            <a:pPr marL="0" indent="0">
              <a:lnSpc>
                <a:spcPct val="120000"/>
              </a:lnSpc>
              <a:buNone/>
            </a:pPr>
            <a:r>
              <a:rPr lang="sk-SK" sz="2100" dirty="0">
                <a:solidFill>
                  <a:srgbClr val="333333"/>
                </a:solidFill>
              </a:rPr>
              <a:t>Niektorí ľudia sú napríklad len zle informovaní a sú otvorení iným pohľadom. Niektorí iní však môžu mať radikálnejšie, uzavretejšie názory. To sa môže stať napríklad vtedy, keď je človek súčasťou „miestnosti ozveny“ – tzv. bubliny. </a:t>
            </a:r>
            <a:endParaRPr lang="sk-SK" sz="2100" dirty="0">
              <a:solidFill>
                <a:srgbClr val="333333"/>
              </a:solidFill>
              <a:cs typeface="Calibri"/>
            </a:endParaRPr>
          </a:p>
          <a:p>
            <a:pPr marL="0" indent="0">
              <a:lnSpc>
                <a:spcPct val="120000"/>
              </a:lnSpc>
              <a:buNone/>
            </a:pPr>
            <a:r>
              <a:rPr lang="sk-SK" sz="2100" b="0" i="0" dirty="0">
                <a:solidFill>
                  <a:srgbClr val="333333"/>
                </a:solidFill>
                <a:effectLst/>
              </a:rPr>
              <a:t>V oboch prípadoch, ale najmä v tom druhom, je </a:t>
            </a:r>
            <a:r>
              <a:rPr lang="sk-SK" sz="2100" b="1" i="0" dirty="0">
                <a:solidFill>
                  <a:srgbClr val="333333"/>
                </a:solidFill>
                <a:effectLst/>
              </a:rPr>
              <a:t>nevyhnutné viesť dialóg</a:t>
            </a:r>
            <a:r>
              <a:rPr lang="sk-SK" sz="2100" dirty="0">
                <a:solidFill>
                  <a:srgbClr val="333333"/>
                </a:solidFill>
              </a:rPr>
              <a:t>. </a:t>
            </a:r>
            <a:endParaRPr lang="sk-SK" sz="2100" b="0" i="0" dirty="0">
              <a:solidFill>
                <a:srgbClr val="333333"/>
              </a:solidFill>
              <a:effectLst/>
              <a:cs typeface="Calibri"/>
            </a:endParaRPr>
          </a:p>
        </p:txBody>
      </p:sp>
      <p:sp>
        <p:nvSpPr>
          <p:cNvPr id="11" name="Ορθογώνιο 1">
            <a:extLst>
              <a:ext uri="{FF2B5EF4-FFF2-40B4-BE49-F238E27FC236}">
                <a16:creationId xmlns:a16="http://schemas.microsoft.com/office/drawing/2014/main" id="{E314B2E6-0586-408E-8D1A-41287EF3B8C4}"/>
              </a:ext>
            </a:extLst>
          </p:cNvPr>
          <p:cNvSpPr/>
          <p:nvPr/>
        </p:nvSpPr>
        <p:spPr>
          <a:xfrm>
            <a:off x="3418652" y="6566673"/>
            <a:ext cx="8772088" cy="2769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/>
            <a:r>
              <a:rPr lang="sk-SK" sz="1200" dirty="0">
                <a:hlinkClick r:id="rId4"/>
              </a:rPr>
              <a:t>Definícia komory ozveny </a:t>
            </a:r>
            <a:r>
              <a:rPr lang="sk-SK" sz="1200" dirty="0"/>
              <a:t>| </a:t>
            </a:r>
            <a:r>
              <a:rPr lang="sk-SK" sz="1200" dirty="0">
                <a:hlinkClick r:id="rId5"/>
              </a:rPr>
              <a:t>Definícia viery v zdroj </a:t>
            </a:r>
            <a:r>
              <a:rPr lang="sk-SK" sz="1200" dirty="0"/>
              <a:t>| </a:t>
            </a:r>
            <a:r>
              <a:rPr lang="sk-SK" sz="1200" dirty="0">
                <a:hlinkClick r:id="rId6"/>
              </a:rPr>
              <a:t>Zdrojový obrázok</a:t>
            </a:r>
            <a:endParaRPr lang="sk-SK" sz="1200" dirty="0"/>
          </a:p>
        </p:txBody>
      </p:sp>
      <p:sp>
        <p:nvSpPr>
          <p:cNvPr id="8" name="Tekstvak 7">
            <a:extLst>
              <a:ext uri="{FF2B5EF4-FFF2-40B4-BE49-F238E27FC236}">
                <a16:creationId xmlns:a16="http://schemas.microsoft.com/office/drawing/2014/main" id="{71373DBC-E032-BBAE-19D9-564131D51EE5}"/>
              </a:ext>
            </a:extLst>
          </p:cNvPr>
          <p:cNvSpPr txBox="1"/>
          <p:nvPr/>
        </p:nvSpPr>
        <p:spPr>
          <a:xfrm>
            <a:off x="8359353" y="1197114"/>
            <a:ext cx="2891787" cy="2585323"/>
          </a:xfrm>
          <a:prstGeom prst="rect">
            <a:avLst/>
          </a:prstGeom>
        </p:spPr>
        <p:txBody>
          <a:bodyPr wrap="square" rtlCol="0">
            <a:spAutoFit/>
          </a:bodyPr>
          <a:lstStyle/>
          <a:p>
            <a:pPr algn="ctr"/>
            <a:r>
              <a:rPr lang="sk-SK" sz="1600" i="1" dirty="0">
                <a:solidFill>
                  <a:schemeClr val="bg1"/>
                </a:solidFill>
              </a:rPr>
              <a:t>Miestnosť ozveny (bublina)</a:t>
            </a:r>
          </a:p>
          <a:p>
            <a:pPr algn="ctr"/>
            <a:endParaRPr lang="sk-SK" sz="1600" i="1" dirty="0">
              <a:solidFill>
                <a:schemeClr val="bg1"/>
              </a:solidFill>
            </a:endParaRPr>
          </a:p>
          <a:p>
            <a:pPr algn="ctr"/>
            <a:r>
              <a:rPr lang="sk-SK" sz="1600" dirty="0">
                <a:solidFill>
                  <a:schemeClr val="bg1"/>
                </a:solidFill>
                <a:effectLst/>
              </a:rPr>
              <a:t>prostredie, v ktorom sa človek stretáva len s presvedčeniami alebo názormi, ktoré sa zhodujú s jeho vlastnými, takže jeho existujúce názory sa posilňujú a alternatívne myšlienky sa neberú do úvahy.</a:t>
            </a:r>
          </a:p>
          <a:p>
            <a:pPr algn="ctr"/>
            <a:endParaRPr lang="sk-SK" u="sng" dirty="0"/>
          </a:p>
        </p:txBody>
      </p:sp>
    </p:spTree>
    <p:extLst>
      <p:ext uri="{BB962C8B-B14F-4D97-AF65-F5344CB8AC3E}">
        <p14:creationId xmlns:p14="http://schemas.microsoft.com/office/powerpoint/2010/main" val="281783765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C740E417-1500-F32F-863B-87B56E2016E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/>
              <a:t>Význam </a:t>
            </a:r>
            <a:r>
              <a:rPr lang="nl-NL" err="1"/>
              <a:t>dialógu</a:t>
            </a:r>
            <a:endParaRPr lang="nl-NL"/>
          </a:p>
        </p:txBody>
      </p:sp>
      <p:sp>
        <p:nvSpPr>
          <p:cNvPr id="3" name="Tijdelijke aanduiding voor inhoud 2">
            <a:extLst>
              <a:ext uri="{FF2B5EF4-FFF2-40B4-BE49-F238E27FC236}">
                <a16:creationId xmlns:a16="http://schemas.microsoft.com/office/drawing/2014/main" id="{41E1A4B8-F436-9C1B-D047-64A52FCC879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096000" y="1771469"/>
            <a:ext cx="5852132" cy="4865977"/>
          </a:xfrm>
        </p:spPr>
        <p:txBody>
          <a:bodyPr vert="horz" lIns="91440" tIns="45720" rIns="91440" bIns="45720" rtlCol="0" anchor="t">
            <a:normAutofit/>
          </a:bodyPr>
          <a:lstStyle/>
          <a:p>
            <a:pPr marL="0" indent="0">
              <a:buNone/>
            </a:pPr>
            <a:r>
              <a:rPr lang="nl-NL" sz="2200" dirty="0"/>
              <a:t>Aby niekto "zmenil názor" na určité presvedčenie alebo myšlienky, musí sa stretnúť s </a:t>
            </a:r>
            <a:r>
              <a:rPr lang="nl-NL" sz="2200" b="1" dirty="0"/>
              <a:t>inými pohľadmi, faktami, poznatkami a postojmi</a:t>
            </a:r>
            <a:r>
              <a:rPr lang="nl-NL" sz="2200" dirty="0"/>
              <a:t>. Rozhovor s </a:t>
            </a:r>
            <a:r>
              <a:rPr lang="sk-SK" sz="2200" dirty="0"/>
              <a:t>takýmto človekom </a:t>
            </a:r>
            <a:r>
              <a:rPr lang="nl-NL" sz="2200" dirty="0"/>
              <a:t>je veľmi dobrý spôsob, ako </a:t>
            </a:r>
            <a:r>
              <a:rPr lang="sk-SK" sz="2200" dirty="0"/>
              <a:t>mu</a:t>
            </a:r>
            <a:r>
              <a:rPr lang="nl-NL" sz="2200" dirty="0"/>
              <a:t> tieto perspektívy ponúknuť. </a:t>
            </a:r>
            <a:endParaRPr lang="nl-NL" sz="2200" dirty="0">
              <a:cs typeface="Calibri" panose="020F0502020204030204"/>
            </a:endParaRPr>
          </a:p>
          <a:p>
            <a:pPr marL="0" indent="0">
              <a:buNone/>
            </a:pPr>
            <a:r>
              <a:rPr lang="nl-NL" sz="2200" dirty="0"/>
              <a:t>V prípade viery v informačnú </a:t>
            </a:r>
            <a:r>
              <a:rPr lang="sk-SK" sz="2200" dirty="0"/>
              <a:t>hrozbu</a:t>
            </a:r>
            <a:r>
              <a:rPr lang="nl-NL" sz="2200" dirty="0"/>
              <a:t> je možné prostredníctvom rozhovorov osloviť pocity, myšlienky a fakty na osobnej úrovni a dúfať, že sa tak postavíme proti postojom založeným na klamstvách.</a:t>
            </a:r>
            <a:endParaRPr lang="nl-NL" sz="2200" dirty="0">
              <a:cs typeface="Calibri"/>
            </a:endParaRPr>
          </a:p>
          <a:p>
            <a:pPr marL="0" indent="0">
              <a:buNone/>
            </a:pPr>
            <a:endParaRPr lang="nl-NL" sz="2200" dirty="0">
              <a:cs typeface="Calibri"/>
            </a:endParaRPr>
          </a:p>
          <a:p>
            <a:pPr marL="0" indent="0">
              <a:buNone/>
            </a:pPr>
            <a:r>
              <a:rPr lang="nl-NL" sz="2200" dirty="0"/>
              <a:t>Nie všetky dialógy však majú rovnaký účinok...</a:t>
            </a:r>
            <a:endParaRPr lang="nl-NL" sz="2200" dirty="0">
              <a:cs typeface="Calibri"/>
            </a:endParaRPr>
          </a:p>
          <a:p>
            <a:pPr marL="0" indent="0" algn="just">
              <a:buNone/>
            </a:pPr>
            <a:endParaRPr lang="nl-NL" dirty="0">
              <a:cs typeface="Calibri" panose="020F0502020204030204"/>
            </a:endParaRPr>
          </a:p>
        </p:txBody>
      </p:sp>
      <p:pic>
        <p:nvPicPr>
          <p:cNvPr id="4" name="Afbeelding 3" descr="Afbeelding met tekenfilm, clipart, Tekenfilm, emoticon&#10;&#10;Automatisch gegenereerde beschrijving">
            <a:extLst>
              <a:ext uri="{FF2B5EF4-FFF2-40B4-BE49-F238E27FC236}">
                <a16:creationId xmlns:a16="http://schemas.microsoft.com/office/drawing/2014/main" id="{CEB49409-A33F-1C1B-992D-82BA47F3FEBF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8000" y="1496509"/>
            <a:ext cx="4763831" cy="4763831"/>
          </a:xfrm>
          <a:prstGeom prst="rect">
            <a:avLst/>
          </a:prstGeom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C14FF40C-B3FD-7278-B50A-37C1E2177553}"/>
              </a:ext>
            </a:extLst>
          </p:cNvPr>
          <p:cNvSpPr txBox="1"/>
          <p:nvPr/>
        </p:nvSpPr>
        <p:spPr>
          <a:xfrm>
            <a:off x="5740074" y="6452780"/>
            <a:ext cx="6208058" cy="27699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lang="sk-SK" sz="1200" dirty="0">
                <a:solidFill>
                  <a:srgbClr val="5F7D95"/>
                </a:solidFill>
                <a:latin typeface="Proxima Nova"/>
              </a:rPr>
              <a:t>O</a:t>
            </a:r>
            <a:r>
              <a:rPr lang="en-GB" sz="1200" b="0" i="0" dirty="0" err="1">
                <a:solidFill>
                  <a:srgbClr val="5F7D95"/>
                </a:solidFill>
                <a:effectLst/>
                <a:latin typeface="Proxima Nova"/>
              </a:rPr>
              <a:t>brázok</a:t>
            </a:r>
            <a:r>
              <a:rPr lang="en-GB" sz="1200" b="0" i="0" dirty="0">
                <a:solidFill>
                  <a:srgbClr val="5F7D95"/>
                </a:solidFill>
                <a:effectLst/>
                <a:latin typeface="Proxima Nova"/>
              </a:rPr>
              <a:t>: Flaticon.com | </a:t>
            </a:r>
            <a:r>
              <a:rPr lang="en-GB" sz="1200" b="0" i="0" dirty="0">
                <a:solidFill>
                  <a:srgbClr val="5F7D95"/>
                </a:solidFill>
                <a:effectLst/>
                <a:latin typeface="Proxima Nova"/>
                <a:hlinkClick r:id="rId4"/>
              </a:rPr>
              <a:t>Zdroj</a:t>
            </a:r>
            <a:endParaRPr lang="en-GB" sz="1200" dirty="0"/>
          </a:p>
        </p:txBody>
      </p:sp>
    </p:spTree>
    <p:extLst>
      <p:ext uri="{BB962C8B-B14F-4D97-AF65-F5344CB8AC3E}">
        <p14:creationId xmlns:p14="http://schemas.microsoft.com/office/powerpoint/2010/main" val="246113779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E80AEB37-7883-030C-7641-28D68F336EC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k-SK" dirty="0"/>
              <a:t>Bezpečné prostredie</a:t>
            </a:r>
          </a:p>
        </p:txBody>
      </p:sp>
      <p:sp>
        <p:nvSpPr>
          <p:cNvPr id="3" name="Tijdelijke aanduiding voor inhoud 2">
            <a:extLst>
              <a:ext uri="{FF2B5EF4-FFF2-40B4-BE49-F238E27FC236}">
                <a16:creationId xmlns:a16="http://schemas.microsoft.com/office/drawing/2014/main" id="{034DEDC9-0B68-7FB8-5C3A-7F3C6FC3850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 vert="horz" lIns="91440" tIns="45720" rIns="91440" bIns="45720" rtlCol="0" anchor="t">
            <a:normAutofit/>
          </a:bodyPr>
          <a:lstStyle/>
          <a:p>
            <a:pPr marL="0" indent="0">
              <a:buNone/>
            </a:pPr>
            <a:r>
              <a:rPr lang="sk-SK" sz="2100" b="1" dirty="0"/>
              <a:t>Dialóg sa môže </a:t>
            </a:r>
            <a:r>
              <a:rPr lang="sk-SK" sz="2100" dirty="0"/>
              <a:t>veľmi </a:t>
            </a:r>
            <a:r>
              <a:rPr lang="sk-SK" sz="2100" b="1" dirty="0"/>
              <a:t>líšiť</a:t>
            </a:r>
            <a:r>
              <a:rPr lang="sk-SK" sz="2100" dirty="0"/>
              <a:t>: niektoré rozhovory sú </a:t>
            </a:r>
            <a:r>
              <a:rPr lang="sk-SK" sz="2100" b="1" dirty="0"/>
              <a:t>bojového </a:t>
            </a:r>
            <a:r>
              <a:rPr lang="sk-SK" sz="2100" dirty="0"/>
              <a:t>charakteru, iné sú </a:t>
            </a:r>
            <a:r>
              <a:rPr lang="sk-SK" sz="2100" b="1" dirty="0"/>
              <a:t>úctivé</a:t>
            </a:r>
            <a:r>
              <a:rPr lang="sk-SK" sz="2100" dirty="0"/>
              <a:t>. Ako by sa dalo očakávať, bojovné rozhovory zvyčajne k ničomu nevedú. Vzhľadom na </a:t>
            </a:r>
            <a:r>
              <a:rPr lang="sk-SK" sz="2100" b="1" dirty="0"/>
              <a:t>agresívnu </a:t>
            </a:r>
            <a:r>
              <a:rPr lang="sk-SK" sz="2100" dirty="0"/>
              <a:t>povahu dialógu sa skončí </a:t>
            </a:r>
            <a:r>
              <a:rPr lang="sk-SK" sz="2100" b="1" dirty="0"/>
              <a:t>emocionálnymi, uzavretými </a:t>
            </a:r>
            <a:r>
              <a:rPr lang="sk-SK" sz="2100" dirty="0"/>
              <a:t>hádkami.</a:t>
            </a:r>
            <a:endParaRPr lang="sk-SK" dirty="0"/>
          </a:p>
        </p:txBody>
      </p:sp>
      <p:sp>
        <p:nvSpPr>
          <p:cNvPr id="5" name="Tekstvak 4">
            <a:extLst>
              <a:ext uri="{FF2B5EF4-FFF2-40B4-BE49-F238E27FC236}">
                <a16:creationId xmlns:a16="http://schemas.microsoft.com/office/drawing/2014/main" id="{3680CB83-BAE0-86C8-D9AA-32AADB2EF352}"/>
              </a:ext>
            </a:extLst>
          </p:cNvPr>
          <p:cNvSpPr txBox="1"/>
          <p:nvPr/>
        </p:nvSpPr>
        <p:spPr>
          <a:xfrm>
            <a:off x="6607277" y="1799999"/>
            <a:ext cx="5026724" cy="3924151"/>
          </a:xfrm>
          <a:prstGeom prst="rect">
            <a:avLst/>
          </a:prstGeom>
        </p:spPr>
        <p:txBody>
          <a:bodyPr wrap="square" lIns="91440" tIns="45720" rIns="91440" bIns="45720" rtlCol="0" anchor="t">
            <a:spAutoFit/>
          </a:bodyPr>
          <a:lstStyle/>
          <a:p>
            <a:r>
              <a:rPr lang="sk-SK" sz="2100" dirty="0"/>
              <a:t>Ak chcete, aby niekto zmenil svoj názor na danú tému, je nevyhnutné zachovať si </a:t>
            </a:r>
            <a:r>
              <a:rPr lang="sk-SK" sz="2100" b="1" dirty="0"/>
              <a:t>úctu </a:t>
            </a:r>
            <a:r>
              <a:rPr lang="sk-SK" sz="2100" dirty="0"/>
              <a:t>a podporovať </a:t>
            </a:r>
            <a:r>
              <a:rPr lang="sk-SK" sz="2100" b="1" dirty="0"/>
              <a:t>otvorený dialóg</a:t>
            </a:r>
            <a:r>
              <a:rPr lang="sk-SK" sz="2100" dirty="0"/>
              <a:t>. Na to, aby sa dialóg viedol s rešpektom, by malo byť prostredie, v ktorom prebieha, </a:t>
            </a:r>
            <a:r>
              <a:rPr lang="sk-SK" sz="2100" b="1" dirty="0"/>
              <a:t>bezpečné</a:t>
            </a:r>
            <a:r>
              <a:rPr lang="sk-SK" sz="2100" dirty="0"/>
              <a:t>. Takéto prostredie vytvára príležitosť </a:t>
            </a:r>
            <a:r>
              <a:rPr lang="sk-SK" sz="2100" b="1" dirty="0"/>
              <a:t>spochybniť vlastné presvedčenie </a:t>
            </a:r>
            <a:r>
              <a:rPr lang="sk-SK" sz="2100" dirty="0"/>
              <a:t>a </a:t>
            </a:r>
            <a:r>
              <a:rPr lang="sk-SK" sz="2100" b="1" dirty="0"/>
              <a:t>zapojiť sa do rôznych perspektív </a:t>
            </a:r>
            <a:r>
              <a:rPr lang="sk-SK" sz="2100" dirty="0"/>
              <a:t>bez odsudzovania.</a:t>
            </a:r>
            <a:endParaRPr lang="sk-SK" dirty="0"/>
          </a:p>
          <a:p>
            <a:endParaRPr lang="sk-SK" sz="2100" dirty="0">
              <a:cs typeface="Calibri" panose="020F0502020204030204"/>
            </a:endParaRPr>
          </a:p>
          <a:p>
            <a:r>
              <a:rPr lang="sk-SK" sz="2100" dirty="0"/>
              <a:t>Na vytvorenie takéhoto bezpečného prostredia sú potrebné štyri základné prvky:</a:t>
            </a:r>
            <a:endParaRPr lang="sk-SK" sz="2100" dirty="0">
              <a:cs typeface="Calibri" panose="020F0502020204030204"/>
            </a:endParaRPr>
          </a:p>
          <a:p>
            <a:pPr algn="just"/>
            <a:endParaRPr lang="sk-SK" dirty="0">
              <a:cs typeface="Calibri" panose="020F0502020204030204"/>
            </a:endParaRPr>
          </a:p>
        </p:txBody>
      </p:sp>
      <p:sp>
        <p:nvSpPr>
          <p:cNvPr id="10" name="Tekstvak 9">
            <a:extLst>
              <a:ext uri="{FF2B5EF4-FFF2-40B4-BE49-F238E27FC236}">
                <a16:creationId xmlns:a16="http://schemas.microsoft.com/office/drawing/2014/main" id="{CF270ABC-A313-1EC8-FD66-8D97D650372E}"/>
              </a:ext>
            </a:extLst>
          </p:cNvPr>
          <p:cNvSpPr txBox="1"/>
          <p:nvPr/>
        </p:nvSpPr>
        <p:spPr>
          <a:xfrm>
            <a:off x="6918837" y="6597094"/>
            <a:ext cx="5270090" cy="276999"/>
          </a:xfrm>
          <a:prstGeom prst="rect">
            <a:avLst/>
          </a:prstGeom>
        </p:spPr>
        <p:txBody>
          <a:bodyPr wrap="square" rtlCol="0">
            <a:spAutoFit/>
          </a:bodyPr>
          <a:lstStyle/>
          <a:p>
            <a:pPr algn="r"/>
            <a:r>
              <a:rPr lang="sk-SK" sz="1200" dirty="0">
                <a:hlinkClick r:id="rId3"/>
              </a:rPr>
              <a:t>Zdroj obrázku</a:t>
            </a:r>
            <a:endParaRPr lang="sk-SK" sz="1200" dirty="0"/>
          </a:p>
        </p:txBody>
      </p:sp>
      <p:sp>
        <p:nvSpPr>
          <p:cNvPr id="4" name="Ορθογώνιο 3">
            <a:extLst>
              <a:ext uri="{FF2B5EF4-FFF2-40B4-BE49-F238E27FC236}">
                <a16:creationId xmlns:a16="http://schemas.microsoft.com/office/drawing/2014/main" id="{58865987-DD05-8E84-8A1C-19D48F2660C9}"/>
              </a:ext>
            </a:extLst>
          </p:cNvPr>
          <p:cNvSpPr/>
          <p:nvPr/>
        </p:nvSpPr>
        <p:spPr>
          <a:xfrm>
            <a:off x="713621" y="3923657"/>
            <a:ext cx="5106912" cy="1754326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sk-SK" sz="5400" b="1" cap="none" spc="0" dirty="0">
                <a:ln w="12700">
                  <a:solidFill>
                    <a:schemeClr val="accent5"/>
                  </a:solidFill>
                  <a:prstDash val="solid"/>
                </a:ln>
                <a:pattFill prst="ltDnDiag">
                  <a:fgClr>
                    <a:schemeClr val="accent5">
                      <a:lumMod val="60000"/>
                      <a:lumOff val="40000"/>
                    </a:schemeClr>
                  </a:fgClr>
                  <a:bgClr>
                    <a:schemeClr val="bg1"/>
                  </a:bgClr>
                </a:pattFill>
                <a:effectLst/>
              </a:rPr>
              <a:t>Vyjadrite rešpekt</a:t>
            </a:r>
          </a:p>
          <a:p>
            <a:pPr algn="ctr"/>
            <a:r>
              <a:rPr lang="sk-SK" sz="5400" b="1" dirty="0">
                <a:ln w="12700">
                  <a:solidFill>
                    <a:schemeClr val="accent5"/>
                  </a:solidFill>
                  <a:prstDash val="solid"/>
                </a:ln>
                <a:pattFill prst="ltDnDiag">
                  <a:fgClr>
                    <a:schemeClr val="accent5">
                      <a:lumMod val="60000"/>
                      <a:lumOff val="40000"/>
                    </a:schemeClr>
                  </a:fgClr>
                  <a:bgClr>
                    <a:schemeClr val="bg1"/>
                  </a:bgClr>
                </a:pattFill>
              </a:rPr>
              <a:t>Získate rešpekt</a:t>
            </a:r>
            <a:endParaRPr lang="sk-SK" sz="5400" b="1" cap="none" spc="0" dirty="0">
              <a:ln w="12700">
                <a:solidFill>
                  <a:schemeClr val="accent5"/>
                </a:solidFill>
                <a:prstDash val="solid"/>
              </a:ln>
              <a:pattFill prst="ltDnDiag">
                <a:fgClr>
                  <a:schemeClr val="accent5">
                    <a:lumMod val="60000"/>
                    <a:lumOff val="40000"/>
                  </a:schemeClr>
                </a:fgClr>
                <a:bgClr>
                  <a:schemeClr val="bg1"/>
                </a:bgClr>
              </a:pattFill>
              <a:effectLst/>
            </a:endParaRPr>
          </a:p>
        </p:txBody>
      </p:sp>
    </p:spTree>
    <p:extLst>
      <p:ext uri="{BB962C8B-B14F-4D97-AF65-F5344CB8AC3E}">
        <p14:creationId xmlns:p14="http://schemas.microsoft.com/office/powerpoint/2010/main" val="329090606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4EE35867-FACD-3296-287F-8CE70C01BC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3859" y="1917980"/>
            <a:ext cx="5543242" cy="605096"/>
          </a:xfrm>
        </p:spPr>
        <p:txBody>
          <a:bodyPr vert="horz" lIns="91440" tIns="45720" rIns="91440" bIns="45720" rtlCol="0" anchor="ctr">
            <a:noAutofit/>
          </a:bodyPr>
          <a:lstStyle/>
          <a:p>
            <a:r>
              <a:rPr lang="sk-SK" sz="4400" dirty="0">
                <a:ea typeface="Adobe Gothic Std B"/>
              </a:rPr>
              <a:t>Základy efektívneho dialógu</a:t>
            </a:r>
          </a:p>
        </p:txBody>
      </p:sp>
      <p:sp>
        <p:nvSpPr>
          <p:cNvPr id="3" name="Tijdelijke aanduiding voor inhoud 2">
            <a:extLst>
              <a:ext uri="{FF2B5EF4-FFF2-40B4-BE49-F238E27FC236}">
                <a16:creationId xmlns:a16="http://schemas.microsoft.com/office/drawing/2014/main" id="{22D35F0A-9D37-55BA-DFCC-9D4A6816F14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961970" y="1691516"/>
            <a:ext cx="5852132" cy="4865977"/>
          </a:xfrm>
        </p:spPr>
        <p:txBody>
          <a:bodyPr vert="horz" lIns="91440" tIns="45720" rIns="91440" bIns="45720" rtlCol="0" anchor="t">
            <a:normAutofit/>
          </a:bodyPr>
          <a:lstStyle/>
          <a:p>
            <a:pPr marL="457200" indent="-457200" algn="just">
              <a:buAutoNum type="arabicPeriod"/>
            </a:pPr>
            <a:r>
              <a:rPr lang="sk-SK" dirty="0">
                <a:cs typeface="Calibri"/>
              </a:rPr>
              <a:t>Vzťahy by mali byť založené na dôvere, aby sa dospievajúci a mladí dospelí cítili pohodlne pri vyjadrovaní svojich pochybností.</a:t>
            </a:r>
          </a:p>
          <a:p>
            <a:pPr marL="457200" indent="-457200" algn="just">
              <a:buAutoNum type="arabicPeriod"/>
            </a:pPr>
            <a:r>
              <a:rPr lang="sk-SK" dirty="0">
                <a:cs typeface="Calibri"/>
              </a:rPr>
              <a:t>Dialóg by mal byť na úrovni rovný s rovným.</a:t>
            </a:r>
          </a:p>
          <a:p>
            <a:pPr marL="457200" indent="-457200" algn="just">
              <a:buAutoNum type="arabicPeriod"/>
            </a:pPr>
            <a:r>
              <a:rPr lang="sk-SK" dirty="0">
                <a:cs typeface="Calibri"/>
              </a:rPr>
              <a:t>Poskytnite usmernenia v dialógu</a:t>
            </a:r>
          </a:p>
          <a:p>
            <a:pPr marL="457200" indent="-457200" algn="just">
              <a:buAutoNum type="arabicPeriod"/>
            </a:pPr>
            <a:r>
              <a:rPr lang="sk-SK" dirty="0">
                <a:cs typeface="Calibri"/>
              </a:rPr>
              <a:t>Odmietnite agresiu </a:t>
            </a:r>
          </a:p>
        </p:txBody>
      </p:sp>
      <p:sp>
        <p:nvSpPr>
          <p:cNvPr id="4" name="Tekstvak 3">
            <a:extLst>
              <a:ext uri="{FF2B5EF4-FFF2-40B4-BE49-F238E27FC236}">
                <a16:creationId xmlns:a16="http://schemas.microsoft.com/office/drawing/2014/main" id="{A1FB5E8F-1378-EB5A-11B0-988F0449CCB1}"/>
              </a:ext>
            </a:extLst>
          </p:cNvPr>
          <p:cNvSpPr txBox="1"/>
          <p:nvPr/>
        </p:nvSpPr>
        <p:spPr>
          <a:xfrm>
            <a:off x="6391274" y="6553200"/>
            <a:ext cx="5800725" cy="276999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algn="r"/>
            <a:r>
              <a:rPr lang="sk-SK" sz="1200" dirty="0">
                <a:cs typeface="Calibri"/>
                <a:hlinkClick r:id="rId3"/>
              </a:rPr>
              <a:t>Zdroj obrázku</a:t>
            </a:r>
            <a:endParaRPr lang="sk-SK" sz="1200" dirty="0">
              <a:cs typeface="Calibri" panose="020F0502020204030204"/>
            </a:endParaRPr>
          </a:p>
        </p:txBody>
      </p:sp>
      <p:sp>
        <p:nvSpPr>
          <p:cNvPr id="5" name="Rectangle 9">
            <a:extLst>
              <a:ext uri="{FF2B5EF4-FFF2-40B4-BE49-F238E27FC236}">
                <a16:creationId xmlns:a16="http://schemas.microsoft.com/office/drawing/2014/main" id="{BAE84D08-0EC4-73E7-546C-C8E00FCD3B28}"/>
              </a:ext>
            </a:extLst>
          </p:cNvPr>
          <p:cNvSpPr/>
          <p:nvPr/>
        </p:nvSpPr>
        <p:spPr>
          <a:xfrm>
            <a:off x="-9348" y="-9438"/>
            <a:ext cx="12201348" cy="914400"/>
          </a:xfrm>
          <a:prstGeom prst="rect">
            <a:avLst/>
          </a:prstGeom>
          <a:solidFill>
            <a:srgbClr val="004899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l-GR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sk-SK" dirty="0"/>
          </a:p>
        </p:txBody>
      </p:sp>
      <p:sp>
        <p:nvSpPr>
          <p:cNvPr id="6" name="Rectangle 9">
            <a:extLst>
              <a:ext uri="{FF2B5EF4-FFF2-40B4-BE49-F238E27FC236}">
                <a16:creationId xmlns:a16="http://schemas.microsoft.com/office/drawing/2014/main" id="{BAE84D08-0EC4-73E7-546C-C8E00FCD3B28}"/>
              </a:ext>
            </a:extLst>
          </p:cNvPr>
          <p:cNvSpPr/>
          <p:nvPr/>
        </p:nvSpPr>
        <p:spPr>
          <a:xfrm>
            <a:off x="-5994" y="5939662"/>
            <a:ext cx="12201348" cy="914400"/>
          </a:xfrm>
          <a:prstGeom prst="rect">
            <a:avLst/>
          </a:prstGeom>
          <a:solidFill>
            <a:srgbClr val="004899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l-GR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sk-SK" dirty="0"/>
          </a:p>
        </p:txBody>
      </p:sp>
      <p:sp>
        <p:nvSpPr>
          <p:cNvPr id="7" name="Tekstvak 6">
            <a:extLst>
              <a:ext uri="{FF2B5EF4-FFF2-40B4-BE49-F238E27FC236}">
                <a16:creationId xmlns:a16="http://schemas.microsoft.com/office/drawing/2014/main" id="{232C074E-E927-5AC5-2480-1C88CFFF5679}"/>
              </a:ext>
            </a:extLst>
          </p:cNvPr>
          <p:cNvSpPr txBox="1"/>
          <p:nvPr/>
        </p:nvSpPr>
        <p:spPr>
          <a:xfrm>
            <a:off x="5545335" y="5591408"/>
            <a:ext cx="6399190" cy="276999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algn="r"/>
            <a:r>
              <a:rPr lang="sk-SK" sz="1200" dirty="0">
                <a:cs typeface="Calibri"/>
                <a:hlinkClick r:id="rId4"/>
              </a:rPr>
              <a:t>Obrázok od rawpixel.com na </a:t>
            </a:r>
            <a:r>
              <a:rPr lang="sk-SK" sz="1200" dirty="0" err="1">
                <a:cs typeface="Calibri"/>
                <a:hlinkClick r:id="rId4"/>
              </a:rPr>
              <a:t>Freepik</a:t>
            </a:r>
            <a:endParaRPr lang="sk-SK" sz="1200" dirty="0">
              <a:cs typeface="Calibri" panose="020F0502020204030204"/>
            </a:endParaRPr>
          </a:p>
        </p:txBody>
      </p:sp>
      <p:pic>
        <p:nvPicPr>
          <p:cNvPr id="10" name="Εικόνα 9" descr="Εικόνα που περιέχει ζωγραφιά, σκίτσο/σχέδιο, παιδική τέχνη, εικονογράφηση&#10;&#10;Περιγραφή που δημιουργήθηκε αυτόματα">
            <a:extLst>
              <a:ext uri="{FF2B5EF4-FFF2-40B4-BE49-F238E27FC236}">
                <a16:creationId xmlns:a16="http://schemas.microsoft.com/office/drawing/2014/main" id="{5EFDEC66-6CB8-D14D-8AF1-F945FA277970}"/>
              </a:ext>
            </a:extLst>
          </p:cNvPr>
          <p:cNvPicPr>
            <a:picLocks noChangeAspect="1"/>
          </p:cNvPicPr>
          <p:nvPr/>
        </p:nvPicPr>
        <p:blipFill rotWithShape="1">
          <a:blip r:embed="rId5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5973" b="23674"/>
          <a:stretch/>
        </p:blipFill>
        <p:spPr>
          <a:xfrm>
            <a:off x="247475" y="3231240"/>
            <a:ext cx="5095875" cy="256591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3397805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hthoek: afgeronde hoeken 5">
            <a:extLst>
              <a:ext uri="{FF2B5EF4-FFF2-40B4-BE49-F238E27FC236}">
                <a16:creationId xmlns:a16="http://schemas.microsoft.com/office/drawing/2014/main" id="{7A651057-1D6C-3AC9-8AB2-39C6219AA728}"/>
              </a:ext>
            </a:extLst>
          </p:cNvPr>
          <p:cNvSpPr/>
          <p:nvPr/>
        </p:nvSpPr>
        <p:spPr>
          <a:xfrm>
            <a:off x="209280" y="2036471"/>
            <a:ext cx="4303690" cy="4067577"/>
          </a:xfrm>
          <a:prstGeom prst="roundRect">
            <a:avLst/>
          </a:prstGeom>
          <a:solidFill>
            <a:srgbClr val="FF000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k-SK" dirty="0"/>
          </a:p>
        </p:txBody>
      </p:sp>
      <p:sp>
        <p:nvSpPr>
          <p:cNvPr id="2" name="Titel 1">
            <a:extLst>
              <a:ext uri="{FF2B5EF4-FFF2-40B4-BE49-F238E27FC236}">
                <a16:creationId xmlns:a16="http://schemas.microsoft.com/office/drawing/2014/main" id="{7B197E27-8D6C-4091-1A71-BEF323B4265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marL="514350" indent="-514350">
              <a:buAutoNum type="arabicPeriod"/>
            </a:pPr>
            <a:r>
              <a:rPr lang="sk-SK" dirty="0">
                <a:ea typeface="Adobe Gothic Std B"/>
              </a:rPr>
              <a:t>Vzťah založený na dôvere (1/4)</a:t>
            </a:r>
            <a:endParaRPr lang="sk-SK" dirty="0"/>
          </a:p>
        </p:txBody>
      </p:sp>
      <p:sp>
        <p:nvSpPr>
          <p:cNvPr id="3" name="Tijdelijke aanduiding voor inhoud 2">
            <a:extLst>
              <a:ext uri="{FF2B5EF4-FFF2-40B4-BE49-F238E27FC236}">
                <a16:creationId xmlns:a16="http://schemas.microsoft.com/office/drawing/2014/main" id="{DCC89D24-B085-88E0-FDF0-06FC6839411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5070" y="2358084"/>
            <a:ext cx="3694921" cy="3610287"/>
          </a:xfrm>
        </p:spPr>
        <p:txBody>
          <a:bodyPr vert="horz" lIns="91440" tIns="45720" rIns="91440" bIns="45720" rtlCol="0" anchor="t">
            <a:normAutofit/>
          </a:bodyPr>
          <a:lstStyle/>
          <a:p>
            <a:pPr marL="0" indent="0" algn="ctr">
              <a:buNone/>
            </a:pPr>
            <a:r>
              <a:rPr lang="sk-SK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Calibri"/>
              </a:rPr>
              <a:t>Dôvera v komunikácii </a:t>
            </a:r>
            <a:r>
              <a:rPr lang="sk-SK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Calibri"/>
              </a:rPr>
              <a:t>sa vzťahuje na všeobecné </a:t>
            </a:r>
            <a:r>
              <a:rPr lang="sk-SK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Calibri"/>
              </a:rPr>
              <a:t>očakávanie, </a:t>
            </a:r>
            <a:r>
              <a:rPr lang="sk-SK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Calibri"/>
              </a:rPr>
              <a:t>že prijatá správa je </a:t>
            </a:r>
            <a:r>
              <a:rPr lang="sk-SK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Calibri"/>
              </a:rPr>
              <a:t>pravdivá </a:t>
            </a:r>
            <a:r>
              <a:rPr lang="sk-SK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Calibri"/>
              </a:rPr>
              <a:t>a </a:t>
            </a:r>
            <a:r>
              <a:rPr lang="sk-SK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Calibri"/>
              </a:rPr>
              <a:t>spoľahlivá </a:t>
            </a:r>
            <a:r>
              <a:rPr lang="sk-SK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Calibri"/>
              </a:rPr>
              <a:t>a že komunikátor preukáže </a:t>
            </a:r>
            <a:r>
              <a:rPr lang="sk-SK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Calibri"/>
              </a:rPr>
              <a:t>kompetentnosť </a:t>
            </a:r>
            <a:r>
              <a:rPr lang="sk-SK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Calibri"/>
              </a:rPr>
              <a:t>a </a:t>
            </a:r>
            <a:r>
              <a:rPr lang="sk-SK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Calibri"/>
              </a:rPr>
              <a:t>čestnosť </a:t>
            </a:r>
            <a:r>
              <a:rPr lang="sk-SK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Calibri"/>
              </a:rPr>
              <a:t>tým, že odovzdá presné, objektívne a úplné informácie</a:t>
            </a:r>
            <a:r>
              <a:rPr lang="sk-SK" dirty="0">
                <a:solidFill>
                  <a:schemeClr val="bg1"/>
                </a:solidFill>
                <a:cs typeface="Calibri"/>
              </a:rPr>
              <a:t>.</a:t>
            </a:r>
          </a:p>
        </p:txBody>
      </p:sp>
      <p:sp>
        <p:nvSpPr>
          <p:cNvPr id="7" name="Tekstvak 6">
            <a:extLst>
              <a:ext uri="{FF2B5EF4-FFF2-40B4-BE49-F238E27FC236}">
                <a16:creationId xmlns:a16="http://schemas.microsoft.com/office/drawing/2014/main" id="{12DA0FB4-5BCB-88F0-6CF6-DEC83D2BCA4F}"/>
              </a:ext>
            </a:extLst>
          </p:cNvPr>
          <p:cNvSpPr txBox="1"/>
          <p:nvPr/>
        </p:nvSpPr>
        <p:spPr>
          <a:xfrm>
            <a:off x="4864458" y="6493098"/>
            <a:ext cx="7324858" cy="369332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algn="r"/>
            <a:r>
              <a:rPr lang="sk-SK" sz="1200" dirty="0">
                <a:cs typeface="Calibri" panose="020F0502020204030204"/>
                <a:hlinkClick r:id="rId3"/>
              </a:rPr>
              <a:t>Zdroj 1 </a:t>
            </a:r>
            <a:r>
              <a:rPr lang="sk-SK" sz="1200" dirty="0">
                <a:cs typeface="Calibri" panose="020F0502020204030204"/>
              </a:rPr>
              <a:t>| </a:t>
            </a:r>
            <a:r>
              <a:rPr lang="sk-SK" sz="1200" dirty="0">
                <a:cs typeface="Calibri" panose="020F0502020204030204"/>
                <a:hlinkClick r:id="rId4"/>
              </a:rPr>
              <a:t>Zdroj </a:t>
            </a:r>
            <a:r>
              <a:rPr lang="sk-SK" dirty="0">
                <a:cs typeface="Calibri" panose="020F0502020204030204"/>
              </a:rPr>
              <a:t>2 </a:t>
            </a:r>
            <a:endParaRPr lang="sk-SK" sz="1200" dirty="0">
              <a:cs typeface="Calibri" panose="020F0502020204030204"/>
            </a:endParaRPr>
          </a:p>
        </p:txBody>
      </p:sp>
      <p:sp>
        <p:nvSpPr>
          <p:cNvPr id="8" name="Tekstvak 7">
            <a:extLst>
              <a:ext uri="{FF2B5EF4-FFF2-40B4-BE49-F238E27FC236}">
                <a16:creationId xmlns:a16="http://schemas.microsoft.com/office/drawing/2014/main" id="{EEFBA0E8-650A-F4D7-D476-AC946B1EB694}"/>
              </a:ext>
            </a:extLst>
          </p:cNvPr>
          <p:cNvSpPr txBox="1"/>
          <p:nvPr/>
        </p:nvSpPr>
        <p:spPr>
          <a:xfrm>
            <a:off x="5564746" y="2463085"/>
            <a:ext cx="5916232" cy="3323987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sk-SK" sz="2100" dirty="0">
                <a:cs typeface="Calibri"/>
              </a:rPr>
              <a:t>Na to, aby sme mohli viesť účinný dialóg o ťažkých témach (napr. o informačných hrozbách), je potrebné dosiahnuť vzťah dôvery.</a:t>
            </a:r>
            <a:endParaRPr lang="sk-SK" dirty="0"/>
          </a:p>
          <a:p>
            <a:r>
              <a:rPr lang="sk-SK" sz="2100" dirty="0">
                <a:cs typeface="Calibri"/>
              </a:rPr>
              <a:t>Bez dôvery nie je možné, aby konverzácia bola účinná, pretože človek neočakáva, že vy alebo vaše slová budú spoľahlivé alebo úprimné. Preto sa do dialógu nezapojí. </a:t>
            </a:r>
            <a:endParaRPr lang="sk-SK" dirty="0">
              <a:cs typeface="Calibri"/>
            </a:endParaRPr>
          </a:p>
          <a:p>
            <a:r>
              <a:rPr lang="sk-SK" sz="2100" dirty="0">
                <a:cs typeface="Calibri"/>
              </a:rPr>
              <a:t>Ak existuje vzťah dôvery, osoba je viac motivovaná spolupracovať v rozhovore a je jej príjemnejšie vyjadrovať sa.</a:t>
            </a:r>
          </a:p>
        </p:txBody>
      </p:sp>
      <p:sp>
        <p:nvSpPr>
          <p:cNvPr id="4" name="Ορθογώνιο 3">
            <a:extLst>
              <a:ext uri="{FF2B5EF4-FFF2-40B4-BE49-F238E27FC236}">
                <a16:creationId xmlns:a16="http://schemas.microsoft.com/office/drawing/2014/main" id="{18D4B5F7-8D4E-0D09-B404-605A507DD969}"/>
              </a:ext>
            </a:extLst>
          </p:cNvPr>
          <p:cNvSpPr/>
          <p:nvPr/>
        </p:nvSpPr>
        <p:spPr>
          <a:xfrm>
            <a:off x="6685805" y="948215"/>
            <a:ext cx="3220946" cy="1323439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sk-SK" sz="8000" b="1" dirty="0">
                <a:ln w="22225">
                  <a:solidFill>
                    <a:schemeClr val="accent2"/>
                  </a:solidFill>
                  <a:prstDash val="solid"/>
                </a:ln>
                <a:solidFill>
                  <a:schemeClr val="accent2">
                    <a:lumMod val="40000"/>
                    <a:lumOff val="60000"/>
                  </a:schemeClr>
                </a:solidFill>
              </a:rPr>
              <a:t>Dôvera</a:t>
            </a:r>
          </a:p>
        </p:txBody>
      </p:sp>
    </p:spTree>
    <p:extLst>
      <p:ext uri="{BB962C8B-B14F-4D97-AF65-F5344CB8AC3E}">
        <p14:creationId xmlns:p14="http://schemas.microsoft.com/office/powerpoint/2010/main" val="320224835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A0B2C717-DFBC-1543-44DD-FFCA07DB873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k-SK" dirty="0">
                <a:ea typeface="Adobe Gothic Std B"/>
                <a:cs typeface="Calibri"/>
              </a:rPr>
              <a:t>Ako dosiahnuť dôveru (2/4)</a:t>
            </a:r>
          </a:p>
        </p:txBody>
      </p:sp>
      <p:sp>
        <p:nvSpPr>
          <p:cNvPr id="3" name="Tijdelijke aanduiding voor inhoud 2">
            <a:extLst>
              <a:ext uri="{FF2B5EF4-FFF2-40B4-BE49-F238E27FC236}">
                <a16:creationId xmlns:a16="http://schemas.microsoft.com/office/drawing/2014/main" id="{8755382B-6E7D-54C3-43DC-19892850808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57999" y="1799999"/>
            <a:ext cx="4864752" cy="4876709"/>
          </a:xfrm>
        </p:spPr>
        <p:txBody>
          <a:bodyPr vert="horz" lIns="91440" tIns="45720" rIns="91440" bIns="45720" rtlCol="0" anchor="t">
            <a:normAutofit/>
          </a:bodyPr>
          <a:lstStyle/>
          <a:p>
            <a:pPr marL="0" indent="0">
              <a:buNone/>
            </a:pPr>
            <a:r>
              <a:rPr lang="sk-SK" sz="2000" dirty="0">
                <a:cs typeface="Calibri"/>
              </a:rPr>
              <a:t>Dôvera sa nedosahuje ľahko, ale väčšinou sa </a:t>
            </a:r>
            <a:r>
              <a:rPr lang="sk-SK" sz="2000" b="1" dirty="0">
                <a:cs typeface="Calibri"/>
              </a:rPr>
              <a:t>buduje postupne</a:t>
            </a:r>
            <a:r>
              <a:rPr lang="sk-SK" sz="2000" dirty="0">
                <a:cs typeface="Calibri"/>
              </a:rPr>
              <a:t>. Dôvera sa buduje </a:t>
            </a:r>
            <a:r>
              <a:rPr lang="sk-SK" sz="2000" b="1" dirty="0">
                <a:cs typeface="Calibri"/>
              </a:rPr>
              <a:t>otvorenou a pohotovou </a:t>
            </a:r>
            <a:r>
              <a:rPr lang="sk-SK" sz="2000" dirty="0">
                <a:cs typeface="Calibri"/>
              </a:rPr>
              <a:t>vzájomnou</a:t>
            </a:r>
            <a:r>
              <a:rPr lang="sk-SK" sz="2000" b="1" dirty="0">
                <a:cs typeface="Calibri"/>
              </a:rPr>
              <a:t> komunikáciou. </a:t>
            </a:r>
            <a:r>
              <a:rPr lang="sk-SK" sz="2000" dirty="0">
                <a:cs typeface="Calibri"/>
              </a:rPr>
              <a:t>V tejto komunikácii budete zhromažďovať dôkazy o </a:t>
            </a:r>
            <a:r>
              <a:rPr lang="sk-SK" sz="2000" b="1" dirty="0">
                <a:cs typeface="Calibri"/>
              </a:rPr>
              <a:t>spoľahlivosti a dôveryhodnosti</a:t>
            </a:r>
            <a:r>
              <a:rPr lang="sk-SK" sz="2000" dirty="0">
                <a:cs typeface="Calibri"/>
              </a:rPr>
              <a:t>. Prejavovanie </a:t>
            </a:r>
            <a:r>
              <a:rPr lang="sk-SK" sz="2000" b="1" dirty="0">
                <a:cs typeface="Calibri"/>
              </a:rPr>
              <a:t>dobrej vôle a blízkosti </a:t>
            </a:r>
            <a:r>
              <a:rPr lang="sk-SK" sz="2000" dirty="0">
                <a:cs typeface="Calibri"/>
              </a:rPr>
              <a:t>často vytvára takéto puto. </a:t>
            </a:r>
            <a:endParaRPr lang="sk-SK" dirty="0"/>
          </a:p>
          <a:p>
            <a:pPr marL="0" indent="0">
              <a:buNone/>
            </a:pPr>
            <a:r>
              <a:rPr lang="sk-SK" sz="2000" dirty="0">
                <a:cs typeface="Calibri"/>
              </a:rPr>
              <a:t>Vždy, keď takéto puto ešte nie je vytvorené, pretože pracovník s mládežou/učiteľ nemal s dospievajúcimi dostatok času, je dôležité aby aj tak viedol účinný dialóg. Existuje dôležitá zručnosť, ktorá by mohla by v takom prípade užitočná: </a:t>
            </a:r>
            <a:r>
              <a:rPr lang="sk-SK" sz="2000" b="1" dirty="0">
                <a:cs typeface="Calibri"/>
              </a:rPr>
              <a:t>Afektívna profesionalita</a:t>
            </a:r>
            <a:r>
              <a:rPr lang="sk-SK" sz="2100" b="1" dirty="0">
                <a:cs typeface="Calibri"/>
              </a:rPr>
              <a:t>. </a:t>
            </a:r>
            <a:endParaRPr lang="sk-SK" dirty="0"/>
          </a:p>
          <a:p>
            <a:pPr marL="0" indent="0" algn="just">
              <a:buNone/>
            </a:pPr>
            <a:endParaRPr lang="sk-SK" sz="2100" dirty="0">
              <a:cs typeface="Calibri"/>
            </a:endParaRPr>
          </a:p>
          <a:p>
            <a:pPr marL="0" indent="0" algn="just">
              <a:buNone/>
            </a:pPr>
            <a:endParaRPr lang="sk-SK" sz="2100" b="1" dirty="0">
              <a:cs typeface="Calibri"/>
            </a:endParaRPr>
          </a:p>
          <a:p>
            <a:pPr algn="just"/>
            <a:endParaRPr lang="sk-SK" dirty="0">
              <a:cs typeface="Calibri"/>
            </a:endParaRPr>
          </a:p>
        </p:txBody>
      </p:sp>
      <p:sp>
        <p:nvSpPr>
          <p:cNvPr id="5" name="Tekstvak 4">
            <a:extLst>
              <a:ext uri="{FF2B5EF4-FFF2-40B4-BE49-F238E27FC236}">
                <a16:creationId xmlns:a16="http://schemas.microsoft.com/office/drawing/2014/main" id="{C2DFD935-772C-6ABC-42AD-F97831155D47}"/>
              </a:ext>
            </a:extLst>
          </p:cNvPr>
          <p:cNvSpPr txBox="1"/>
          <p:nvPr/>
        </p:nvSpPr>
        <p:spPr>
          <a:xfrm>
            <a:off x="5650606" y="6493098"/>
            <a:ext cx="6546760" cy="276999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algn="r"/>
            <a:r>
              <a:rPr lang="sk-SK" sz="1200" dirty="0">
                <a:cs typeface="Calibri"/>
                <a:hlinkClick r:id="rId3"/>
              </a:rPr>
              <a:t>Image by </a:t>
            </a:r>
            <a:r>
              <a:rPr lang="sk-SK" sz="1200" dirty="0" err="1">
                <a:cs typeface="Calibri"/>
                <a:hlinkClick r:id="rId3"/>
              </a:rPr>
              <a:t>Freepik</a:t>
            </a:r>
            <a:r>
              <a:rPr lang="sk-SK" sz="1200" dirty="0">
                <a:cs typeface="Calibri"/>
                <a:hlinkClick r:id="rId3"/>
              </a:rPr>
              <a:t> </a:t>
            </a:r>
            <a:r>
              <a:rPr lang="sk-SK" sz="1200" dirty="0">
                <a:cs typeface="Calibri"/>
              </a:rPr>
              <a:t>| </a:t>
            </a:r>
            <a:r>
              <a:rPr lang="sk-SK" sz="1200" dirty="0">
                <a:cs typeface="Calibri"/>
                <a:hlinkClick r:id="rId4"/>
              </a:rPr>
              <a:t>Zdroj informácií</a:t>
            </a:r>
            <a:endParaRPr lang="sk-SK" sz="1200" dirty="0"/>
          </a:p>
        </p:txBody>
      </p:sp>
      <p:sp>
        <p:nvSpPr>
          <p:cNvPr id="8" name="Tekstvak 7">
            <a:extLst>
              <a:ext uri="{FF2B5EF4-FFF2-40B4-BE49-F238E27FC236}">
                <a16:creationId xmlns:a16="http://schemas.microsoft.com/office/drawing/2014/main" id="{BC874DD8-4090-6593-158E-C838ACC9F606}"/>
              </a:ext>
            </a:extLst>
          </p:cNvPr>
          <p:cNvSpPr txBox="1"/>
          <p:nvPr/>
        </p:nvSpPr>
        <p:spPr>
          <a:xfrm>
            <a:off x="5932332" y="3694626"/>
            <a:ext cx="5787442" cy="2554545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sk-SK" sz="2000" b="1" dirty="0">
                <a:cs typeface="Calibri"/>
              </a:rPr>
              <a:t>Afektívny profesionalizmus </a:t>
            </a:r>
            <a:r>
              <a:rPr lang="sk-SK" sz="2000" dirty="0">
                <a:cs typeface="Calibri"/>
              </a:rPr>
              <a:t>znamená, že ako profesionál nepracujete primárne na základe autority a kognitívneho konania, ale skôr na základe </a:t>
            </a:r>
            <a:r>
              <a:rPr lang="sk-SK" sz="2000" b="1" dirty="0">
                <a:cs typeface="Calibri"/>
              </a:rPr>
              <a:t>nadviazania kontaktu a prejavenia empatie/zapojenia do </a:t>
            </a:r>
            <a:r>
              <a:rPr lang="sk-SK" sz="2000" dirty="0">
                <a:cs typeface="Calibri"/>
              </a:rPr>
              <a:t>toho, čo sa týka mladého človeka. Láska k mladým ľuďom, vcítenie sa do nich, skutočné spoznávanie, záujem o nich a venovanie pozornosti ich pozitívnym stránkam sú kľúčové.</a:t>
            </a:r>
          </a:p>
        </p:txBody>
      </p:sp>
      <p:pic>
        <p:nvPicPr>
          <p:cNvPr id="7" name="Εικόνα 6" descr="Εικόνα που περιέχει εσωτερικός χώρος, ξύλινο, δάπεδο&#10;&#10;Περιγραφή που δημιουργήθηκε αυτόματα">
            <a:extLst>
              <a:ext uri="{FF2B5EF4-FFF2-40B4-BE49-F238E27FC236}">
                <a16:creationId xmlns:a16="http://schemas.microsoft.com/office/drawing/2014/main" id="{E3C18EB4-F558-B466-758E-B622CF8CC13D}"/>
              </a:ext>
            </a:extLst>
          </p:cNvPr>
          <p:cNvPicPr>
            <a:picLocks noChangeAspect="1"/>
          </p:cNvPicPr>
          <p:nvPr/>
        </p:nvPicPr>
        <p:blipFill>
          <a:blip r:embed="rId5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69251" y="533830"/>
            <a:ext cx="4282971" cy="285531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1971748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93825728-8500-93E8-09AF-5A7E5C20A48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k-SK" dirty="0">
                <a:ea typeface="Adobe Gothic Std B"/>
                <a:cs typeface="Calibri"/>
              </a:rPr>
              <a:t>Účinný nástroj afektívnej profesionality (3/4)</a:t>
            </a:r>
            <a:endParaRPr lang="sk-SK" dirty="0">
              <a:cs typeface="Calibri"/>
            </a:endParaRPr>
          </a:p>
        </p:txBody>
      </p:sp>
      <p:sp>
        <p:nvSpPr>
          <p:cNvPr id="3" name="Tijdelijke aanduiding voor inhoud 2">
            <a:extLst>
              <a:ext uri="{FF2B5EF4-FFF2-40B4-BE49-F238E27FC236}">
                <a16:creationId xmlns:a16="http://schemas.microsoft.com/office/drawing/2014/main" id="{3DCBB55F-ECC8-FCD4-0BB1-9A3266D9F31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 vert="horz" lIns="91440" tIns="45720" rIns="91440" bIns="45720" rtlCol="0" anchor="t">
            <a:normAutofit/>
          </a:bodyPr>
          <a:lstStyle/>
          <a:p>
            <a:pPr marL="0" indent="0">
              <a:buNone/>
            </a:pPr>
            <a:r>
              <a:rPr lang="sk-SK" sz="2100" dirty="0">
                <a:cs typeface="Calibri"/>
              </a:rPr>
              <a:t>Jedným z dôležitých a užitočných nástrojov, ktoré môžu pomôcť pri rozvíjaní afektívnej profesionality, je </a:t>
            </a:r>
            <a:r>
              <a:rPr lang="sk-SK" sz="2100" b="1" dirty="0" err="1">
                <a:cs typeface="Calibri"/>
              </a:rPr>
              <a:t>sebaotvorenie</a:t>
            </a:r>
            <a:r>
              <a:rPr lang="sk-SK" sz="2100" dirty="0">
                <a:cs typeface="Calibri"/>
              </a:rPr>
              <a:t>. V závislosti od situácie pomáha podeliť sa o vlastné presvedčenie, hodnoty, ideály, sklamania, frustrácie a hnev. </a:t>
            </a:r>
            <a:endParaRPr lang="sk-SK" dirty="0">
              <a:cs typeface="Calibri" panose="020F0502020204030204"/>
            </a:endParaRPr>
          </a:p>
          <a:p>
            <a:pPr marL="0" indent="0">
              <a:buNone/>
            </a:pPr>
            <a:r>
              <a:rPr lang="sk-SK" sz="2100" dirty="0">
                <a:cs typeface="Calibri"/>
              </a:rPr>
              <a:t>Postupné odhaľovanie pocitov a osobných skúseností podporuje </a:t>
            </a:r>
            <a:r>
              <a:rPr lang="sk-SK" sz="2100" b="1" dirty="0">
                <a:cs typeface="Calibri"/>
              </a:rPr>
              <a:t>pocit dôvery </a:t>
            </a:r>
            <a:r>
              <a:rPr lang="sk-SK" sz="2100" dirty="0">
                <a:cs typeface="Calibri"/>
              </a:rPr>
              <a:t>i poznatky, ktoré máte o niekom inom.</a:t>
            </a:r>
          </a:p>
          <a:p>
            <a:pPr marL="0" indent="0">
              <a:buNone/>
            </a:pPr>
            <a:r>
              <a:rPr lang="sk-SK" sz="2100" dirty="0">
                <a:cs typeface="Calibri"/>
              </a:rPr>
              <a:t>Deje sa to verbálne, neverbálne a kontextovo. Napríklad tým, že niečo doslova poviete, výrazom tváre, držaním tela a dokonca aj značkou a farbou oblečenia, ktoré nosíte. </a:t>
            </a:r>
            <a:endParaRPr lang="sk-SK" dirty="0">
              <a:cs typeface="Calibri" panose="020F0502020204030204"/>
            </a:endParaRPr>
          </a:p>
        </p:txBody>
      </p:sp>
      <p:sp>
        <p:nvSpPr>
          <p:cNvPr id="4" name="Tekstvak 3">
            <a:extLst>
              <a:ext uri="{FF2B5EF4-FFF2-40B4-BE49-F238E27FC236}">
                <a16:creationId xmlns:a16="http://schemas.microsoft.com/office/drawing/2014/main" id="{DFF2B30C-2EA1-927F-772C-DAF8BE5890A4}"/>
              </a:ext>
            </a:extLst>
          </p:cNvPr>
          <p:cNvSpPr txBox="1"/>
          <p:nvPr/>
        </p:nvSpPr>
        <p:spPr>
          <a:xfrm>
            <a:off x="6632619" y="4019280"/>
            <a:ext cx="5256190" cy="2031325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sk-SK" sz="2100" dirty="0">
                <a:cs typeface="Calibri"/>
              </a:rPr>
              <a:t>Zistilo sa, že </a:t>
            </a:r>
            <a:r>
              <a:rPr lang="sk-SK" sz="2100" dirty="0" err="1">
                <a:cs typeface="Calibri"/>
              </a:rPr>
              <a:t>sebaotvorenie</a:t>
            </a:r>
            <a:r>
              <a:rPr lang="sk-SK" sz="2100" dirty="0">
                <a:cs typeface="Calibri"/>
              </a:rPr>
              <a:t> je väčšinou prospešné, ale </a:t>
            </a:r>
            <a:r>
              <a:rPr lang="sk-SK" sz="2100" b="1" dirty="0">
                <a:cs typeface="Calibri"/>
              </a:rPr>
              <a:t>malo by sa prehodnotiť podľa kontextu</a:t>
            </a:r>
            <a:r>
              <a:rPr lang="sk-SK" sz="2100" dirty="0">
                <a:cs typeface="Calibri"/>
              </a:rPr>
              <a:t>. Každý človek je zložitý a odlišný a na podobné situácie môže reagovať rôzne. Existuje však niekoľko všeobecných usmernení na uplatňovanie </a:t>
            </a:r>
            <a:r>
              <a:rPr lang="sk-SK" sz="2100" dirty="0" err="1">
                <a:cs typeface="Calibri"/>
              </a:rPr>
              <a:t>sebaotvorenia</a:t>
            </a:r>
            <a:r>
              <a:rPr lang="sk-SK" sz="2100" dirty="0">
                <a:cs typeface="Calibri"/>
              </a:rPr>
              <a:t>:</a:t>
            </a:r>
            <a:endParaRPr lang="sk-SK" dirty="0"/>
          </a:p>
        </p:txBody>
      </p:sp>
      <p:sp>
        <p:nvSpPr>
          <p:cNvPr id="6" name="Tekstvak 5">
            <a:extLst>
              <a:ext uri="{FF2B5EF4-FFF2-40B4-BE49-F238E27FC236}">
                <a16:creationId xmlns:a16="http://schemas.microsoft.com/office/drawing/2014/main" id="{3B7F3617-F8DF-A04C-748C-ED7AC515C763}"/>
              </a:ext>
            </a:extLst>
          </p:cNvPr>
          <p:cNvSpPr txBox="1"/>
          <p:nvPr/>
        </p:nvSpPr>
        <p:spPr>
          <a:xfrm>
            <a:off x="7399986" y="6584324"/>
            <a:ext cx="4789330" cy="276999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algn="r"/>
            <a:r>
              <a:rPr lang="sk-SK" sz="1200" dirty="0">
                <a:cs typeface="Calibri"/>
                <a:hlinkClick r:id="rId3"/>
              </a:rPr>
              <a:t>Zdroj obrázku</a:t>
            </a:r>
            <a:endParaRPr lang="sk-SK" sz="1200" dirty="0">
              <a:cs typeface="Calibri" panose="020F0502020204030204"/>
            </a:endParaRPr>
          </a:p>
        </p:txBody>
      </p:sp>
      <p:sp>
        <p:nvSpPr>
          <p:cNvPr id="7" name="Ορθογώνιο 6">
            <a:extLst>
              <a:ext uri="{FF2B5EF4-FFF2-40B4-BE49-F238E27FC236}">
                <a16:creationId xmlns:a16="http://schemas.microsoft.com/office/drawing/2014/main" id="{8DC4CE03-0F3E-CAF6-0DB1-73D0A97107BF}"/>
              </a:ext>
            </a:extLst>
          </p:cNvPr>
          <p:cNvSpPr/>
          <p:nvPr/>
        </p:nvSpPr>
        <p:spPr>
          <a:xfrm>
            <a:off x="6645921" y="2251865"/>
            <a:ext cx="4354334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sk-SK" sz="5400" b="1" cap="none" spc="0" dirty="0" err="1">
                <a:ln w="6600">
                  <a:solidFill>
                    <a:schemeClr val="accent2"/>
                  </a:solidFill>
                  <a:prstDash val="solid"/>
                </a:ln>
                <a:solidFill>
                  <a:srgbClr val="FFFFFF"/>
                </a:solidFill>
                <a:effectLst>
                  <a:outerShdw dist="38100" dir="2700000" algn="tl" rotWithShape="0">
                    <a:schemeClr val="accent2"/>
                  </a:outerShdw>
                </a:effectLst>
              </a:rPr>
              <a:t>Sebaotvorenie</a:t>
            </a:r>
            <a:endParaRPr lang="sk-SK" sz="5400" b="1" cap="none" spc="0" dirty="0">
              <a:ln w="6600">
                <a:solidFill>
                  <a:schemeClr val="accent2"/>
                </a:solidFill>
                <a:prstDash val="solid"/>
              </a:ln>
              <a:solidFill>
                <a:srgbClr val="FFFFFF"/>
              </a:solidFill>
              <a:effectLst>
                <a:outerShdw dist="38100" dir="2700000" algn="tl" rotWithShape="0">
                  <a:schemeClr val="accent2"/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400025117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F4CFAA1A-D28B-BEFB-DE73-AE104204416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k-SK" dirty="0">
                <a:ea typeface="Adobe Gothic Std B"/>
                <a:cs typeface="Calibri"/>
              </a:rPr>
              <a:t>Usmernenia pre </a:t>
            </a:r>
            <a:r>
              <a:rPr lang="sk-SK" dirty="0" err="1">
                <a:ea typeface="Adobe Gothic Std B"/>
                <a:cs typeface="Calibri"/>
              </a:rPr>
              <a:t>sebaotvorenie</a:t>
            </a:r>
            <a:r>
              <a:rPr lang="sk-SK" dirty="0">
                <a:ea typeface="Adobe Gothic Std B"/>
                <a:cs typeface="Calibri"/>
              </a:rPr>
              <a:t> (4/4)</a:t>
            </a:r>
            <a:endParaRPr lang="sk-SK" dirty="0"/>
          </a:p>
        </p:txBody>
      </p:sp>
      <p:sp>
        <p:nvSpPr>
          <p:cNvPr id="3" name="Tijdelijke aanduiding voor inhoud 2">
            <a:extLst>
              <a:ext uri="{FF2B5EF4-FFF2-40B4-BE49-F238E27FC236}">
                <a16:creationId xmlns:a16="http://schemas.microsoft.com/office/drawing/2014/main" id="{EEE9B123-39C3-B000-AF6E-F4E39BEEAE7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57999" y="2443943"/>
            <a:ext cx="5540893" cy="4865977"/>
          </a:xfrm>
        </p:spPr>
        <p:txBody>
          <a:bodyPr vert="horz" lIns="91440" tIns="45720" rIns="91440" bIns="45720" rtlCol="0" anchor="t">
            <a:noAutofit/>
          </a:bodyPr>
          <a:lstStyle/>
          <a:p>
            <a:r>
              <a:rPr lang="sk-SK" sz="2100" b="1" dirty="0" err="1">
                <a:cs typeface="Calibri"/>
              </a:rPr>
              <a:t>Sebaotvorenie</a:t>
            </a:r>
            <a:r>
              <a:rPr lang="sk-SK" sz="2100" b="1" dirty="0">
                <a:cs typeface="Calibri"/>
              </a:rPr>
              <a:t> vykonávajte zriedkavo</a:t>
            </a:r>
            <a:r>
              <a:rPr lang="sk-SK" sz="2100" dirty="0">
                <a:cs typeface="Calibri"/>
              </a:rPr>
              <a:t>. Sila </a:t>
            </a:r>
            <a:r>
              <a:rPr lang="sk-SK" sz="2100" dirty="0" err="1">
                <a:cs typeface="Calibri"/>
              </a:rPr>
              <a:t>sebaotvorenia</a:t>
            </a:r>
            <a:r>
              <a:rPr lang="sk-SK" sz="2100" dirty="0">
                <a:cs typeface="Calibri"/>
              </a:rPr>
              <a:t> (vyjadrenia svojho názoru či skúsenosti) spočíva práve v tom, že nie je obvyklé.</a:t>
            </a:r>
            <a:endParaRPr lang="sk-SK" sz="2100" dirty="0">
              <a:solidFill>
                <a:srgbClr val="D13438"/>
              </a:solidFill>
              <a:cs typeface="Calibri"/>
            </a:endParaRPr>
          </a:p>
          <a:p>
            <a:r>
              <a:rPr lang="sk-SK" sz="2100" b="1" dirty="0">
                <a:cs typeface="Calibri"/>
              </a:rPr>
              <a:t>Robte to premyslene a s rozmyslom</a:t>
            </a:r>
            <a:r>
              <a:rPr lang="sk-SK" sz="2100" dirty="0">
                <a:cs typeface="Calibri"/>
              </a:rPr>
              <a:t>. Skôr ako odpoviete na otázku, ktorá si vyžaduje </a:t>
            </a:r>
            <a:r>
              <a:rPr lang="sk-SK" sz="2100" dirty="0" err="1">
                <a:cs typeface="Calibri"/>
              </a:rPr>
              <a:t>sebaotvorenie</a:t>
            </a:r>
            <a:r>
              <a:rPr lang="sk-SK" sz="2100" dirty="0">
                <a:cs typeface="Calibri"/>
              </a:rPr>
              <a:t>, skúste zistiť, na čo presne sa človek vlastne pýta. Potom sa dá lepšie diskutovať o základnej potrebe danej osoby.</a:t>
            </a:r>
            <a:endParaRPr lang="sk-SK" sz="2100" dirty="0">
              <a:solidFill>
                <a:srgbClr val="000000"/>
              </a:solidFill>
              <a:cs typeface="Calibri"/>
            </a:endParaRPr>
          </a:p>
          <a:p>
            <a:pPr lvl="1" algn="just">
              <a:buFont typeface="Arial" panose="05000000000000000000" pitchFamily="2" charset="2"/>
              <a:buChar char="•"/>
            </a:pPr>
            <a:endParaRPr lang="sk-SK" sz="1800" dirty="0">
              <a:solidFill>
                <a:srgbClr val="D13438"/>
              </a:solidFill>
              <a:cs typeface="Calibri"/>
            </a:endParaRPr>
          </a:p>
        </p:txBody>
      </p:sp>
      <p:sp>
        <p:nvSpPr>
          <p:cNvPr id="6" name="Tijdelijke aanduiding voor inhoud 2">
            <a:extLst>
              <a:ext uri="{FF2B5EF4-FFF2-40B4-BE49-F238E27FC236}">
                <a16:creationId xmlns:a16="http://schemas.microsoft.com/office/drawing/2014/main" id="{6442EEC8-133D-CA8E-D96A-988311B57FB5}"/>
              </a:ext>
            </a:extLst>
          </p:cNvPr>
          <p:cNvSpPr txBox="1">
            <a:spLocks/>
          </p:cNvSpPr>
          <p:nvPr/>
        </p:nvSpPr>
        <p:spPr>
          <a:xfrm>
            <a:off x="6098061" y="2446089"/>
            <a:ext cx="5852132" cy="4865977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marL="228600" indent="-2286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Clr>
                <a:srgbClr val="95C11F"/>
              </a:buClr>
              <a:buFont typeface="Wingdings" panose="05000000000000000000" pitchFamily="2" charset="2"/>
              <a:buChar char="§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Clr>
                <a:srgbClr val="95C11F"/>
              </a:buClr>
              <a:buSzPct val="120000"/>
              <a:buFont typeface="Arial" panose="020B0604020202020204" pitchFamily="34" charset="0"/>
              <a:buChar char="•"/>
              <a:defRPr sz="2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Clr>
                <a:srgbClr val="95C11F"/>
              </a:buClr>
              <a:buFont typeface="Courier New" panose="02070309020205020404" pitchFamily="49" charset="0"/>
              <a:buChar char="o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Clr>
                <a:srgbClr val="95C11F"/>
              </a:buClr>
              <a:buFont typeface="Wingdings" panose="05000000000000000000" pitchFamily="2" charset="2"/>
              <a:buChar char="§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Clr>
                <a:srgbClr val="95C11F"/>
              </a:buClr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sk-SK" sz="2100" b="1" dirty="0">
                <a:cs typeface="Calibri"/>
              </a:rPr>
              <a:t>Starostlivo vyberajte slová</a:t>
            </a:r>
            <a:r>
              <a:rPr lang="sk-SK" sz="2100" dirty="0">
                <a:cs typeface="Calibri"/>
              </a:rPr>
              <a:t>: je dôležité ako empatické alebo emocionálne nabité je rozprávanie. Miera blízkosti by mala zodpovedať potrebám osoby. Príliš osobné </a:t>
            </a:r>
            <a:r>
              <a:rPr lang="sk-SK" sz="2100" dirty="0" err="1">
                <a:cs typeface="Calibri"/>
              </a:rPr>
              <a:t>sebaotvorenie</a:t>
            </a:r>
            <a:r>
              <a:rPr lang="sk-SK" sz="2100" dirty="0">
                <a:cs typeface="Calibri"/>
              </a:rPr>
              <a:t> je relatívne nepriaznivé, ale určitý stupeň intimity je potrebný.</a:t>
            </a:r>
            <a:endParaRPr lang="sk-SK" sz="2100" dirty="0">
              <a:solidFill>
                <a:srgbClr val="000000"/>
              </a:solidFill>
              <a:cs typeface="Calibri"/>
            </a:endParaRPr>
          </a:p>
          <a:p>
            <a:r>
              <a:rPr lang="sk-SK" sz="2100" b="1" dirty="0">
                <a:cs typeface="Calibri"/>
              </a:rPr>
              <a:t>Reagujte pred, počas a po </a:t>
            </a:r>
            <a:r>
              <a:rPr lang="sk-SK" sz="2100" b="1" dirty="0" err="1">
                <a:cs typeface="Calibri"/>
              </a:rPr>
              <a:t>sebaprejavení</a:t>
            </a:r>
            <a:r>
              <a:rPr lang="sk-SK" sz="2100" dirty="0">
                <a:cs typeface="Calibri"/>
              </a:rPr>
              <a:t>. Nezabudnite teda prostredníctvom otázok alebo pozorovania získať spätnú väzbu o tom, ako bola vaša otvorenosť prijatá, aby ste sa mohli ďalej naladiť.</a:t>
            </a:r>
          </a:p>
          <a:p>
            <a:pPr algn="just"/>
            <a:endParaRPr lang="sk-SK" dirty="0">
              <a:cs typeface="Calibri"/>
            </a:endParaRPr>
          </a:p>
          <a:p>
            <a:pPr algn="just">
              <a:spcBef>
                <a:spcPts val="0"/>
              </a:spcBef>
              <a:spcAft>
                <a:spcPts val="0"/>
              </a:spcAft>
            </a:pPr>
            <a:endParaRPr lang="sk-SK" sz="1800" dirty="0">
              <a:solidFill>
                <a:srgbClr val="000000"/>
              </a:solidFill>
              <a:cs typeface="Calibri"/>
            </a:endParaRPr>
          </a:p>
          <a:p>
            <a:pPr algn="just"/>
            <a:endParaRPr lang="sk-SK" sz="2100" dirty="0">
              <a:solidFill>
                <a:srgbClr val="000000"/>
              </a:solidFill>
              <a:cs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218450209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F2D97661-A447-34B8-5AF4-F1E4E0BB0B4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k-SK" dirty="0">
                <a:ea typeface="Adobe Gothic Std B"/>
              </a:rPr>
              <a:t>2. Dialóg rovného s rovným (1/2)</a:t>
            </a:r>
            <a:endParaRPr lang="sk-SK" dirty="0">
              <a:cs typeface="Calibri"/>
            </a:endParaRPr>
          </a:p>
        </p:txBody>
      </p:sp>
      <p:sp>
        <p:nvSpPr>
          <p:cNvPr id="3" name="Tijdelijke aanduiding voor inhoud 2">
            <a:extLst>
              <a:ext uri="{FF2B5EF4-FFF2-40B4-BE49-F238E27FC236}">
                <a16:creationId xmlns:a16="http://schemas.microsoft.com/office/drawing/2014/main" id="{A22C1CC3-B2DC-9F60-8BB9-9D40B2C24D2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57999" y="2272224"/>
            <a:ext cx="5852132" cy="4865977"/>
          </a:xfrm>
        </p:spPr>
        <p:txBody>
          <a:bodyPr vert="horz" lIns="91440" tIns="45720" rIns="91440" bIns="45720" rtlCol="0" anchor="t">
            <a:normAutofit/>
          </a:bodyPr>
          <a:lstStyle/>
          <a:p>
            <a:pPr marL="0" indent="0">
              <a:buNone/>
            </a:pPr>
            <a:r>
              <a:rPr lang="sk-SK" dirty="0" err="1">
                <a:cs typeface="Calibri" panose="020F0502020204030204"/>
              </a:rPr>
              <a:t>Egalitárny</a:t>
            </a:r>
            <a:r>
              <a:rPr lang="sk-SK" dirty="0">
                <a:cs typeface="Calibri" panose="020F0502020204030204"/>
              </a:rPr>
              <a:t> dialóg je dialóg, v ktorom sú </a:t>
            </a:r>
            <a:r>
              <a:rPr lang="sk-SK" b="1" dirty="0">
                <a:cs typeface="Calibri" panose="020F0502020204030204"/>
              </a:rPr>
              <a:t>si </a:t>
            </a:r>
            <a:r>
              <a:rPr lang="sk-SK" dirty="0">
                <a:cs typeface="Calibri" panose="020F0502020204030204"/>
              </a:rPr>
              <a:t>všetci účastníci </a:t>
            </a:r>
            <a:r>
              <a:rPr lang="sk-SK" b="1" dirty="0">
                <a:cs typeface="Calibri" panose="020F0502020204030204"/>
              </a:rPr>
              <a:t>rovní</a:t>
            </a:r>
            <a:r>
              <a:rPr lang="sk-SK" dirty="0">
                <a:cs typeface="Calibri" panose="020F0502020204030204"/>
              </a:rPr>
              <a:t>. Prípadná mocenská nerovnováha medzi účastníkmi (napr. učiteľom a žiakom) by nemala zohrávať úlohu. Namiesto toho by komunikácia mala stimulovať ostatných, aby vyjadrili svoje presvedčenia, postoje a názory s cieľom dosiahnuť vzájomné porozumenie. </a:t>
            </a:r>
            <a:endParaRPr lang="sk-SK" dirty="0"/>
          </a:p>
          <a:p>
            <a:pPr marL="0" indent="0" algn="just">
              <a:buNone/>
            </a:pPr>
            <a:endParaRPr lang="sk-SK" dirty="0">
              <a:cs typeface="Calibri" panose="020F0502020204030204"/>
            </a:endParaRPr>
          </a:p>
        </p:txBody>
      </p:sp>
      <p:sp>
        <p:nvSpPr>
          <p:cNvPr id="4" name="Tekstvak 3">
            <a:extLst>
              <a:ext uri="{FF2B5EF4-FFF2-40B4-BE49-F238E27FC236}">
                <a16:creationId xmlns:a16="http://schemas.microsoft.com/office/drawing/2014/main" id="{6FB8C545-FBA4-D62C-E0FC-F55C8466ED33}"/>
              </a:ext>
            </a:extLst>
          </p:cNvPr>
          <p:cNvSpPr txBox="1"/>
          <p:nvPr/>
        </p:nvSpPr>
        <p:spPr>
          <a:xfrm>
            <a:off x="6884830" y="6573591"/>
            <a:ext cx="5580845" cy="276999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algn="r"/>
            <a:r>
              <a:rPr lang="sk-SK" sz="1200" dirty="0">
                <a:cs typeface="Calibri"/>
                <a:hlinkClick r:id="rId3"/>
              </a:rPr>
              <a:t>Definícia zdroja </a:t>
            </a:r>
            <a:r>
              <a:rPr lang="sk-SK" sz="1200" dirty="0">
                <a:cs typeface="Calibri"/>
              </a:rPr>
              <a:t>| </a:t>
            </a:r>
            <a:r>
              <a:rPr lang="sk-SK" sz="1200" dirty="0">
                <a:cs typeface="Calibri"/>
                <a:hlinkClick r:id="rId4"/>
              </a:rPr>
              <a:t>Zdrojové informácie </a:t>
            </a:r>
            <a:r>
              <a:rPr lang="sk-SK" sz="1200" dirty="0">
                <a:cs typeface="Calibri"/>
              </a:rPr>
              <a:t>| </a:t>
            </a:r>
            <a:r>
              <a:rPr lang="sk-SK" sz="1200" dirty="0">
                <a:cs typeface="Calibri"/>
                <a:hlinkClick r:id="rId5"/>
              </a:rPr>
              <a:t>Zdrojový obrázok</a:t>
            </a:r>
            <a:endParaRPr lang="sk-SK" sz="1200" dirty="0">
              <a:cs typeface="Calibri" panose="020F0502020204030204"/>
            </a:endParaRPr>
          </a:p>
        </p:txBody>
      </p:sp>
      <p:pic>
        <p:nvPicPr>
          <p:cNvPr id="7" name="Εικόνα 6" descr="Εικόνα που περιέχει μαύρο, σκοτάδι&#10;&#10;Περιγραφή που δημιουργήθηκε αυτόματα">
            <a:extLst>
              <a:ext uri="{FF2B5EF4-FFF2-40B4-BE49-F238E27FC236}">
                <a16:creationId xmlns:a16="http://schemas.microsoft.com/office/drawing/2014/main" id="{95E9087A-6B83-58A3-57B1-15773D639656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14518" y="1231927"/>
            <a:ext cx="4394146" cy="439414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0881028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hthoek: afgeronde hoeken 5">
            <a:extLst>
              <a:ext uri="{FF2B5EF4-FFF2-40B4-BE49-F238E27FC236}">
                <a16:creationId xmlns:a16="http://schemas.microsoft.com/office/drawing/2014/main" id="{17834B0E-0F33-FCBE-D962-15AC4128D5A5}"/>
              </a:ext>
            </a:extLst>
          </p:cNvPr>
          <p:cNvSpPr/>
          <p:nvPr/>
        </p:nvSpPr>
        <p:spPr>
          <a:xfrm>
            <a:off x="6966665" y="1831304"/>
            <a:ext cx="5012027" cy="4529070"/>
          </a:xfrm>
          <a:prstGeom prst="round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k-SK" dirty="0"/>
          </a:p>
        </p:txBody>
      </p:sp>
      <p:sp>
        <p:nvSpPr>
          <p:cNvPr id="2" name="Titel 1">
            <a:extLst>
              <a:ext uri="{FF2B5EF4-FFF2-40B4-BE49-F238E27FC236}">
                <a16:creationId xmlns:a16="http://schemas.microsoft.com/office/drawing/2014/main" id="{35439AA9-9945-BD32-D1CC-B446A4DAD89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k-SK" dirty="0">
                <a:ea typeface="Adobe Gothic Std B"/>
                <a:cs typeface="Calibri"/>
              </a:rPr>
              <a:t>Rovnaké podmienky vytvárajú otvorenosť (2/2)</a:t>
            </a:r>
            <a:endParaRPr lang="sk-SK" dirty="0">
              <a:cs typeface="Calibri"/>
            </a:endParaRPr>
          </a:p>
        </p:txBody>
      </p:sp>
      <p:sp>
        <p:nvSpPr>
          <p:cNvPr id="3" name="Tijdelijke aanduiding voor inhoud 2">
            <a:extLst>
              <a:ext uri="{FF2B5EF4-FFF2-40B4-BE49-F238E27FC236}">
                <a16:creationId xmlns:a16="http://schemas.microsoft.com/office/drawing/2014/main" id="{099D9457-CC2B-F4D5-38BF-B6810F8CDCB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 vert="horz" lIns="91440" tIns="45720" rIns="91440" bIns="45720" rtlCol="0" anchor="t">
            <a:normAutofit/>
          </a:bodyPr>
          <a:lstStyle/>
          <a:p>
            <a:pPr marL="0" indent="0">
              <a:buNone/>
            </a:pPr>
            <a:r>
              <a:rPr lang="sk-SK" dirty="0" err="1">
                <a:cs typeface="Calibri" panose="020F0502020204030204"/>
              </a:rPr>
              <a:t>Egalitárny</a:t>
            </a:r>
            <a:r>
              <a:rPr lang="sk-SK" dirty="0">
                <a:cs typeface="Calibri" panose="020F0502020204030204"/>
              </a:rPr>
              <a:t> dialóg je zameraný na výmenu názorov na rovnakej úrovni.</a:t>
            </a:r>
            <a:endParaRPr lang="sk-SK" dirty="0"/>
          </a:p>
          <a:p>
            <a:pPr marL="0" indent="0">
              <a:buNone/>
            </a:pPr>
            <a:r>
              <a:rPr lang="sk-SK" dirty="0">
                <a:cs typeface="Calibri" panose="020F0502020204030204"/>
              </a:rPr>
              <a:t>Táto rovnosť kladie dôraz na platnosť argumentov a na to, čo sa v rozhovore hovorí, namiesto toho, aby sa niekomu vnucoval určitý spôsob myslenia. </a:t>
            </a:r>
          </a:p>
          <a:p>
            <a:pPr marL="0" indent="0">
              <a:buNone/>
            </a:pPr>
            <a:r>
              <a:rPr lang="sk-SK" dirty="0">
                <a:cs typeface="Calibri" panose="020F0502020204030204"/>
              </a:rPr>
              <a:t>Takto sa formou rovnostárskeho dialógu vytvárajú rovnaké podmienky a prostredie bezpečnosti a otvorenosti.</a:t>
            </a:r>
          </a:p>
        </p:txBody>
      </p:sp>
      <p:sp>
        <p:nvSpPr>
          <p:cNvPr id="4" name="Tekstvak 3">
            <a:extLst>
              <a:ext uri="{FF2B5EF4-FFF2-40B4-BE49-F238E27FC236}">
                <a16:creationId xmlns:a16="http://schemas.microsoft.com/office/drawing/2014/main" id="{076FA987-AB78-19B2-EAD6-6F0E3C1C0B48}"/>
              </a:ext>
            </a:extLst>
          </p:cNvPr>
          <p:cNvSpPr txBox="1"/>
          <p:nvPr/>
        </p:nvSpPr>
        <p:spPr>
          <a:xfrm>
            <a:off x="7515357" y="2066891"/>
            <a:ext cx="3914641" cy="4293483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algn="ctr"/>
            <a:r>
              <a:rPr lang="sk-SK" sz="2100" i="1" dirty="0">
                <a:solidFill>
                  <a:schemeClr val="bg1"/>
                </a:solidFill>
                <a:cs typeface="Calibri"/>
              </a:rPr>
              <a:t>Keď sa chce učiteľ alebo pracovník s mládežou rozprávať s dospievajúcim, ktorý vykazuje známky viery v informačnú hrozbu, je veľmi dôležité, aby neodsúdil jeho presvedčenie.</a:t>
            </a:r>
            <a:endParaRPr lang="sk-SK" i="1" dirty="0">
              <a:solidFill>
                <a:schemeClr val="bg1"/>
              </a:solidFill>
              <a:cs typeface="Calibri"/>
            </a:endParaRPr>
          </a:p>
          <a:p>
            <a:pPr algn="ctr"/>
            <a:r>
              <a:rPr lang="sk-SK" sz="2100" i="1" dirty="0">
                <a:solidFill>
                  <a:schemeClr val="bg1"/>
                </a:solidFill>
                <a:cs typeface="Calibri"/>
              </a:rPr>
              <a:t>Vypočujte si ho, snažte sa pochopiť, z čoho vychádza a predložte svoje vlastné argumenty bez toho, aby ste ho znevažovali.</a:t>
            </a:r>
          </a:p>
          <a:p>
            <a:pPr algn="ctr"/>
            <a:r>
              <a:rPr lang="sk-SK" sz="2100" i="1" dirty="0">
                <a:solidFill>
                  <a:schemeClr val="bg1"/>
                </a:solidFill>
                <a:cs typeface="Calibri"/>
              </a:rPr>
              <a:t>Takto bude mladý človek otvorenejší voči vašej argumentácii.</a:t>
            </a:r>
          </a:p>
        </p:txBody>
      </p:sp>
    </p:spTree>
    <p:extLst>
      <p:ext uri="{BB962C8B-B14F-4D97-AF65-F5344CB8AC3E}">
        <p14:creationId xmlns:p14="http://schemas.microsoft.com/office/powerpoint/2010/main" val="171801344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979E6940-3436-DCB6-A027-4A933F85344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k-SK" dirty="0">
                <a:ea typeface="Adobe Gothic Std B"/>
              </a:rPr>
              <a:t>3. Poskytovanie usmernení</a:t>
            </a:r>
          </a:p>
        </p:txBody>
      </p:sp>
      <p:sp>
        <p:nvSpPr>
          <p:cNvPr id="3" name="Tijdelijke aanduiding voor inhoud 2">
            <a:extLst>
              <a:ext uri="{FF2B5EF4-FFF2-40B4-BE49-F238E27FC236}">
                <a16:creationId xmlns:a16="http://schemas.microsoft.com/office/drawing/2014/main" id="{8C642BCA-E0A6-8481-C8B9-50B6179CA14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65673" y="1853176"/>
            <a:ext cx="5549573" cy="4865977"/>
          </a:xfrm>
        </p:spPr>
        <p:txBody>
          <a:bodyPr vert="horz" lIns="91440" tIns="45720" rIns="91440" bIns="45720" rtlCol="0" anchor="t">
            <a:normAutofit/>
          </a:bodyPr>
          <a:lstStyle/>
          <a:p>
            <a:pPr marL="0" indent="0">
              <a:buNone/>
            </a:pPr>
            <a:r>
              <a:rPr lang="sk-SK" sz="2100" dirty="0">
                <a:cs typeface="Calibri"/>
              </a:rPr>
              <a:t>Úlohou učiteľov je nielen poskytnúť bezpečný priestor pre dialóg, ale aj zúčastniť sa na dialógu a pokúsiť sa tak čeliť presvedčeniu o informačnej hrozbe. Aby sa to podarilo, je potrebné mať na pamäti niekoľko zásadných bodov:</a:t>
            </a:r>
          </a:p>
          <a:p>
            <a:pPr algn="just"/>
            <a:endParaRPr lang="sk-SK" dirty="0">
              <a:cs typeface="Calibri"/>
            </a:endParaRPr>
          </a:p>
          <a:p>
            <a:pPr algn="just"/>
            <a:endParaRPr lang="sk-SK" dirty="0">
              <a:cs typeface="Calibri"/>
            </a:endParaRPr>
          </a:p>
          <a:p>
            <a:pPr algn="just"/>
            <a:endParaRPr lang="sk-SK" dirty="0">
              <a:cs typeface="Calibri"/>
            </a:endParaRPr>
          </a:p>
        </p:txBody>
      </p:sp>
      <p:sp>
        <p:nvSpPr>
          <p:cNvPr id="4" name="Tekstvak 3">
            <a:extLst>
              <a:ext uri="{FF2B5EF4-FFF2-40B4-BE49-F238E27FC236}">
                <a16:creationId xmlns:a16="http://schemas.microsoft.com/office/drawing/2014/main" id="{158FE784-4FF6-774C-E7F9-8715526CFB64}"/>
              </a:ext>
            </a:extLst>
          </p:cNvPr>
          <p:cNvSpPr txBox="1"/>
          <p:nvPr/>
        </p:nvSpPr>
        <p:spPr>
          <a:xfrm>
            <a:off x="6322919" y="708771"/>
            <a:ext cx="5384427" cy="5586145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marL="342900" indent="-342900">
              <a:buClr>
                <a:srgbClr val="95C11F"/>
              </a:buClr>
              <a:buFont typeface="Wingdings" panose="05000000000000000000" pitchFamily="2" charset="2"/>
              <a:buChar char="§"/>
            </a:pPr>
            <a:r>
              <a:rPr lang="sk-SK" sz="2100" b="1" dirty="0">
                <a:cs typeface="Calibri"/>
              </a:rPr>
              <a:t>Sústreďte sa</a:t>
            </a:r>
            <a:r>
              <a:rPr lang="sk-SK" sz="2100" dirty="0">
                <a:cs typeface="Calibri"/>
              </a:rPr>
              <a:t>. Hoci je dôležité nechať dospievajúceho povedať, čo potrebuje, pointa rozhovoru by sa nemala stratiť: ste tu preto, aby ste pochopili a prípadne zmenili vieru v informačnú hrozbu.</a:t>
            </a:r>
            <a:endParaRPr lang="sk-SK" dirty="0"/>
          </a:p>
          <a:p>
            <a:pPr marL="342900" indent="-342900">
              <a:buClr>
                <a:srgbClr val="95C11F"/>
              </a:buClr>
              <a:buFont typeface="Wingdings" panose="05000000000000000000" pitchFamily="2" charset="2"/>
              <a:buChar char="§"/>
            </a:pPr>
            <a:endParaRPr lang="sk-SK" sz="2100" b="1" dirty="0">
              <a:cs typeface="Calibri"/>
            </a:endParaRPr>
          </a:p>
          <a:p>
            <a:pPr marL="342900" indent="-342900">
              <a:buClr>
                <a:srgbClr val="95C11F"/>
              </a:buClr>
              <a:buFont typeface="Wingdings" panose="05000000000000000000" pitchFamily="2" charset="2"/>
              <a:buChar char="§"/>
            </a:pPr>
            <a:r>
              <a:rPr lang="sk-SK" sz="2100" b="1" dirty="0">
                <a:cs typeface="Calibri"/>
              </a:rPr>
              <a:t>Poskytnite rozumné a úctivé návrhy problémov, ktoré treba zvážiť</a:t>
            </a:r>
            <a:r>
              <a:rPr lang="sk-SK" sz="2100" dirty="0">
                <a:cs typeface="Calibri"/>
              </a:rPr>
              <a:t>, vrátane morálnych a etických bodov. Majte na pamäti, aby </a:t>
            </a:r>
            <a:r>
              <a:rPr lang="sk-SK" sz="2100" b="1" dirty="0">
                <a:cs typeface="Calibri"/>
              </a:rPr>
              <a:t>ste nezatracovali ani neodsudzovali </a:t>
            </a:r>
            <a:r>
              <a:rPr lang="sk-SK" sz="2100" dirty="0">
                <a:cs typeface="Calibri"/>
              </a:rPr>
              <a:t>i to, že dialóg </a:t>
            </a:r>
            <a:r>
              <a:rPr lang="sk-SK" sz="2100" b="1" dirty="0">
                <a:cs typeface="Calibri"/>
              </a:rPr>
              <a:t>by mal zostať rovnostársky</a:t>
            </a:r>
            <a:r>
              <a:rPr lang="sk-SK" sz="2100" dirty="0">
                <a:cs typeface="Calibri"/>
              </a:rPr>
              <a:t>, čo však neznamená, že nemožno </a:t>
            </a:r>
            <a:r>
              <a:rPr lang="sk-SK" sz="2100" b="1" dirty="0">
                <a:cs typeface="Calibri"/>
              </a:rPr>
              <a:t>s úctou nesúhlasiť </a:t>
            </a:r>
            <a:r>
              <a:rPr lang="sk-SK" sz="2100" dirty="0">
                <a:cs typeface="Calibri"/>
              </a:rPr>
              <a:t>a ukázať alternatívne perspektívy.</a:t>
            </a:r>
          </a:p>
          <a:p>
            <a:pPr marL="342900" indent="-342900">
              <a:buClr>
                <a:srgbClr val="95C11F"/>
              </a:buClr>
              <a:buFont typeface="Wingdings" panose="05000000000000000000" pitchFamily="2" charset="2"/>
              <a:buChar char="§"/>
            </a:pPr>
            <a:endParaRPr lang="sk-SK" sz="2100" b="1" dirty="0">
              <a:cs typeface="Calibri"/>
            </a:endParaRPr>
          </a:p>
          <a:p>
            <a:pPr marL="342900" indent="-342900">
              <a:buClr>
                <a:srgbClr val="95C11F"/>
              </a:buClr>
              <a:buFont typeface="Wingdings" panose="05000000000000000000" pitchFamily="2" charset="2"/>
              <a:buChar char="§"/>
            </a:pPr>
            <a:r>
              <a:rPr lang="sk-SK" sz="2100" b="1" dirty="0">
                <a:cs typeface="Calibri"/>
              </a:rPr>
              <a:t>Podporujte a pozitívne posilňujte konštruktívne zapojenie </a:t>
            </a:r>
            <a:r>
              <a:rPr lang="sk-SK" sz="2100" dirty="0">
                <a:cs typeface="Calibri"/>
              </a:rPr>
              <a:t>do rozhovoru.</a:t>
            </a:r>
          </a:p>
        </p:txBody>
      </p:sp>
      <p:sp>
        <p:nvSpPr>
          <p:cNvPr id="5" name="Tekstvak 4">
            <a:extLst>
              <a:ext uri="{FF2B5EF4-FFF2-40B4-BE49-F238E27FC236}">
                <a16:creationId xmlns:a16="http://schemas.microsoft.com/office/drawing/2014/main" id="{7563C6E0-E55F-9C4A-B8ED-DEE2AA0D51F5}"/>
              </a:ext>
            </a:extLst>
          </p:cNvPr>
          <p:cNvSpPr txBox="1"/>
          <p:nvPr/>
        </p:nvSpPr>
        <p:spPr>
          <a:xfrm>
            <a:off x="6096000" y="6580654"/>
            <a:ext cx="6107205" cy="276999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algn="r"/>
            <a:r>
              <a:rPr lang="sk-SK" sz="1200" dirty="0">
                <a:cs typeface="Calibri"/>
                <a:hlinkClick r:id="rId3"/>
              </a:rPr>
              <a:t>Zdroj informácií </a:t>
            </a:r>
            <a:r>
              <a:rPr lang="sk-SK" sz="1200" dirty="0">
                <a:cs typeface="Calibri"/>
              </a:rPr>
              <a:t>| </a:t>
            </a:r>
            <a:r>
              <a:rPr lang="sk-SK" sz="1200" dirty="0">
                <a:cs typeface="Calibri"/>
                <a:hlinkClick r:id="rId4"/>
              </a:rPr>
              <a:t>Zdroj obrázkov</a:t>
            </a:r>
            <a:endParaRPr lang="sk-SK" sz="1200" dirty="0">
              <a:cs typeface="Calibri" panose="020F0502020204030204"/>
            </a:endParaRPr>
          </a:p>
        </p:txBody>
      </p:sp>
      <p:pic>
        <p:nvPicPr>
          <p:cNvPr id="8" name="Εικόνα 7" descr="Εικόνα που περιέχει ρουχισμός, clipart, ζωγραφιά, καρτούν&#10;&#10;Περιγραφή που δημιουργήθηκε αυτόματα">
            <a:extLst>
              <a:ext uri="{FF2B5EF4-FFF2-40B4-BE49-F238E27FC236}">
                <a16:creationId xmlns:a16="http://schemas.microsoft.com/office/drawing/2014/main" id="{E47E4A2E-CD18-A825-423F-5F9E59D22F9B}"/>
              </a:ext>
            </a:extLst>
          </p:cNvPr>
          <p:cNvPicPr>
            <a:picLocks noChangeAspect="1"/>
          </p:cNvPicPr>
          <p:nvPr/>
        </p:nvPicPr>
        <p:blipFill>
          <a:blip r:embed="rId5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66614" y="3523653"/>
            <a:ext cx="2466568" cy="323816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2848113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Afbeelding 4" descr="27,700+ Aggression Icon Illustrations, Royalty-Free Vector Graphics &amp; Clip  Art - iStock">
            <a:extLst>
              <a:ext uri="{FF2B5EF4-FFF2-40B4-BE49-F238E27FC236}">
                <a16:creationId xmlns:a16="http://schemas.microsoft.com/office/drawing/2014/main" id="{A1D7AE85-C3D3-8D57-1B2D-983739C584D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363821" y="514350"/>
            <a:ext cx="5829300" cy="5829300"/>
          </a:xfrm>
          <a:prstGeom prst="rect">
            <a:avLst/>
          </a:prstGeom>
        </p:spPr>
      </p:pic>
      <p:sp>
        <p:nvSpPr>
          <p:cNvPr id="2" name="Titel 1">
            <a:extLst>
              <a:ext uri="{FF2B5EF4-FFF2-40B4-BE49-F238E27FC236}">
                <a16:creationId xmlns:a16="http://schemas.microsoft.com/office/drawing/2014/main" id="{3A81A135-96A4-27C5-6BD5-64D00FC96C6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 dirty="0">
                <a:ea typeface="Adobe Gothic Std B"/>
              </a:rPr>
              <a:t>4. Odmietn</a:t>
            </a:r>
            <a:r>
              <a:rPr lang="sk-SK" dirty="0" err="1">
                <a:ea typeface="Adobe Gothic Std B"/>
              </a:rPr>
              <a:t>ite</a:t>
            </a:r>
            <a:r>
              <a:rPr lang="nl-NL" dirty="0">
                <a:ea typeface="Adobe Gothic Std B"/>
              </a:rPr>
              <a:t> agresiu (1/4)</a:t>
            </a:r>
            <a:endParaRPr lang="nl-NL" dirty="0"/>
          </a:p>
        </p:txBody>
      </p:sp>
      <p:sp>
        <p:nvSpPr>
          <p:cNvPr id="3" name="Tijdelijke aanduiding voor inhoud 2">
            <a:extLst>
              <a:ext uri="{FF2B5EF4-FFF2-40B4-BE49-F238E27FC236}">
                <a16:creationId xmlns:a16="http://schemas.microsoft.com/office/drawing/2014/main" id="{DC113169-952F-E814-B956-DCC33D97505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57999" y="1766383"/>
            <a:ext cx="6210721" cy="4899593"/>
          </a:xfrm>
        </p:spPr>
        <p:txBody>
          <a:bodyPr vert="horz" lIns="91440" tIns="45720" rIns="91440" bIns="45720" rtlCol="0" anchor="t">
            <a:normAutofit/>
          </a:bodyPr>
          <a:lstStyle/>
          <a:p>
            <a:pPr marL="0" indent="0">
              <a:buNone/>
            </a:pPr>
            <a:r>
              <a:rPr lang="nl-NL" dirty="0">
                <a:cs typeface="Calibri" panose="020F0502020204030204"/>
              </a:rPr>
              <a:t>Ako už bolo povedané, </a:t>
            </a:r>
            <a:r>
              <a:rPr lang="nl-NL" b="1" dirty="0">
                <a:cs typeface="Calibri" panose="020F0502020204030204"/>
              </a:rPr>
              <a:t>agresivita v dialógu vedie k uzavretosti</a:t>
            </a:r>
            <a:r>
              <a:rPr lang="sk-SK" b="1" dirty="0">
                <a:cs typeface="Calibri" panose="020F0502020204030204"/>
              </a:rPr>
              <a:t> mysle</a:t>
            </a:r>
            <a:r>
              <a:rPr lang="nl-NL" b="1" dirty="0">
                <a:cs typeface="Calibri" panose="020F0502020204030204"/>
              </a:rPr>
              <a:t> a emóciám </a:t>
            </a:r>
            <a:r>
              <a:rPr lang="nl-NL" dirty="0">
                <a:cs typeface="Calibri" panose="020F0502020204030204"/>
              </a:rPr>
              <a:t>a bez otvorenej mysle je rozhovor od začiatku odsúdený na neúspech.</a:t>
            </a:r>
            <a:endParaRPr lang="nl-NL" dirty="0"/>
          </a:p>
          <a:p>
            <a:pPr marL="0" indent="0">
              <a:buNone/>
            </a:pPr>
            <a:r>
              <a:rPr lang="nl-NL" dirty="0">
                <a:cs typeface="Calibri" panose="020F0502020204030204"/>
              </a:rPr>
              <a:t>Môže sa stať, že </a:t>
            </a:r>
            <a:r>
              <a:rPr lang="nl-NL" b="1" dirty="0">
                <a:cs typeface="Calibri" panose="020F0502020204030204"/>
              </a:rPr>
              <a:t>dialóg môže v dospievajúcom vyvolať agresivitu, aj keď sa vedie s rešpektom</a:t>
            </a:r>
            <a:r>
              <a:rPr lang="nl-NL" dirty="0">
                <a:cs typeface="Calibri" panose="020F0502020204030204"/>
              </a:rPr>
              <a:t>. V takom prípade sa pokúste situáciu </a:t>
            </a:r>
            <a:r>
              <a:rPr lang="nl-NL" b="1" dirty="0">
                <a:cs typeface="Calibri" panose="020F0502020204030204"/>
              </a:rPr>
              <a:t>deeskalovať </a:t>
            </a:r>
            <a:r>
              <a:rPr lang="nl-NL" dirty="0">
                <a:cs typeface="Calibri" panose="020F0502020204030204"/>
              </a:rPr>
              <a:t>spôsobom, ktorý považujete za vhodný. Ak pretrváva, v dialógu by sa malo pokračovať inokedy.</a:t>
            </a:r>
          </a:p>
        </p:txBody>
      </p:sp>
      <p:sp>
        <p:nvSpPr>
          <p:cNvPr id="4" name="Tekstvak 3">
            <a:extLst>
              <a:ext uri="{FF2B5EF4-FFF2-40B4-BE49-F238E27FC236}">
                <a16:creationId xmlns:a16="http://schemas.microsoft.com/office/drawing/2014/main" id="{B2CBA40A-8172-FB5D-9AD2-DA36111647A7}"/>
              </a:ext>
            </a:extLst>
          </p:cNvPr>
          <p:cNvSpPr txBox="1"/>
          <p:nvPr/>
        </p:nvSpPr>
        <p:spPr>
          <a:xfrm>
            <a:off x="7423897" y="1400735"/>
            <a:ext cx="2743200" cy="365760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algn="l"/>
            <a:endParaRPr lang="nl-NL" dirty="0" err="1"/>
          </a:p>
        </p:txBody>
      </p:sp>
      <p:sp>
        <p:nvSpPr>
          <p:cNvPr id="7" name="Tekstvak 6">
            <a:extLst>
              <a:ext uri="{FF2B5EF4-FFF2-40B4-BE49-F238E27FC236}">
                <a16:creationId xmlns:a16="http://schemas.microsoft.com/office/drawing/2014/main" id="{1DCD2A07-FF57-6028-555B-944CDEB59A82}"/>
              </a:ext>
            </a:extLst>
          </p:cNvPr>
          <p:cNvSpPr txBox="1"/>
          <p:nvPr/>
        </p:nvSpPr>
        <p:spPr>
          <a:xfrm>
            <a:off x="7086063" y="6581640"/>
            <a:ext cx="5111302" cy="276999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algn="r"/>
            <a:r>
              <a:rPr lang="nl-NL" sz="1200" dirty="0">
                <a:cs typeface="Calibri"/>
                <a:hlinkClick r:id="rId4"/>
              </a:rPr>
              <a:t>Zdroj informácií </a:t>
            </a:r>
            <a:r>
              <a:rPr lang="nl-NL" sz="1200" dirty="0">
                <a:cs typeface="Calibri"/>
              </a:rPr>
              <a:t>| </a:t>
            </a:r>
            <a:r>
              <a:rPr lang="nl-NL" sz="1200" dirty="0">
                <a:cs typeface="Calibri"/>
                <a:hlinkClick r:id="rId5"/>
              </a:rPr>
              <a:t>Zdroj obrázkov</a:t>
            </a:r>
            <a:endParaRPr lang="nl-NL" sz="1200" dirty="0" err="1">
              <a:cs typeface="Calibri" panose="020F0502020204030204"/>
              <a:hlinkClick r:id="rId5"/>
            </a:endParaRPr>
          </a:p>
        </p:txBody>
      </p:sp>
    </p:spTree>
    <p:extLst>
      <p:ext uri="{BB962C8B-B14F-4D97-AF65-F5344CB8AC3E}">
        <p14:creationId xmlns:p14="http://schemas.microsoft.com/office/powerpoint/2010/main" val="12258010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26180394-DA5C-45AE-5FA2-9B31236DC89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61840" y="1138265"/>
            <a:ext cx="5844524" cy="739825"/>
          </a:xfrm>
        </p:spPr>
        <p:txBody>
          <a:bodyPr anchor="t">
            <a:normAutofit/>
          </a:bodyPr>
          <a:lstStyle/>
          <a:p>
            <a:r>
              <a:rPr lang="sk-SK" sz="3200" dirty="0">
                <a:ea typeface="Adobe Gothic Std B"/>
                <a:cs typeface="Calibri"/>
              </a:rPr>
              <a:t>Ako odmietnuť agresiu (2/4)</a:t>
            </a:r>
            <a:endParaRPr lang="sk-SK" sz="3200" dirty="0"/>
          </a:p>
        </p:txBody>
      </p:sp>
      <p:cxnSp>
        <p:nvCxnSpPr>
          <p:cNvPr id="18" name="Straight Connector 8">
            <a:extLst>
              <a:ext uri="{FF2B5EF4-FFF2-40B4-BE49-F238E27FC236}">
                <a16:creationId xmlns:a16="http://schemas.microsoft.com/office/drawing/2014/main" id="{FC23E3B9-5ABF-58B3-E2B0-E9A5DAA90037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861462" y="871146"/>
            <a:ext cx="736939" cy="0"/>
          </a:xfrm>
          <a:prstGeom prst="line">
            <a:avLst/>
          </a:prstGeom>
          <a:ln w="57150">
            <a:solidFill>
              <a:schemeClr val="accent4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" name="Tijdelijke aanduiding voor inhoud 2">
            <a:extLst>
              <a:ext uri="{FF2B5EF4-FFF2-40B4-BE49-F238E27FC236}">
                <a16:creationId xmlns:a16="http://schemas.microsoft.com/office/drawing/2014/main" id="{BDAD84AA-7B1D-33F6-975D-FAB419224EF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61839" y="2165684"/>
            <a:ext cx="5574793" cy="3988427"/>
          </a:xfrm>
        </p:spPr>
        <p:txBody>
          <a:bodyPr vert="horz" lIns="91440" tIns="45720" rIns="91440" bIns="45720" rtlCol="0" anchor="t">
            <a:normAutofit/>
          </a:bodyPr>
          <a:lstStyle/>
          <a:p>
            <a:pPr marL="0" indent="0">
              <a:buNone/>
            </a:pPr>
            <a:r>
              <a:rPr lang="sk-SK" sz="2200" dirty="0">
                <a:cs typeface="Calibri" panose="020F0502020204030204"/>
              </a:rPr>
              <a:t>Aby ste predišli agresii a udržali bezpečnú a otvorenú konverzáciu, mali by ste svojím vlastným konaním modelovať zdvorilé a úctivé správanie. </a:t>
            </a:r>
            <a:endParaRPr lang="sk-SK" sz="2200" dirty="0"/>
          </a:p>
          <a:p>
            <a:pPr marL="0" indent="0">
              <a:buNone/>
            </a:pPr>
            <a:r>
              <a:rPr lang="sk-SK" sz="2200" b="1" dirty="0">
                <a:cs typeface="Calibri" panose="020F0502020204030204"/>
              </a:rPr>
              <a:t>Ak </a:t>
            </a:r>
            <a:r>
              <a:rPr lang="sk-SK" sz="2200" b="1" dirty="0" err="1">
                <a:cs typeface="Calibri" panose="020F0502020204030204"/>
              </a:rPr>
              <a:t>facilitátor</a:t>
            </a:r>
            <a:r>
              <a:rPr lang="sk-SK" sz="2200" b="1" dirty="0">
                <a:cs typeface="Calibri" panose="020F0502020204030204"/>
              </a:rPr>
              <a:t> hovorí s rešpektom a starostlivosťou, dospievajúci bude s väčšou pravdepodobnosťou toto správanie napodobňovať. </a:t>
            </a:r>
          </a:p>
          <a:p>
            <a:pPr marL="0" indent="0">
              <a:buNone/>
            </a:pPr>
            <a:r>
              <a:rPr lang="sk-SK" sz="2200" dirty="0">
                <a:cs typeface="Calibri" panose="020F0502020204030204"/>
              </a:rPr>
              <a:t>Na udržanie tohto správania je kľúčovou zručnosťou </a:t>
            </a:r>
            <a:r>
              <a:rPr lang="sk-SK" sz="2200" b="1" dirty="0">
                <a:cs typeface="Calibri" panose="020F0502020204030204"/>
              </a:rPr>
              <a:t>aktívne počúvanie</a:t>
            </a:r>
            <a:r>
              <a:rPr lang="sk-SK" sz="2200" dirty="0">
                <a:cs typeface="Calibri" panose="020F0502020204030204"/>
              </a:rPr>
              <a:t>:</a:t>
            </a:r>
          </a:p>
        </p:txBody>
      </p:sp>
      <p:sp>
        <p:nvSpPr>
          <p:cNvPr id="5" name="Tekstvak 4">
            <a:extLst>
              <a:ext uri="{FF2B5EF4-FFF2-40B4-BE49-F238E27FC236}">
                <a16:creationId xmlns:a16="http://schemas.microsoft.com/office/drawing/2014/main" id="{DC70DE2A-6590-C416-5B44-C4DCF1B5AC3B}"/>
              </a:ext>
            </a:extLst>
          </p:cNvPr>
          <p:cNvSpPr txBox="1"/>
          <p:nvPr/>
        </p:nvSpPr>
        <p:spPr>
          <a:xfrm>
            <a:off x="476249" y="714374"/>
            <a:ext cx="1442757" cy="369332"/>
          </a:xfrm>
          <a:prstGeom prst="rect">
            <a:avLst/>
          </a:prstGeom>
          <a:solidFill>
            <a:schemeClr val="bg1"/>
          </a:solidFill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algn="l"/>
            <a:endParaRPr lang="sk-SK" dirty="0"/>
          </a:p>
        </p:txBody>
      </p:sp>
      <p:sp>
        <p:nvSpPr>
          <p:cNvPr id="6" name="Tekstvak 5">
            <a:extLst>
              <a:ext uri="{FF2B5EF4-FFF2-40B4-BE49-F238E27FC236}">
                <a16:creationId xmlns:a16="http://schemas.microsoft.com/office/drawing/2014/main" id="{B87E1163-AE4B-49C4-0686-400949139136}"/>
              </a:ext>
            </a:extLst>
          </p:cNvPr>
          <p:cNvSpPr txBox="1"/>
          <p:nvPr/>
        </p:nvSpPr>
        <p:spPr>
          <a:xfrm>
            <a:off x="7086063" y="6581640"/>
            <a:ext cx="5111302" cy="276999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algn="r"/>
            <a:r>
              <a:rPr lang="sk-SK" sz="1200" dirty="0">
                <a:cs typeface="Calibri"/>
                <a:hlinkClick r:id="rId3"/>
              </a:rPr>
              <a:t>Informácie o zdroji </a:t>
            </a:r>
            <a:r>
              <a:rPr lang="sk-SK" sz="1200" dirty="0">
                <a:cs typeface="Calibri"/>
              </a:rPr>
              <a:t>| </a:t>
            </a:r>
            <a:r>
              <a:rPr lang="sk-SK" sz="1200" dirty="0">
                <a:cs typeface="Calibri"/>
                <a:hlinkClick r:id="rId4"/>
              </a:rPr>
              <a:t>Obrázok od </a:t>
            </a:r>
            <a:r>
              <a:rPr lang="sk-SK" sz="1200" dirty="0" err="1">
                <a:cs typeface="Calibri"/>
                <a:hlinkClick r:id="rId4"/>
              </a:rPr>
              <a:t>pch.vector</a:t>
            </a:r>
            <a:r>
              <a:rPr lang="sk-SK" sz="1200" dirty="0">
                <a:cs typeface="Calibri"/>
                <a:hlinkClick r:id="rId4"/>
              </a:rPr>
              <a:t> na </a:t>
            </a:r>
            <a:r>
              <a:rPr lang="sk-SK" sz="1200" dirty="0" err="1">
                <a:cs typeface="Calibri"/>
                <a:hlinkClick r:id="rId4"/>
              </a:rPr>
              <a:t>Freepik</a:t>
            </a:r>
            <a:endParaRPr lang="sk-SK" sz="1200" dirty="0">
              <a:cs typeface="Calibri" panose="020F0502020204030204"/>
            </a:endParaRPr>
          </a:p>
        </p:txBody>
      </p:sp>
      <p:pic>
        <p:nvPicPr>
          <p:cNvPr id="10" name="Εικόνα 9" descr="Εικόνα που περιέχει ρουχισμός, έπιπλα, φορητός υπολογιστής, υπολογιστής&#10;&#10;Περιγραφή που δημιουργήθηκε αυτόματα">
            <a:extLst>
              <a:ext uri="{FF2B5EF4-FFF2-40B4-BE49-F238E27FC236}">
                <a16:creationId xmlns:a16="http://schemas.microsoft.com/office/drawing/2014/main" id="{995601FC-FDB8-704A-B123-7242D37F959F}"/>
              </a:ext>
            </a:extLst>
          </p:cNvPr>
          <p:cNvPicPr>
            <a:picLocks noChangeAspect="1"/>
          </p:cNvPicPr>
          <p:nvPr/>
        </p:nvPicPr>
        <p:blipFill>
          <a:blip r:embed="rId5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08594" y="2381249"/>
            <a:ext cx="4563519" cy="35147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2029022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7456D707-85B8-468A-0F55-56F8F789E5C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 dirty="0">
                <a:ea typeface="Adobe Gothic Std B"/>
                <a:cs typeface="Calibri"/>
              </a:rPr>
              <a:t>Aktívne </a:t>
            </a:r>
            <a:r>
              <a:rPr lang="nl-NL" dirty="0" err="1">
                <a:ea typeface="Adobe Gothic Std B"/>
                <a:cs typeface="Calibri"/>
              </a:rPr>
              <a:t>počúvanie </a:t>
            </a:r>
            <a:r>
              <a:rPr lang="nl-NL" dirty="0">
                <a:ea typeface="Adobe Gothic Std B"/>
                <a:cs typeface="Calibri"/>
              </a:rPr>
              <a:t>(</a:t>
            </a:r>
            <a:r>
              <a:rPr lang="nl-NL">
                <a:ea typeface="Adobe Gothic Std B"/>
                <a:cs typeface="Calibri"/>
              </a:rPr>
              <a:t>3/4</a:t>
            </a:r>
            <a:r>
              <a:rPr lang="nl-NL" dirty="0">
                <a:ea typeface="Adobe Gothic Std B"/>
                <a:cs typeface="Calibri"/>
              </a:rPr>
              <a:t>)</a:t>
            </a:r>
            <a:endParaRPr lang="nl-NL" dirty="0">
              <a:ea typeface="Adobe Gothic Std B"/>
            </a:endParaRPr>
          </a:p>
        </p:txBody>
      </p:sp>
      <p:sp>
        <p:nvSpPr>
          <p:cNvPr id="3" name="Tijdelijke aanduiding voor inhoud 2">
            <a:extLst>
              <a:ext uri="{FF2B5EF4-FFF2-40B4-BE49-F238E27FC236}">
                <a16:creationId xmlns:a16="http://schemas.microsoft.com/office/drawing/2014/main" id="{6E6DE732-2BE3-0CCD-7EEA-70836841A94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095914" y="1724872"/>
            <a:ext cx="5455034" cy="4865977"/>
          </a:xfrm>
        </p:spPr>
        <p:txBody>
          <a:bodyPr vert="horz" lIns="91440" tIns="45720" rIns="91440" bIns="45720" rtlCol="0" anchor="t">
            <a:normAutofit/>
          </a:bodyPr>
          <a:lstStyle/>
          <a:p>
            <a:pPr marL="0" indent="0">
              <a:buNone/>
            </a:pPr>
            <a:r>
              <a:rPr lang="nl-NL" sz="2100" b="1" dirty="0">
                <a:cs typeface="Calibri"/>
              </a:rPr>
              <a:t>Aktívne počúvanie</a:t>
            </a:r>
            <a:r>
              <a:rPr lang="nl-NL" sz="2100" dirty="0">
                <a:cs typeface="Calibri"/>
              </a:rPr>
              <a:t>: ukázať druhej osobe, že ju skutočne počujete. Prispieva k tomu, aby sa v dialógu predišlo konfliktom.</a:t>
            </a:r>
            <a:endParaRPr lang="nl-NL" dirty="0">
              <a:cs typeface="Calibri" panose="020F0502020204030204"/>
            </a:endParaRPr>
          </a:p>
          <a:p>
            <a:pPr marL="0" indent="0">
              <a:buNone/>
            </a:pPr>
            <a:r>
              <a:rPr lang="nl-NL" sz="2100" dirty="0">
                <a:cs typeface="Calibri"/>
              </a:rPr>
              <a:t>Aktívne počúvanie sa dá realizovať mnohými spôsobmi. Možno si ho zapamätať pomocou mnemotechnickej pomôcky </a:t>
            </a:r>
            <a:r>
              <a:rPr lang="sk-SK" sz="2100" dirty="0">
                <a:cs typeface="Calibri"/>
              </a:rPr>
              <a:t>z anglického slova počúvať </a:t>
            </a:r>
            <a:r>
              <a:rPr lang="nl-NL" sz="2100" dirty="0">
                <a:cs typeface="Calibri"/>
              </a:rPr>
              <a:t>"</a:t>
            </a:r>
            <a:r>
              <a:rPr lang="nl-NL" sz="2100" b="1" dirty="0">
                <a:cs typeface="Calibri"/>
              </a:rPr>
              <a:t>LISTEN"</a:t>
            </a:r>
            <a:r>
              <a:rPr lang="nl-NL" sz="2100" dirty="0">
                <a:cs typeface="Calibri"/>
              </a:rPr>
              <a:t>:</a:t>
            </a:r>
            <a:endParaRPr lang="nl-NL" sz="2100" dirty="0">
              <a:ea typeface="Calibri"/>
              <a:cs typeface="Calibri"/>
            </a:endParaRPr>
          </a:p>
          <a:p>
            <a:pPr marL="285750" indent="-285750">
              <a:spcBef>
                <a:spcPts val="0"/>
              </a:spcBef>
              <a:spcAft>
                <a:spcPts val="0"/>
              </a:spcAft>
              <a:buFont typeface="Arial,Sans-Serif"/>
              <a:buChar char="•"/>
            </a:pPr>
            <a:r>
              <a:rPr lang="sk-SK" sz="2100" b="1" dirty="0">
                <a:ea typeface="Calibri"/>
                <a:cs typeface="Calibri"/>
              </a:rPr>
              <a:t>L</a:t>
            </a:r>
            <a:r>
              <a:rPr lang="sk-SK" sz="2100" dirty="0">
                <a:ea typeface="Calibri"/>
                <a:cs typeface="Calibri"/>
              </a:rPr>
              <a:t>ook - </a:t>
            </a:r>
            <a:r>
              <a:rPr lang="sk-SK" sz="2100" b="1" dirty="0">
                <a:ea typeface="Calibri"/>
                <a:cs typeface="Calibri"/>
              </a:rPr>
              <a:t>Vyzerajte zaujato</a:t>
            </a:r>
            <a:r>
              <a:rPr lang="nl-NL" sz="2100" b="1" dirty="0">
                <a:ea typeface="Calibri"/>
                <a:cs typeface="Calibri"/>
              </a:rPr>
              <a:t>, zaujímajte sa.</a:t>
            </a:r>
          </a:p>
          <a:p>
            <a:pPr marL="285750" indent="-285750">
              <a:spcBef>
                <a:spcPts val="0"/>
              </a:spcBef>
              <a:spcAft>
                <a:spcPts val="0"/>
              </a:spcAft>
              <a:buFont typeface="Arial,Sans-Serif"/>
              <a:buChar char="•"/>
            </a:pPr>
            <a:r>
              <a:rPr lang="sk-SK" sz="2100" b="1" dirty="0" err="1">
                <a:ea typeface="Calibri" panose="020F0502020204030204"/>
                <a:cs typeface="Calibri"/>
              </a:rPr>
              <a:t>I</a:t>
            </a:r>
            <a:r>
              <a:rPr lang="sk-SK" sz="2100" dirty="0" err="1">
                <a:ea typeface="Calibri" panose="020F0502020204030204"/>
                <a:cs typeface="Calibri"/>
              </a:rPr>
              <a:t>nvolve</a:t>
            </a:r>
            <a:r>
              <a:rPr lang="sk-SK" sz="2100" dirty="0">
                <a:ea typeface="Calibri" panose="020F0502020204030204"/>
                <a:cs typeface="Calibri"/>
              </a:rPr>
              <a:t> - </a:t>
            </a:r>
            <a:r>
              <a:rPr lang="nl-NL" sz="2100" b="1" dirty="0">
                <a:ea typeface="Calibri" panose="020F0502020204030204"/>
                <a:cs typeface="Calibri"/>
              </a:rPr>
              <a:t>Zapojte sa </a:t>
            </a:r>
            <a:r>
              <a:rPr lang="nl-NL" sz="2100" dirty="0">
                <a:ea typeface="Calibri" panose="020F0502020204030204"/>
                <a:cs typeface="Calibri"/>
              </a:rPr>
              <a:t>tým, že budete reagovať.</a:t>
            </a:r>
            <a:endParaRPr lang="en-US" sz="2100" dirty="0">
              <a:ea typeface="Calibri" panose="020F0502020204030204"/>
              <a:cs typeface="Calibri"/>
            </a:endParaRPr>
          </a:p>
          <a:p>
            <a:pPr marL="285750" indent="-285750">
              <a:spcBef>
                <a:spcPts val="0"/>
              </a:spcBef>
              <a:spcAft>
                <a:spcPts val="0"/>
              </a:spcAft>
              <a:buFont typeface="Arial,Sans-Serif"/>
              <a:buChar char="•"/>
            </a:pPr>
            <a:r>
              <a:rPr lang="sk-SK" sz="2100" b="1" dirty="0" err="1">
                <a:ea typeface="Calibri" panose="020F0502020204030204"/>
                <a:cs typeface="Calibri"/>
              </a:rPr>
              <a:t>S</a:t>
            </a:r>
            <a:r>
              <a:rPr lang="sk-SK" sz="2100" dirty="0" err="1">
                <a:ea typeface="Calibri" panose="020F0502020204030204"/>
                <a:cs typeface="Calibri"/>
              </a:rPr>
              <a:t>tay</a:t>
            </a:r>
            <a:r>
              <a:rPr lang="sk-SK" sz="2100" dirty="0">
                <a:ea typeface="Calibri" panose="020F0502020204030204"/>
                <a:cs typeface="Calibri"/>
              </a:rPr>
              <a:t> - </a:t>
            </a:r>
            <a:r>
              <a:rPr lang="nl-NL" sz="2100" b="1" dirty="0">
                <a:ea typeface="Calibri" panose="020F0502020204030204"/>
                <a:cs typeface="Calibri"/>
              </a:rPr>
              <a:t>Zostaňte pri </a:t>
            </a:r>
            <a:r>
              <a:rPr lang="nl-NL" sz="2100" dirty="0">
                <a:ea typeface="Calibri" panose="020F0502020204030204"/>
                <a:cs typeface="Calibri"/>
              </a:rPr>
              <a:t>cieli.</a:t>
            </a:r>
            <a:endParaRPr lang="en-US" sz="2100" dirty="0">
              <a:ea typeface="Calibri" panose="020F0502020204030204"/>
              <a:cs typeface="Calibri"/>
            </a:endParaRPr>
          </a:p>
          <a:p>
            <a:pPr marL="285750" indent="-285750">
              <a:spcBef>
                <a:spcPts val="0"/>
              </a:spcBef>
              <a:spcAft>
                <a:spcPts val="0"/>
              </a:spcAft>
              <a:buFont typeface="Arial,Sans-Serif"/>
              <a:buChar char="•"/>
            </a:pPr>
            <a:r>
              <a:rPr lang="sk-SK" sz="2100" b="1" dirty="0">
                <a:ea typeface="Calibri" panose="020F0502020204030204"/>
                <a:cs typeface="Calibri"/>
              </a:rPr>
              <a:t>T</a:t>
            </a:r>
            <a:r>
              <a:rPr lang="sk-SK" sz="2100" dirty="0">
                <a:ea typeface="Calibri" panose="020F0502020204030204"/>
                <a:cs typeface="Calibri"/>
              </a:rPr>
              <a:t>est - </a:t>
            </a:r>
            <a:r>
              <a:rPr lang="nl-NL" sz="2100" b="1" dirty="0">
                <a:ea typeface="Calibri" panose="020F0502020204030204"/>
                <a:cs typeface="Calibri"/>
              </a:rPr>
              <a:t>Otestujte si </a:t>
            </a:r>
            <a:r>
              <a:rPr lang="nl-NL" sz="2100" dirty="0">
                <a:ea typeface="Calibri" panose="020F0502020204030204"/>
                <a:cs typeface="Calibri"/>
              </a:rPr>
              <a:t>svoje porozumenie.</a:t>
            </a:r>
          </a:p>
          <a:p>
            <a:pPr marL="285750" indent="-285750">
              <a:spcBef>
                <a:spcPts val="0"/>
              </a:spcBef>
              <a:spcAft>
                <a:spcPts val="0"/>
              </a:spcAft>
              <a:buFont typeface="Arial,Sans-Serif"/>
              <a:buChar char="•"/>
            </a:pPr>
            <a:r>
              <a:rPr lang="sk-SK" sz="2100" b="1" dirty="0" err="1">
                <a:ea typeface="Calibri" panose="020F0502020204030204"/>
                <a:cs typeface="Calibri"/>
              </a:rPr>
              <a:t>E</a:t>
            </a:r>
            <a:r>
              <a:rPr lang="sk-SK" sz="2100" dirty="0" err="1">
                <a:ea typeface="Calibri" panose="020F0502020204030204"/>
                <a:cs typeface="Calibri"/>
              </a:rPr>
              <a:t>valuate</a:t>
            </a:r>
            <a:r>
              <a:rPr lang="sk-SK" sz="2100" dirty="0">
                <a:ea typeface="Calibri" panose="020F0502020204030204"/>
                <a:cs typeface="Calibri"/>
              </a:rPr>
              <a:t> - </a:t>
            </a:r>
            <a:r>
              <a:rPr lang="nl-NL" sz="2100" b="1" dirty="0">
                <a:ea typeface="Calibri" panose="020F0502020204030204"/>
                <a:cs typeface="Calibri"/>
              </a:rPr>
              <a:t>Zhodnoťte, </a:t>
            </a:r>
            <a:r>
              <a:rPr lang="nl-NL" sz="2100" dirty="0">
                <a:ea typeface="Calibri" panose="020F0502020204030204"/>
                <a:cs typeface="Calibri"/>
              </a:rPr>
              <a:t>čo počujete.</a:t>
            </a:r>
            <a:endParaRPr lang="en-US" sz="2100" dirty="0">
              <a:ea typeface="Calibri" panose="020F0502020204030204"/>
              <a:cs typeface="Calibri"/>
            </a:endParaRPr>
          </a:p>
          <a:p>
            <a:pPr marL="285750" indent="-285750">
              <a:spcBef>
                <a:spcPts val="0"/>
              </a:spcBef>
              <a:spcAft>
                <a:spcPts val="0"/>
              </a:spcAft>
              <a:buFont typeface="Arial,Sans-Serif"/>
              <a:buChar char="•"/>
            </a:pPr>
            <a:r>
              <a:rPr lang="sk-SK" sz="2100" b="1" dirty="0" err="1">
                <a:ea typeface="Calibri" panose="020F0502020204030204"/>
                <a:cs typeface="Calibri"/>
              </a:rPr>
              <a:t>N</a:t>
            </a:r>
            <a:r>
              <a:rPr lang="sk-SK" sz="2100" dirty="0" err="1">
                <a:ea typeface="Calibri" panose="020F0502020204030204"/>
                <a:cs typeface="Calibri"/>
              </a:rPr>
              <a:t>eutralise</a:t>
            </a:r>
            <a:r>
              <a:rPr lang="sk-SK" sz="2100" dirty="0">
                <a:ea typeface="Calibri" panose="020F0502020204030204"/>
                <a:cs typeface="Calibri"/>
              </a:rPr>
              <a:t> - </a:t>
            </a:r>
            <a:r>
              <a:rPr lang="sk-SK" sz="2100" b="1" dirty="0">
                <a:ea typeface="Calibri" panose="020F0502020204030204"/>
                <a:cs typeface="Calibri"/>
              </a:rPr>
              <a:t>Zvládnite </a:t>
            </a:r>
            <a:r>
              <a:rPr lang="nl-NL" sz="2100" dirty="0">
                <a:ea typeface="Calibri" panose="020F0502020204030204"/>
                <a:cs typeface="Calibri"/>
              </a:rPr>
              <a:t>svoje pocity.</a:t>
            </a:r>
            <a:endParaRPr lang="nl-NL" sz="2100" dirty="0">
              <a:cs typeface="Calibri"/>
            </a:endParaRPr>
          </a:p>
          <a:p>
            <a:pPr algn="just"/>
            <a:endParaRPr lang="nl-NL" b="1" dirty="0">
              <a:ea typeface="Calibri" panose="020F0502020204030204"/>
              <a:cs typeface="Calibri"/>
            </a:endParaRPr>
          </a:p>
        </p:txBody>
      </p:sp>
      <p:sp>
        <p:nvSpPr>
          <p:cNvPr id="4" name="Tekstvak 3">
            <a:extLst>
              <a:ext uri="{FF2B5EF4-FFF2-40B4-BE49-F238E27FC236}">
                <a16:creationId xmlns:a16="http://schemas.microsoft.com/office/drawing/2014/main" id="{935A8E63-29ED-F628-4805-51D4A319047D}"/>
              </a:ext>
            </a:extLst>
          </p:cNvPr>
          <p:cNvSpPr txBox="1"/>
          <p:nvPr/>
        </p:nvSpPr>
        <p:spPr>
          <a:xfrm>
            <a:off x="6828959" y="6583061"/>
            <a:ext cx="5366197" cy="276999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algn="r"/>
            <a:r>
              <a:rPr lang="nl-NL" sz="1200" dirty="0">
                <a:cs typeface="Calibri"/>
                <a:hlinkClick r:id="rId3"/>
              </a:rPr>
              <a:t>Zdrojové informácie </a:t>
            </a:r>
            <a:r>
              <a:rPr lang="nl-NL" sz="1200" dirty="0">
                <a:cs typeface="Calibri"/>
              </a:rPr>
              <a:t>| </a:t>
            </a:r>
            <a:r>
              <a:rPr lang="en-US" sz="1200" dirty="0">
                <a:cs typeface="Calibri"/>
                <a:hlinkClick r:id="rId4"/>
              </a:rPr>
              <a:t>Zdroj obrázkov</a:t>
            </a:r>
            <a:endParaRPr lang="nl-NL" sz="1200" dirty="0">
              <a:cs typeface="Calibri" panose="020F0502020204030204"/>
              <a:hlinkClick r:id="rId3"/>
            </a:endParaRPr>
          </a:p>
        </p:txBody>
      </p:sp>
      <p:sp>
        <p:nvSpPr>
          <p:cNvPr id="5" name="Tekstvak 4">
            <a:extLst>
              <a:ext uri="{FF2B5EF4-FFF2-40B4-BE49-F238E27FC236}">
                <a16:creationId xmlns:a16="http://schemas.microsoft.com/office/drawing/2014/main" id="{ED857F4B-B7EF-2413-944A-94B09557958E}"/>
              </a:ext>
            </a:extLst>
          </p:cNvPr>
          <p:cNvSpPr txBox="1"/>
          <p:nvPr/>
        </p:nvSpPr>
        <p:spPr>
          <a:xfrm>
            <a:off x="6804772" y="736787"/>
            <a:ext cx="5014632" cy="369332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marL="285750" indent="-285750">
              <a:buFont typeface="Arial"/>
              <a:buChar char="•"/>
            </a:pPr>
            <a:endParaRPr lang="nl-NL">
              <a:cs typeface="Calibri"/>
            </a:endParaRPr>
          </a:p>
        </p:txBody>
      </p:sp>
      <p:pic>
        <p:nvPicPr>
          <p:cNvPr id="11" name="Εικόνα 10" descr="Εικόνα που περιέχει γραφικά, μαύρο, σκοτάδι, σύμβολο&#10;&#10;Περιγραφή που δημιουργήθηκε αυτόματα">
            <a:extLst>
              <a:ext uri="{FF2B5EF4-FFF2-40B4-BE49-F238E27FC236}">
                <a16:creationId xmlns:a16="http://schemas.microsoft.com/office/drawing/2014/main" id="{1140BD7D-3294-89EA-1C0A-32791B98F060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3241" y="2028825"/>
            <a:ext cx="5636118" cy="372512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1382010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3DE6EF47-FD02-514A-2E74-E0513534DBD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k-SK" dirty="0">
                <a:ea typeface="Adobe Gothic Std B"/>
                <a:cs typeface="Calibri"/>
              </a:rPr>
              <a:t>Príklady aktívneho počúvania (4/4)</a:t>
            </a:r>
            <a:endParaRPr lang="sk-SK" dirty="0"/>
          </a:p>
        </p:txBody>
      </p:sp>
      <p:sp>
        <p:nvSpPr>
          <p:cNvPr id="3" name="Tijdelijke aanduiding voor inhoud 2">
            <a:extLst>
              <a:ext uri="{FF2B5EF4-FFF2-40B4-BE49-F238E27FC236}">
                <a16:creationId xmlns:a16="http://schemas.microsoft.com/office/drawing/2014/main" id="{71AD3E2D-13D5-BA73-E795-0CF6E0536B1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57999" y="2218562"/>
            <a:ext cx="5852132" cy="3846400"/>
          </a:xfrm>
        </p:spPr>
        <p:txBody>
          <a:bodyPr vert="horz" lIns="91440" tIns="45720" rIns="91440" bIns="45720" rtlCol="0" anchor="t">
            <a:normAutofit/>
          </a:bodyPr>
          <a:lstStyle/>
          <a:p>
            <a:pPr>
              <a:spcBef>
                <a:spcPts val="0"/>
              </a:spcBef>
              <a:spcAft>
                <a:spcPts val="0"/>
              </a:spcAft>
            </a:pPr>
            <a:r>
              <a:rPr lang="sk-SK" sz="2100" b="1" dirty="0">
                <a:cs typeface="Calibri"/>
              </a:rPr>
              <a:t>Premýšľajte o reči tela </a:t>
            </a:r>
            <a:r>
              <a:rPr lang="sk-SK" sz="2100" dirty="0">
                <a:cs typeface="Calibri"/>
              </a:rPr>
              <a:t>a držaní tela a o tom, ako na mladých ľudí pôsobíte;</a:t>
            </a:r>
          </a:p>
          <a:p>
            <a:pPr>
              <a:spcBef>
                <a:spcPts val="0"/>
              </a:spcBef>
              <a:spcAft>
                <a:spcPts val="0"/>
              </a:spcAft>
            </a:pPr>
            <a:r>
              <a:rPr lang="sk-SK" sz="2100" b="1" dirty="0">
                <a:cs typeface="Calibri"/>
              </a:rPr>
              <a:t>Neprerušujte ich</a:t>
            </a:r>
            <a:r>
              <a:rPr lang="sk-SK" sz="2100" dirty="0">
                <a:cs typeface="Calibri"/>
              </a:rPr>
              <a:t>;</a:t>
            </a:r>
          </a:p>
          <a:p>
            <a:pPr>
              <a:spcBef>
                <a:spcPts val="0"/>
              </a:spcBef>
              <a:spcAft>
                <a:spcPts val="0"/>
              </a:spcAft>
            </a:pPr>
            <a:r>
              <a:rPr lang="sk-SK" sz="2100" b="1" dirty="0">
                <a:cs typeface="Calibri"/>
              </a:rPr>
              <a:t>Efektívne využívajte ticho, </a:t>
            </a:r>
            <a:r>
              <a:rPr lang="sk-SK" sz="2100" dirty="0">
                <a:cs typeface="Calibri"/>
              </a:rPr>
              <a:t>aby ste počkali, kým povedia, čo potrebujú povedať;</a:t>
            </a:r>
          </a:p>
          <a:p>
            <a:pPr>
              <a:spcBef>
                <a:spcPts val="0"/>
              </a:spcBef>
              <a:spcAft>
                <a:spcPts val="0"/>
              </a:spcAft>
            </a:pPr>
            <a:r>
              <a:rPr lang="sk-SK" sz="2100" b="1" dirty="0">
                <a:cs typeface="Calibri"/>
              </a:rPr>
              <a:t>Zhrňte </a:t>
            </a:r>
            <a:r>
              <a:rPr lang="sk-SK" sz="2100" dirty="0">
                <a:cs typeface="Calibri"/>
              </a:rPr>
              <a:t>alebo </a:t>
            </a:r>
            <a:r>
              <a:rPr lang="sk-SK" sz="2100" b="1" dirty="0">
                <a:cs typeface="Calibri"/>
              </a:rPr>
              <a:t>parafrázujte emócie a obsah </a:t>
            </a:r>
            <a:r>
              <a:rPr lang="sk-SK" sz="2100" dirty="0">
                <a:cs typeface="Calibri"/>
              </a:rPr>
              <a:t>toho, čo podľa vašej interpretácie hovoria. Nesúhlasíte s osobou, ale len opakujete, čo povedala;</a:t>
            </a:r>
          </a:p>
          <a:p>
            <a:pPr>
              <a:spcBef>
                <a:spcPts val="0"/>
              </a:spcBef>
              <a:spcAft>
                <a:spcPts val="0"/>
              </a:spcAft>
            </a:pPr>
            <a:r>
              <a:rPr lang="sk-SK" sz="2100" b="1" dirty="0">
                <a:cs typeface="Calibri"/>
              </a:rPr>
              <a:t>Potvrďte im, keď súhlasíte </a:t>
            </a:r>
            <a:r>
              <a:rPr lang="sk-SK" sz="2100" dirty="0">
                <a:cs typeface="Calibri"/>
              </a:rPr>
              <a:t>s tým, čo hovoria.</a:t>
            </a:r>
          </a:p>
          <a:p>
            <a:pPr marL="285750" indent="-285750" algn="just">
              <a:spcBef>
                <a:spcPts val="0"/>
              </a:spcBef>
              <a:spcAft>
                <a:spcPts val="0"/>
              </a:spcAft>
              <a:buFont typeface="Arial,Sans-Serif" panose="05000000000000000000" pitchFamily="2" charset="2"/>
              <a:buChar char="•"/>
            </a:pPr>
            <a:endParaRPr lang="sk-SK" sz="2100" dirty="0">
              <a:cs typeface="Calibri"/>
            </a:endParaRPr>
          </a:p>
          <a:p>
            <a:pPr algn="just">
              <a:spcBef>
                <a:spcPts val="0"/>
              </a:spcBef>
              <a:spcAft>
                <a:spcPts val="0"/>
              </a:spcAft>
            </a:pPr>
            <a:endParaRPr lang="sk-SK" sz="2100" dirty="0">
              <a:cs typeface="Calibri"/>
            </a:endParaRPr>
          </a:p>
          <a:p>
            <a:endParaRPr lang="sk-SK" dirty="0">
              <a:cs typeface="Calibri"/>
            </a:endParaRPr>
          </a:p>
        </p:txBody>
      </p:sp>
      <p:sp>
        <p:nvSpPr>
          <p:cNvPr id="4" name="Tijdelijke aanduiding voor inhoud 2">
            <a:extLst>
              <a:ext uri="{FF2B5EF4-FFF2-40B4-BE49-F238E27FC236}">
                <a16:creationId xmlns:a16="http://schemas.microsoft.com/office/drawing/2014/main" id="{EC99B72D-6F97-478C-D4FC-D637F09942B5}"/>
              </a:ext>
            </a:extLst>
          </p:cNvPr>
          <p:cNvSpPr txBox="1">
            <a:spLocks/>
          </p:cNvSpPr>
          <p:nvPr/>
        </p:nvSpPr>
        <p:spPr>
          <a:xfrm>
            <a:off x="6344905" y="2102652"/>
            <a:ext cx="5455034" cy="4865977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>
            <a:defPPr>
              <a:defRPr lang="el-GR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just">
              <a:spcBef>
                <a:spcPts val="0"/>
              </a:spcBef>
              <a:spcAft>
                <a:spcPts val="0"/>
              </a:spcAft>
              <a:buNone/>
            </a:pPr>
            <a:endParaRPr lang="sk-SK" sz="2100" dirty="0">
              <a:ea typeface="Calibri" panose="020F0502020204030204"/>
              <a:cs typeface="Calibri"/>
            </a:endParaRPr>
          </a:p>
        </p:txBody>
      </p:sp>
      <p:sp>
        <p:nvSpPr>
          <p:cNvPr id="6" name="Tekstvak 5">
            <a:extLst>
              <a:ext uri="{FF2B5EF4-FFF2-40B4-BE49-F238E27FC236}">
                <a16:creationId xmlns:a16="http://schemas.microsoft.com/office/drawing/2014/main" id="{893113CA-44B4-B04B-9953-7880EC62AB2B}"/>
              </a:ext>
            </a:extLst>
          </p:cNvPr>
          <p:cNvSpPr txBox="1"/>
          <p:nvPr/>
        </p:nvSpPr>
        <p:spPr>
          <a:xfrm>
            <a:off x="7724775" y="6576275"/>
            <a:ext cx="4465615" cy="276999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algn="r"/>
            <a:r>
              <a:rPr lang="sk-SK" sz="1200" dirty="0">
                <a:cs typeface="Calibri"/>
                <a:hlinkClick r:id="rId3"/>
              </a:rPr>
              <a:t>Obrázok od </a:t>
            </a:r>
            <a:r>
              <a:rPr lang="sk-SK" sz="1200" dirty="0" err="1">
                <a:cs typeface="Calibri"/>
                <a:hlinkClick r:id="rId3"/>
              </a:rPr>
              <a:t>asier_relampagoestudio</a:t>
            </a:r>
            <a:r>
              <a:rPr lang="sk-SK" sz="1200" dirty="0">
                <a:cs typeface="Calibri"/>
                <a:hlinkClick r:id="rId3"/>
              </a:rPr>
              <a:t> na </a:t>
            </a:r>
            <a:r>
              <a:rPr lang="sk-SK" sz="1200" dirty="0" err="1">
                <a:cs typeface="Calibri"/>
                <a:hlinkClick r:id="rId3"/>
              </a:rPr>
              <a:t>Freepik</a:t>
            </a:r>
            <a:r>
              <a:rPr lang="sk-SK" sz="1200" dirty="0">
                <a:cs typeface="Calibri"/>
                <a:hlinkClick r:id="rId3"/>
              </a:rPr>
              <a:t> </a:t>
            </a:r>
            <a:r>
              <a:rPr lang="sk-SK" sz="1200" dirty="0">
                <a:cs typeface="Calibri"/>
              </a:rPr>
              <a:t>| </a:t>
            </a:r>
            <a:r>
              <a:rPr lang="sk-SK" sz="1200" dirty="0">
                <a:cs typeface="Calibri"/>
                <a:hlinkClick r:id="rId4"/>
              </a:rPr>
              <a:t>Zdroj informácií</a:t>
            </a:r>
            <a:endParaRPr lang="sk-SK" sz="1200" dirty="0">
              <a:cs typeface="Calibri" panose="020F0502020204030204"/>
            </a:endParaRPr>
          </a:p>
        </p:txBody>
      </p:sp>
      <p:pic>
        <p:nvPicPr>
          <p:cNvPr id="8" name="Εικόνα 7" descr="Εικόνα που περιέχει ανθρώπινο πρόσωπο, άτομο, ρουχισμός, χαμόγελο&#10;&#10;Περιγραφή που δημιουργήθηκε αυτόματα">
            <a:extLst>
              <a:ext uri="{FF2B5EF4-FFF2-40B4-BE49-F238E27FC236}">
                <a16:creationId xmlns:a16="http://schemas.microsoft.com/office/drawing/2014/main" id="{E68FE13A-90D9-0F05-4650-3A7050634516}"/>
              </a:ext>
            </a:extLst>
          </p:cNvPr>
          <p:cNvPicPr>
            <a:picLocks noChangeAspect="1"/>
          </p:cNvPicPr>
          <p:nvPr/>
        </p:nvPicPr>
        <p:blipFill>
          <a:blip r:embed="rId5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120249" y="2218562"/>
            <a:ext cx="4679690" cy="37433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7729248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557E9A24-D02B-C69B-9150-AD3DFD4ED14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 err="1">
                <a:ea typeface="Adobe Gothic Std B"/>
                <a:cs typeface="Calibri"/>
              </a:rPr>
              <a:t>Ďalšie </a:t>
            </a:r>
            <a:r>
              <a:rPr lang="nl-NL" dirty="0">
                <a:ea typeface="Adobe Gothic Std B"/>
                <a:cs typeface="Calibri"/>
              </a:rPr>
              <a:t>zručnosti </a:t>
            </a:r>
            <a:r>
              <a:rPr lang="nl-NL" err="1">
                <a:ea typeface="Adobe Gothic Std B"/>
                <a:cs typeface="Calibri"/>
              </a:rPr>
              <a:t>dialógu </a:t>
            </a:r>
            <a:r>
              <a:rPr lang="nl-NL">
                <a:ea typeface="Adobe Gothic Std B"/>
                <a:cs typeface="Calibri"/>
              </a:rPr>
              <a:t>(1/3)</a:t>
            </a:r>
            <a:endParaRPr lang="nl-NL" err="1"/>
          </a:p>
        </p:txBody>
      </p:sp>
      <p:sp>
        <p:nvSpPr>
          <p:cNvPr id="3" name="Tijdelijke aanduiding voor inhoud 2">
            <a:extLst>
              <a:ext uri="{FF2B5EF4-FFF2-40B4-BE49-F238E27FC236}">
                <a16:creationId xmlns:a16="http://schemas.microsoft.com/office/drawing/2014/main" id="{50735A39-E620-A37C-B150-7F83760D192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138844" y="1714140"/>
            <a:ext cx="5471448" cy="4865977"/>
          </a:xfrm>
        </p:spPr>
        <p:txBody>
          <a:bodyPr vert="horz" lIns="91440" tIns="45720" rIns="91440" bIns="45720" rtlCol="0" anchor="t">
            <a:normAutofit/>
          </a:bodyPr>
          <a:lstStyle/>
          <a:p>
            <a:pPr algn="just"/>
            <a:endParaRPr lang="nl-NL" sz="2100" b="1" dirty="0">
              <a:cs typeface="Calibri"/>
            </a:endParaRPr>
          </a:p>
          <a:p>
            <a:r>
              <a:rPr lang="nl-NL" sz="2100" b="1" dirty="0">
                <a:cs typeface="Calibri"/>
              </a:rPr>
              <a:t>Kritické myslenie </a:t>
            </a:r>
            <a:r>
              <a:rPr lang="en-US" sz="2100" dirty="0">
                <a:cs typeface="Calibri"/>
              </a:rPr>
              <a:t>pomáha identifikovať predpoklady a predsudky, </a:t>
            </a:r>
            <a:r>
              <a:rPr lang="en-US" sz="2100" dirty="0" err="1">
                <a:cs typeface="Calibri"/>
              </a:rPr>
              <a:t>analyzovať </a:t>
            </a:r>
            <a:r>
              <a:rPr lang="en-US" sz="2100" dirty="0">
                <a:cs typeface="Calibri"/>
              </a:rPr>
              <a:t>informácie, premýšľať o ich zdrojoch a byť schopný robiť informované a racionálne úsudky. Požiadajte dospievajúceho, aby vysvetlil, prečo dospel k svojim záverom, a podporil svoje názory, aby ste pochopili jeho cestu. Viac informácií o tejto téme nájdete v </a:t>
            </a:r>
            <a:r>
              <a:rPr lang="en-US" sz="2100" i="1" dirty="0">
                <a:cs typeface="Calibri"/>
              </a:rPr>
              <a:t>module 2: Kritické myslenie</a:t>
            </a:r>
            <a:r>
              <a:rPr lang="en-US" sz="2100" dirty="0">
                <a:cs typeface="Calibri"/>
              </a:rPr>
              <a:t>. </a:t>
            </a:r>
            <a:endParaRPr lang="en-US" dirty="0">
              <a:cs typeface="Calibri"/>
            </a:endParaRPr>
          </a:p>
          <a:p>
            <a:pPr algn="just"/>
            <a:endParaRPr lang="nl-NL" sz="2100" dirty="0">
              <a:ea typeface="Calibri"/>
              <a:cs typeface="Calibri"/>
            </a:endParaRPr>
          </a:p>
        </p:txBody>
      </p:sp>
      <p:sp>
        <p:nvSpPr>
          <p:cNvPr id="4" name="Tekstvak 3">
            <a:extLst>
              <a:ext uri="{FF2B5EF4-FFF2-40B4-BE49-F238E27FC236}">
                <a16:creationId xmlns:a16="http://schemas.microsoft.com/office/drawing/2014/main" id="{B6B0B6A5-44B6-AD9E-BB4C-C1F0943FB974}"/>
              </a:ext>
            </a:extLst>
          </p:cNvPr>
          <p:cNvSpPr txBox="1"/>
          <p:nvPr/>
        </p:nvSpPr>
        <p:spPr>
          <a:xfrm>
            <a:off x="6776757" y="6577852"/>
            <a:ext cx="5420845" cy="276999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algn="r"/>
            <a:r>
              <a:rPr lang="nl-NL" sz="1200" dirty="0">
                <a:solidFill>
                  <a:srgbClr val="0563C1"/>
                </a:solidFill>
                <a:cs typeface="Calibri"/>
                <a:hlinkClick r:id="rId3"/>
              </a:rPr>
              <a:t>Zdroj informácií </a:t>
            </a:r>
            <a:r>
              <a:rPr lang="nl-NL" sz="1200" dirty="0">
                <a:solidFill>
                  <a:srgbClr val="000000"/>
                </a:solidFill>
                <a:cs typeface="Calibri"/>
              </a:rPr>
              <a:t>| </a:t>
            </a:r>
            <a:r>
              <a:rPr lang="nl-NL" sz="1200" dirty="0">
                <a:solidFill>
                  <a:srgbClr val="000000"/>
                </a:solidFill>
                <a:cs typeface="Calibri"/>
                <a:hlinkClick r:id="rId4"/>
              </a:rPr>
              <a:t>Zdroj obrázkov</a:t>
            </a:r>
            <a:endParaRPr lang="nl-NL" sz="1200" dirty="0"/>
          </a:p>
        </p:txBody>
      </p:sp>
      <p:pic>
        <p:nvPicPr>
          <p:cNvPr id="8" name="Εικόνα 7">
            <a:extLst>
              <a:ext uri="{FF2B5EF4-FFF2-40B4-BE49-F238E27FC236}">
                <a16:creationId xmlns:a16="http://schemas.microsoft.com/office/drawing/2014/main" id="{E1C08739-597A-7A7F-705B-A455A10356FA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65143" y="2000249"/>
            <a:ext cx="3892154" cy="38957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3779786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ED4A0CB2-7300-280A-6F37-3DE9AEB5439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k-SK" dirty="0">
                <a:ea typeface="Adobe Gothic Std B"/>
                <a:cs typeface="Calibri"/>
              </a:rPr>
              <a:t>Ďalšie zručnosti dialógu (2/3)</a:t>
            </a:r>
            <a:endParaRPr lang="sk-SK" dirty="0"/>
          </a:p>
        </p:txBody>
      </p:sp>
      <p:sp>
        <p:nvSpPr>
          <p:cNvPr id="3" name="Tijdelijke aanduiding voor inhoud 2">
            <a:extLst>
              <a:ext uri="{FF2B5EF4-FFF2-40B4-BE49-F238E27FC236}">
                <a16:creationId xmlns:a16="http://schemas.microsoft.com/office/drawing/2014/main" id="{6F1A90C7-8504-8AEC-8937-34B6A16826C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 vert="horz" lIns="91440" tIns="45720" rIns="91440" bIns="45720" rtlCol="0" anchor="t">
            <a:normAutofit/>
          </a:bodyPr>
          <a:lstStyle/>
          <a:p>
            <a:pPr algn="just"/>
            <a:endParaRPr lang="sk-SK" sz="2100" b="1" dirty="0">
              <a:cs typeface="Calibri"/>
            </a:endParaRPr>
          </a:p>
          <a:p>
            <a:r>
              <a:rPr lang="sk-SK" sz="2100" b="1" dirty="0">
                <a:cs typeface="Calibri"/>
              </a:rPr>
              <a:t>Kladenie otázok </a:t>
            </a:r>
            <a:r>
              <a:rPr lang="sk-SK" sz="2100" dirty="0">
                <a:cs typeface="Calibri"/>
              </a:rPr>
              <a:t>je v dialógu neoceniteľné: pomáha obohatiť naše porozumenie. Dobré otázky nám však neposkytujú len viac informácií, ale umožňujú hlbšie pochopiť skúsenosti druhého človeka a porozumieť tomu, ako a prečo vidí svet tak, ako ho vidí. Dobré otázky sú </a:t>
            </a:r>
            <a:r>
              <a:rPr lang="sk-SK" sz="2100" dirty="0" err="1">
                <a:cs typeface="Calibri"/>
              </a:rPr>
              <a:t>odpovedné</a:t>
            </a:r>
            <a:r>
              <a:rPr lang="sk-SK" sz="2100" dirty="0">
                <a:cs typeface="Calibri"/>
              </a:rPr>
              <a:t> otázky (otázky, ktoré sú reakciou na informácie z dialógu); pomáhajú prehĺbiť porozumenie.</a:t>
            </a:r>
          </a:p>
          <a:p>
            <a:pPr algn="just"/>
            <a:endParaRPr lang="sk-SK" sz="2100" dirty="0">
              <a:cs typeface="Calibri"/>
            </a:endParaRPr>
          </a:p>
          <a:p>
            <a:endParaRPr lang="sk-SK" dirty="0">
              <a:cs typeface="Calibri"/>
            </a:endParaRPr>
          </a:p>
        </p:txBody>
      </p:sp>
      <p:sp>
        <p:nvSpPr>
          <p:cNvPr id="6" name="Tekstvak 5">
            <a:extLst>
              <a:ext uri="{FF2B5EF4-FFF2-40B4-BE49-F238E27FC236}">
                <a16:creationId xmlns:a16="http://schemas.microsoft.com/office/drawing/2014/main" id="{2C05026A-9B19-B43D-9FFC-E0B5FEA6445E}"/>
              </a:ext>
            </a:extLst>
          </p:cNvPr>
          <p:cNvSpPr txBox="1"/>
          <p:nvPr/>
        </p:nvSpPr>
        <p:spPr>
          <a:xfrm>
            <a:off x="7179971" y="6581640"/>
            <a:ext cx="5017394" cy="276999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algn="r"/>
            <a:r>
              <a:rPr lang="sk-SK" sz="1200" dirty="0">
                <a:cs typeface="Calibri"/>
                <a:hlinkClick r:id="rId3"/>
              </a:rPr>
              <a:t>Zdrojové informácie </a:t>
            </a:r>
            <a:r>
              <a:rPr lang="sk-SK" sz="1200" dirty="0">
                <a:cs typeface="Calibri"/>
              </a:rPr>
              <a:t>| </a:t>
            </a:r>
            <a:r>
              <a:rPr lang="sk-SK" sz="1200" dirty="0">
                <a:cs typeface="Calibri"/>
                <a:hlinkClick r:id="rId4"/>
              </a:rPr>
              <a:t>Zdrojový obrázok</a:t>
            </a:r>
            <a:endParaRPr lang="sk-SK" dirty="0"/>
          </a:p>
        </p:txBody>
      </p:sp>
      <p:pic>
        <p:nvPicPr>
          <p:cNvPr id="7" name="Εικόνα 6" descr="Εικόνα που περιέχει τέχνη, γκραφίτι, τοιχογραφία, Τέχνη του δρόμου&#10;&#10;Περιγραφή που δημιουργήθηκε αυτόματα">
            <a:extLst>
              <a:ext uri="{FF2B5EF4-FFF2-40B4-BE49-F238E27FC236}">
                <a16:creationId xmlns:a16="http://schemas.microsoft.com/office/drawing/2014/main" id="{E079DB57-4243-7DAD-84DF-0AFA0030F70B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62725" y="2471737"/>
            <a:ext cx="5276850" cy="165726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8094310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DE39816A-9DB9-61B6-8250-F7DBE200E23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 err="1">
                <a:ea typeface="Adobe Gothic Std B"/>
                <a:cs typeface="Calibri"/>
              </a:rPr>
              <a:t>Ďalšie </a:t>
            </a:r>
            <a:r>
              <a:rPr lang="nl-NL">
                <a:ea typeface="Adobe Gothic Std B"/>
                <a:cs typeface="Calibri"/>
              </a:rPr>
              <a:t>zručnosti v oblasti </a:t>
            </a:r>
            <a:r>
              <a:rPr lang="nl-NL" err="1">
                <a:ea typeface="Adobe Gothic Std B"/>
                <a:cs typeface="Calibri"/>
              </a:rPr>
              <a:t>dialógu </a:t>
            </a:r>
            <a:r>
              <a:rPr lang="nl-NL">
                <a:ea typeface="Adobe Gothic Std B"/>
                <a:cs typeface="Calibri"/>
              </a:rPr>
              <a:t>(3/3)</a:t>
            </a:r>
            <a:endParaRPr lang="nl-NL"/>
          </a:p>
        </p:txBody>
      </p:sp>
      <p:sp>
        <p:nvSpPr>
          <p:cNvPr id="3" name="Tijdelijke aanduiding voor inhoud 2">
            <a:extLst>
              <a:ext uri="{FF2B5EF4-FFF2-40B4-BE49-F238E27FC236}">
                <a16:creationId xmlns:a16="http://schemas.microsoft.com/office/drawing/2014/main" id="{B0606F6D-35C7-6770-D5D9-8F095B3748C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505633" y="1714140"/>
            <a:ext cx="5852132" cy="4865977"/>
          </a:xfrm>
        </p:spPr>
        <p:txBody>
          <a:bodyPr vert="horz" lIns="91440" tIns="45720" rIns="91440" bIns="45720" rtlCol="0" anchor="t">
            <a:normAutofit/>
          </a:bodyPr>
          <a:lstStyle/>
          <a:p>
            <a:pPr algn="just"/>
            <a:endParaRPr lang="nl-NL" sz="2200" b="1" dirty="0">
              <a:cs typeface="Calibri"/>
            </a:endParaRPr>
          </a:p>
          <a:p>
            <a:r>
              <a:rPr lang="nl-NL" sz="2200" b="1" dirty="0">
                <a:cs typeface="Calibri"/>
              </a:rPr>
              <a:t>K reflexii </a:t>
            </a:r>
            <a:r>
              <a:rPr lang="nl-NL" sz="2200" dirty="0">
                <a:cs typeface="Calibri"/>
              </a:rPr>
              <a:t>väčšinou dochádza až po ukončení dialógu, pretože na premýšľanie o tom, čo sa stalo, je potrebný priestor a čas. Je však veľmi dôležité reflektovať, aby ste lepšie pochopili, čo ste sa naučili a ako by sa to dalo v budúcnosti zlepšiť.</a:t>
            </a:r>
          </a:p>
        </p:txBody>
      </p:sp>
      <p:sp>
        <p:nvSpPr>
          <p:cNvPr id="4" name="Tekstvak 3">
            <a:extLst>
              <a:ext uri="{FF2B5EF4-FFF2-40B4-BE49-F238E27FC236}">
                <a16:creationId xmlns:a16="http://schemas.microsoft.com/office/drawing/2014/main" id="{B96E80CF-DD0D-4A08-6B01-194D7C9C58BE}"/>
              </a:ext>
            </a:extLst>
          </p:cNvPr>
          <p:cNvSpPr txBox="1"/>
          <p:nvPr/>
        </p:nvSpPr>
        <p:spPr>
          <a:xfrm>
            <a:off x="7579753" y="6576274"/>
            <a:ext cx="4614929" cy="276999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algn="r"/>
            <a:r>
              <a:rPr lang="nl-NL" sz="1200" dirty="0">
                <a:cs typeface="Calibri"/>
                <a:hlinkClick r:id="rId3"/>
              </a:rPr>
              <a:t>Zdrojové informácie </a:t>
            </a:r>
            <a:r>
              <a:rPr lang="nl-NL" sz="1200" dirty="0">
                <a:cs typeface="Calibri"/>
              </a:rPr>
              <a:t>| </a:t>
            </a:r>
            <a:r>
              <a:rPr lang="nl-NL" sz="1200" dirty="0">
                <a:cs typeface="Calibri"/>
                <a:hlinkClick r:id="rId4"/>
              </a:rPr>
              <a:t>Obrázok od Freepik</a:t>
            </a:r>
            <a:endParaRPr lang="nl-NL" dirty="0"/>
          </a:p>
        </p:txBody>
      </p:sp>
      <p:pic>
        <p:nvPicPr>
          <p:cNvPr id="7" name="Εικόνα 6" descr="Εικόνα που περιέχει ρουχισμός, παπούτσια, άτομο, ζωγραφιά&#10;&#10;Περιγραφή που δημιουργήθηκε αυτόματα">
            <a:extLst>
              <a:ext uri="{FF2B5EF4-FFF2-40B4-BE49-F238E27FC236}">
                <a16:creationId xmlns:a16="http://schemas.microsoft.com/office/drawing/2014/main" id="{2F3DFC22-D913-B4C9-E7EC-408EEEE81201}"/>
              </a:ext>
            </a:extLst>
          </p:cNvPr>
          <p:cNvPicPr>
            <a:picLocks noChangeAspect="1"/>
          </p:cNvPicPr>
          <p:nvPr/>
        </p:nvPicPr>
        <p:blipFill>
          <a:blip r:embed="rId5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4308" y="1552574"/>
            <a:ext cx="4314825" cy="43148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9431610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4EE35867-FACD-3296-287F-8CE70C01BC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82366" y="3120008"/>
            <a:ext cx="5543242" cy="605096"/>
          </a:xfrm>
        </p:spPr>
        <p:txBody>
          <a:bodyPr vert="horz" lIns="91440" tIns="45720" rIns="91440" bIns="45720" rtlCol="0" anchor="ctr">
            <a:noAutofit/>
          </a:bodyPr>
          <a:lstStyle/>
          <a:p>
            <a:pPr algn="ctr"/>
            <a:r>
              <a:rPr lang="nl-NL" sz="4400" dirty="0">
                <a:ea typeface="Adobe Gothic Std B"/>
              </a:rPr>
              <a:t>Medzikultúrna komunikácia</a:t>
            </a:r>
            <a:endParaRPr lang="nl-NL" dirty="0"/>
          </a:p>
        </p:txBody>
      </p:sp>
      <p:sp>
        <p:nvSpPr>
          <p:cNvPr id="4" name="Tekstvak 3">
            <a:extLst>
              <a:ext uri="{FF2B5EF4-FFF2-40B4-BE49-F238E27FC236}">
                <a16:creationId xmlns:a16="http://schemas.microsoft.com/office/drawing/2014/main" id="{A1FB5E8F-1378-EB5A-11B0-988F0449CCB1}"/>
              </a:ext>
            </a:extLst>
          </p:cNvPr>
          <p:cNvSpPr txBox="1"/>
          <p:nvPr/>
        </p:nvSpPr>
        <p:spPr>
          <a:xfrm>
            <a:off x="6391274" y="6553200"/>
            <a:ext cx="5800725" cy="276999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algn="r"/>
            <a:r>
              <a:rPr lang="nl-NL" sz="1200">
                <a:cs typeface="Calibri"/>
                <a:hlinkClick r:id="rId3"/>
              </a:rPr>
              <a:t>Zdroj obrázku</a:t>
            </a:r>
            <a:endParaRPr lang="nl-NL" sz="1200" err="1">
              <a:cs typeface="Calibri" panose="020F0502020204030204"/>
            </a:endParaRPr>
          </a:p>
        </p:txBody>
      </p:sp>
      <p:sp>
        <p:nvSpPr>
          <p:cNvPr id="5" name="Rectangle 9">
            <a:extLst>
              <a:ext uri="{FF2B5EF4-FFF2-40B4-BE49-F238E27FC236}">
                <a16:creationId xmlns:a16="http://schemas.microsoft.com/office/drawing/2014/main" id="{BAE84D08-0EC4-73E7-546C-C8E00FCD3B28}"/>
              </a:ext>
            </a:extLst>
          </p:cNvPr>
          <p:cNvSpPr/>
          <p:nvPr/>
        </p:nvSpPr>
        <p:spPr>
          <a:xfrm>
            <a:off x="-9348" y="-9438"/>
            <a:ext cx="12201348" cy="914400"/>
          </a:xfrm>
          <a:prstGeom prst="rect">
            <a:avLst/>
          </a:prstGeom>
          <a:solidFill>
            <a:srgbClr val="004899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l-GR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l-GR"/>
          </a:p>
        </p:txBody>
      </p:sp>
      <p:sp>
        <p:nvSpPr>
          <p:cNvPr id="6" name="Rectangle 9">
            <a:extLst>
              <a:ext uri="{FF2B5EF4-FFF2-40B4-BE49-F238E27FC236}">
                <a16:creationId xmlns:a16="http://schemas.microsoft.com/office/drawing/2014/main" id="{BAE84D08-0EC4-73E7-546C-C8E00FCD3B28}"/>
              </a:ext>
            </a:extLst>
          </p:cNvPr>
          <p:cNvSpPr/>
          <p:nvPr/>
        </p:nvSpPr>
        <p:spPr>
          <a:xfrm>
            <a:off x="-5994" y="5939662"/>
            <a:ext cx="12201348" cy="914400"/>
          </a:xfrm>
          <a:prstGeom prst="rect">
            <a:avLst/>
          </a:prstGeom>
          <a:solidFill>
            <a:srgbClr val="004899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l-GR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l-GR"/>
          </a:p>
        </p:txBody>
      </p:sp>
      <p:sp>
        <p:nvSpPr>
          <p:cNvPr id="8" name="Tekstvak 7">
            <a:extLst>
              <a:ext uri="{FF2B5EF4-FFF2-40B4-BE49-F238E27FC236}">
                <a16:creationId xmlns:a16="http://schemas.microsoft.com/office/drawing/2014/main" id="{7F12F8E8-1494-BCF6-C995-F311558367E2}"/>
              </a:ext>
            </a:extLst>
          </p:cNvPr>
          <p:cNvSpPr txBox="1"/>
          <p:nvPr/>
        </p:nvSpPr>
        <p:spPr>
          <a:xfrm>
            <a:off x="8411513" y="5661337"/>
            <a:ext cx="3783169" cy="276999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algn="r"/>
            <a:r>
              <a:rPr lang="nl-NL" sz="1200" dirty="0">
                <a:cs typeface="Calibri"/>
                <a:hlinkClick r:id="rId4"/>
              </a:rPr>
              <a:t>Image by Freepik</a:t>
            </a:r>
            <a:endParaRPr lang="nl-NL" sz="1200" dirty="0">
              <a:cs typeface="Calibri" panose="020F0502020204030204"/>
            </a:endParaRPr>
          </a:p>
        </p:txBody>
      </p:sp>
      <p:pic>
        <p:nvPicPr>
          <p:cNvPr id="9" name="Εικόνα 8" descr="Εικόνα που περιέχει κείμενο, clipart, εικονογράφηση, ρουχισμός&#10;&#10;Περιγραφή που δημιουργήθηκε αυτόματα">
            <a:extLst>
              <a:ext uri="{FF2B5EF4-FFF2-40B4-BE49-F238E27FC236}">
                <a16:creationId xmlns:a16="http://schemas.microsoft.com/office/drawing/2014/main" id="{85DCDE41-6EA7-BA45-B9FB-2E773C842273}"/>
              </a:ext>
            </a:extLst>
          </p:cNvPr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3196" b="7639"/>
          <a:stretch/>
        </p:blipFill>
        <p:spPr>
          <a:xfrm>
            <a:off x="5064875" y="999998"/>
            <a:ext cx="6136525" cy="485800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511571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32A1A150-7B7D-B680-4C41-7F234FA5F3B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k-SK" dirty="0" err="1">
                <a:ea typeface="Adobe Gothic Std B"/>
              </a:rPr>
              <a:t>Medzikultúrna</a:t>
            </a:r>
            <a:r>
              <a:rPr lang="sk-SK" dirty="0">
                <a:ea typeface="Adobe Gothic Std B"/>
              </a:rPr>
              <a:t> komunikácia (1/4)</a:t>
            </a:r>
            <a:endParaRPr lang="sk-SK" dirty="0"/>
          </a:p>
        </p:txBody>
      </p:sp>
      <p:sp>
        <p:nvSpPr>
          <p:cNvPr id="4" name="Tekstvak 3">
            <a:extLst>
              <a:ext uri="{FF2B5EF4-FFF2-40B4-BE49-F238E27FC236}">
                <a16:creationId xmlns:a16="http://schemas.microsoft.com/office/drawing/2014/main" id="{5CD23905-5FAB-FD84-DBEE-ABBA54AA5079}"/>
              </a:ext>
            </a:extLst>
          </p:cNvPr>
          <p:cNvSpPr txBox="1"/>
          <p:nvPr/>
        </p:nvSpPr>
        <p:spPr>
          <a:xfrm>
            <a:off x="509789" y="1878169"/>
            <a:ext cx="4427112" cy="3647152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sk-SK" sz="2100" dirty="0">
                <a:ea typeface="+mn-lt"/>
                <a:cs typeface="+mn-lt"/>
              </a:rPr>
              <a:t>Je dôležité si uvedomiť, že hoci je komunikácia pre ľudstvo nevyhnutná, spôsoby komunikácie nie sú v rôznych kultúrach úplne zameniteľné.</a:t>
            </a:r>
            <a:endParaRPr lang="sk-SK" sz="2100" dirty="0">
              <a:ea typeface="Calibri"/>
              <a:cs typeface="Calibri"/>
            </a:endParaRPr>
          </a:p>
          <a:p>
            <a:endParaRPr lang="sk-SK" sz="2100" dirty="0">
              <a:ea typeface="+mn-lt"/>
              <a:cs typeface="+mn-lt"/>
            </a:endParaRPr>
          </a:p>
          <a:p>
            <a:r>
              <a:rPr lang="sk-SK" sz="2100" dirty="0">
                <a:ea typeface="+mn-lt"/>
                <a:cs typeface="+mn-lt"/>
              </a:rPr>
              <a:t>Kultúra je neuveriteľne široký fenomén, ktorého vplyv možno nájsť vo všetkom a v každom prostredí: v inštitúciách, v predmetoch, ktoré denne používame, v spôsobe správania ľudí, v myšlienkach a hodnotách. </a:t>
            </a:r>
          </a:p>
        </p:txBody>
      </p:sp>
      <p:sp>
        <p:nvSpPr>
          <p:cNvPr id="6" name="Tijdelijke aanduiding voor inhoud 5">
            <a:extLst>
              <a:ext uri="{FF2B5EF4-FFF2-40B4-BE49-F238E27FC236}">
                <a16:creationId xmlns:a16="http://schemas.microsoft.com/office/drawing/2014/main" id="{DA15EBE3-4FF7-7D75-0122-C1A90456893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763211" y="2626392"/>
            <a:ext cx="5852132" cy="3223922"/>
          </a:xfrm>
        </p:spPr>
        <p:txBody>
          <a:bodyPr vert="horz" lIns="91440" tIns="45720" rIns="91440" bIns="45720" rtlCol="0" anchor="t">
            <a:normAutofit/>
          </a:bodyPr>
          <a:lstStyle/>
          <a:p>
            <a:pPr marL="0" indent="0">
              <a:spcBef>
                <a:spcPts val="0"/>
              </a:spcBef>
              <a:spcAft>
                <a:spcPts val="0"/>
              </a:spcAft>
              <a:buNone/>
            </a:pPr>
            <a:r>
              <a:rPr lang="sk-SK" sz="2100" dirty="0">
                <a:ea typeface="Calibri"/>
                <a:cs typeface="Calibri"/>
              </a:rPr>
              <a:t>Z tohto dôvodu kultúra ovplyvňuje vnímanie, myslenie, úsudky a konanie ľudí. </a:t>
            </a:r>
          </a:p>
          <a:p>
            <a:pPr marL="0" indent="0">
              <a:spcBef>
                <a:spcPts val="0"/>
              </a:spcBef>
              <a:spcAft>
                <a:spcPts val="0"/>
              </a:spcAft>
              <a:buNone/>
            </a:pPr>
            <a:endParaRPr lang="sk-SK" sz="1000" dirty="0">
              <a:ea typeface="Calibri"/>
              <a:cs typeface="Calibri"/>
            </a:endParaRPr>
          </a:p>
          <a:p>
            <a:pPr marL="0" indent="0">
              <a:buNone/>
            </a:pPr>
            <a:r>
              <a:rPr lang="sk-SK" sz="2100" dirty="0">
                <a:ea typeface="Calibri"/>
                <a:cs typeface="Calibri"/>
              </a:rPr>
              <a:t>V sociálnych interakciách sa vplyv kultúry prejavuje v pozdravných rituáloch, oblečení, mimike, reči tela a používaní jazyka. Jasným príkladom toho je, že niektoré kultúry sú v komunikácii priamejšie, zatiaľ čo iné nie sú také priamočiare a používajú tón a mlčanie na naznačenie správy.</a:t>
            </a:r>
          </a:p>
          <a:p>
            <a:pPr marL="0" indent="0" algn="just">
              <a:buNone/>
            </a:pPr>
            <a:endParaRPr lang="sk-SK" sz="1300" dirty="0">
              <a:ea typeface="Calibri"/>
              <a:cs typeface="Calibri"/>
            </a:endParaRPr>
          </a:p>
          <a:p>
            <a:pPr marL="0" indent="0" algn="just">
              <a:buNone/>
            </a:pPr>
            <a:endParaRPr lang="sk-SK" sz="1800" dirty="0">
              <a:ea typeface="Calibri"/>
              <a:cs typeface="Calibri"/>
            </a:endParaRPr>
          </a:p>
          <a:p>
            <a:pPr marL="0" indent="0" algn="just">
              <a:buNone/>
            </a:pPr>
            <a:endParaRPr lang="sk-SK" sz="1800" dirty="0">
              <a:ea typeface="Calibri"/>
              <a:cs typeface="Calibri"/>
            </a:endParaRPr>
          </a:p>
          <a:p>
            <a:pPr marL="0" indent="0" algn="just">
              <a:buNone/>
            </a:pPr>
            <a:endParaRPr lang="sk-SK" sz="1800" dirty="0">
              <a:ea typeface="Calibri"/>
              <a:cs typeface="Calibri"/>
            </a:endParaRPr>
          </a:p>
        </p:txBody>
      </p:sp>
      <p:sp>
        <p:nvSpPr>
          <p:cNvPr id="9" name="Tekstvak 8">
            <a:extLst>
              <a:ext uri="{FF2B5EF4-FFF2-40B4-BE49-F238E27FC236}">
                <a16:creationId xmlns:a16="http://schemas.microsoft.com/office/drawing/2014/main" id="{596FEC6D-DCC4-0774-980C-35DC4522EDCB}"/>
              </a:ext>
            </a:extLst>
          </p:cNvPr>
          <p:cNvSpPr txBox="1"/>
          <p:nvPr/>
        </p:nvSpPr>
        <p:spPr>
          <a:xfrm>
            <a:off x="4413697" y="6578958"/>
            <a:ext cx="7780985" cy="276999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algn="r"/>
            <a:r>
              <a:rPr lang="sk-SK" sz="1200" dirty="0">
                <a:ea typeface="Calibri" panose="020F0502020204030204"/>
                <a:cs typeface="Calibri" panose="020F0502020204030204"/>
                <a:hlinkClick r:id="rId3"/>
              </a:rPr>
              <a:t>Obrázok od </a:t>
            </a:r>
            <a:r>
              <a:rPr lang="sk-SK" sz="1200" dirty="0" err="1">
                <a:ea typeface="Calibri" panose="020F0502020204030204"/>
                <a:cs typeface="Calibri" panose="020F0502020204030204"/>
                <a:hlinkClick r:id="rId3"/>
              </a:rPr>
              <a:t>pikisuperstar</a:t>
            </a:r>
            <a:r>
              <a:rPr lang="sk-SK" sz="1200" dirty="0">
                <a:ea typeface="Calibri" panose="020F0502020204030204"/>
                <a:cs typeface="Calibri" panose="020F0502020204030204"/>
                <a:hlinkClick r:id="rId3"/>
              </a:rPr>
              <a:t> na </a:t>
            </a:r>
            <a:r>
              <a:rPr lang="sk-SK" sz="1200" dirty="0" err="1">
                <a:ea typeface="Calibri" panose="020F0502020204030204"/>
                <a:cs typeface="Calibri" panose="020F0502020204030204"/>
                <a:hlinkClick r:id="rId3"/>
              </a:rPr>
              <a:t>Freepik</a:t>
            </a:r>
            <a:r>
              <a:rPr lang="sk-SK" sz="1200" dirty="0">
                <a:ea typeface="Calibri" panose="020F0502020204030204"/>
                <a:cs typeface="Calibri" panose="020F0502020204030204"/>
                <a:hlinkClick r:id="rId3"/>
              </a:rPr>
              <a:t>| </a:t>
            </a:r>
            <a:r>
              <a:rPr lang="sk-SK" sz="1200" dirty="0">
                <a:ea typeface="Calibri" panose="020F0502020204030204"/>
                <a:cs typeface="Calibri" panose="020F0502020204030204"/>
                <a:hlinkClick r:id="rId4"/>
              </a:rPr>
              <a:t>Zdroj informácií</a:t>
            </a:r>
            <a:endParaRPr lang="sk-SK" sz="1200" dirty="0">
              <a:ea typeface="Calibri" panose="020F0502020204030204"/>
              <a:cs typeface="Calibri" panose="020F0502020204030204"/>
            </a:endParaRPr>
          </a:p>
        </p:txBody>
      </p:sp>
      <p:pic>
        <p:nvPicPr>
          <p:cNvPr id="7" name="Εικόνα 6" descr="Εικόνα που περιέχει ρουχισμός, παπούτσια, άνδρας, τζιν παντελόνια&#10;&#10;Περιγραφή που δημιουργήθηκε αυτόματα">
            <a:extLst>
              <a:ext uri="{FF2B5EF4-FFF2-40B4-BE49-F238E27FC236}">
                <a16:creationId xmlns:a16="http://schemas.microsoft.com/office/drawing/2014/main" id="{9C5D925D-3F9E-88E3-D215-617FAD9F6B01}"/>
              </a:ext>
            </a:extLst>
          </p:cNvPr>
          <p:cNvPicPr>
            <a:picLocks noChangeAspect="1"/>
          </p:cNvPicPr>
          <p:nvPr/>
        </p:nvPicPr>
        <p:blipFill rotWithShape="1">
          <a:blip r:embed="rId5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4693" b="10139"/>
          <a:stretch/>
        </p:blipFill>
        <p:spPr>
          <a:xfrm>
            <a:off x="6524625" y="246179"/>
            <a:ext cx="4667250" cy="233883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5645236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7CBDBB1C-F8E5-6F81-FBDD-4B3FC5CC792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 err="1">
                <a:ea typeface="Adobe Gothic Std B"/>
                <a:cs typeface="Calibri"/>
              </a:rPr>
              <a:t>Príklady nesprávnej interpretácie </a:t>
            </a:r>
            <a:r>
              <a:rPr lang="nl-NL" dirty="0">
                <a:ea typeface="Adobe Gothic Std B"/>
                <a:cs typeface="Calibri"/>
              </a:rPr>
              <a:t>v </a:t>
            </a:r>
            <a:r>
              <a:rPr lang="nl-NL" err="1">
                <a:ea typeface="Adobe Gothic Std B"/>
                <a:cs typeface="Calibri"/>
              </a:rPr>
              <a:t>medzikultúrnej komunikácii </a:t>
            </a:r>
            <a:r>
              <a:rPr lang="nl-NL">
                <a:ea typeface="Adobe Gothic Std B"/>
                <a:cs typeface="Calibri"/>
              </a:rPr>
              <a:t>(2/4)</a:t>
            </a:r>
            <a:endParaRPr lang="nl-NL" err="1"/>
          </a:p>
        </p:txBody>
      </p:sp>
      <p:sp>
        <p:nvSpPr>
          <p:cNvPr id="3" name="Tijdelijke aanduiding voor inhoud 2">
            <a:extLst>
              <a:ext uri="{FF2B5EF4-FFF2-40B4-BE49-F238E27FC236}">
                <a16:creationId xmlns:a16="http://schemas.microsoft.com/office/drawing/2014/main" id="{DA1C4A42-FFAF-3FE6-EECF-E2A334B295B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57999" y="1799999"/>
            <a:ext cx="10764101" cy="4865977"/>
          </a:xfr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nl-NL" dirty="0">
                <a:ea typeface="Calibri"/>
                <a:cs typeface="Calibri"/>
              </a:rPr>
              <a:t>Význam ticha sa v rôznych kultúrach líši. V niektorých môže znamenať rešpekt, napríklad v Číne. Naopak, v Austrálii sa mlčanie niekedy vníma ako plachosť alebo prejav nezáujmu.</a:t>
            </a:r>
            <a:endParaRPr lang="nl-NL" dirty="0"/>
          </a:p>
          <a:p>
            <a:r>
              <a:rPr lang="nl-NL" dirty="0">
                <a:ea typeface="Calibri"/>
                <a:cs typeface="Calibri"/>
              </a:rPr>
              <a:t>Anglický obchodník napísal list japonskému obchodníkovi, ktorý treba preložiť. Použil v ňom vetu: </a:t>
            </a:r>
            <a:r>
              <a:rPr lang="nl-NL" i="1" dirty="0">
                <a:ea typeface="Calibri"/>
                <a:cs typeface="Calibri"/>
              </a:rPr>
              <a:t>"Zaujímalo by ma</a:t>
            </a:r>
            <a:r>
              <a:rPr lang="sk-SK" i="1" dirty="0">
                <a:ea typeface="Calibri"/>
                <a:cs typeface="Calibri"/>
              </a:rPr>
              <a:t> (I </a:t>
            </a:r>
            <a:r>
              <a:rPr lang="sk-SK" i="1" dirty="0" err="1">
                <a:ea typeface="Calibri"/>
                <a:cs typeface="Calibri"/>
              </a:rPr>
              <a:t>wonder</a:t>
            </a:r>
            <a:r>
              <a:rPr lang="sk-SK" i="1" dirty="0">
                <a:ea typeface="Calibri"/>
                <a:cs typeface="Calibri"/>
              </a:rPr>
              <a:t>)</a:t>
            </a:r>
            <a:r>
              <a:rPr lang="nl-NL" i="1" dirty="0">
                <a:ea typeface="Calibri"/>
                <a:cs typeface="Calibri"/>
              </a:rPr>
              <a:t>, či by ste pripravili program nášho stretnutia"</a:t>
            </a:r>
            <a:r>
              <a:rPr lang="nl-NL" dirty="0">
                <a:ea typeface="Calibri"/>
                <a:cs typeface="Calibri"/>
              </a:rPr>
              <a:t>. Použitie </a:t>
            </a:r>
            <a:r>
              <a:rPr lang="sk-SK" dirty="0">
                <a:ea typeface="Calibri"/>
                <a:cs typeface="Calibri"/>
              </a:rPr>
              <a:t>anglického </a:t>
            </a:r>
            <a:r>
              <a:rPr lang="nl-NL" i="1" dirty="0">
                <a:ea typeface="Calibri"/>
                <a:cs typeface="Calibri"/>
              </a:rPr>
              <a:t>slova "wonder" </a:t>
            </a:r>
            <a:r>
              <a:rPr lang="nl-NL" dirty="0">
                <a:ea typeface="Calibri"/>
                <a:cs typeface="Calibri"/>
              </a:rPr>
              <a:t>v tejto vete znamená zdvorilo požiadať o niečo. V japončine sa však </a:t>
            </a:r>
            <a:r>
              <a:rPr lang="nl-NL" i="1" dirty="0">
                <a:ea typeface="Calibri"/>
                <a:cs typeface="Calibri"/>
              </a:rPr>
              <a:t>"wonder" </a:t>
            </a:r>
            <a:r>
              <a:rPr lang="nl-NL" dirty="0">
                <a:ea typeface="Calibri"/>
                <a:cs typeface="Calibri"/>
              </a:rPr>
              <a:t>môže preložiť ako </a:t>
            </a:r>
            <a:r>
              <a:rPr lang="nl-NL" i="1" dirty="0">
                <a:ea typeface="Calibri"/>
                <a:cs typeface="Calibri"/>
              </a:rPr>
              <a:t>"pochybnosť". </a:t>
            </a:r>
            <a:r>
              <a:rPr lang="nl-NL" dirty="0">
                <a:ea typeface="Calibri"/>
                <a:cs typeface="Calibri"/>
              </a:rPr>
              <a:t>Vznikla by tak veta </a:t>
            </a:r>
            <a:r>
              <a:rPr lang="nl-NL" i="1" dirty="0">
                <a:ea typeface="Calibri"/>
                <a:cs typeface="Calibri"/>
              </a:rPr>
              <a:t>"pochybujeme, že by ste pripravili program nášho stretnutia". </a:t>
            </a:r>
            <a:r>
              <a:rPr lang="nl-NL" dirty="0">
                <a:ea typeface="Calibri"/>
                <a:cs typeface="Calibri"/>
              </a:rPr>
              <a:t>Dobre mienená veta sa mení na vetu, ktorá by sa mohla považovať za nezdvorilú. </a:t>
            </a:r>
            <a:endParaRPr lang="nl-NL" dirty="0">
              <a:cs typeface="Calibri"/>
            </a:endParaRPr>
          </a:p>
          <a:p>
            <a:pPr algn="just"/>
            <a:endParaRPr lang="nl-NL" dirty="0">
              <a:ea typeface="+mn-lt"/>
              <a:cs typeface="+mn-lt"/>
            </a:endParaRPr>
          </a:p>
        </p:txBody>
      </p:sp>
      <p:sp>
        <p:nvSpPr>
          <p:cNvPr id="5" name="Tekstvak 4">
            <a:extLst>
              <a:ext uri="{FF2B5EF4-FFF2-40B4-BE49-F238E27FC236}">
                <a16:creationId xmlns:a16="http://schemas.microsoft.com/office/drawing/2014/main" id="{EFB3D8C3-003F-A93A-29EF-58A70B493BB3}"/>
              </a:ext>
            </a:extLst>
          </p:cNvPr>
          <p:cNvSpPr txBox="1"/>
          <p:nvPr/>
        </p:nvSpPr>
        <p:spPr>
          <a:xfrm>
            <a:off x="4498730" y="6582507"/>
            <a:ext cx="7693269" cy="276999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algn="r"/>
            <a:r>
              <a:rPr lang="nl-NL" sz="1200" dirty="0">
                <a:ea typeface="Calibri"/>
                <a:cs typeface="Calibri"/>
                <a:hlinkClick r:id="rId3"/>
              </a:rPr>
              <a:t>Informácie o zdroji</a:t>
            </a:r>
            <a:endParaRPr lang="nl-NL" sz="1200" err="1">
              <a:ea typeface="Calibri" panose="020F0502020204030204"/>
              <a:cs typeface="Calibri" panose="020F0502020204030204"/>
            </a:endParaRPr>
          </a:p>
        </p:txBody>
      </p:sp>
    </p:spTree>
    <p:extLst>
      <p:ext uri="{BB962C8B-B14F-4D97-AF65-F5344CB8AC3E}">
        <p14:creationId xmlns:p14="http://schemas.microsoft.com/office/powerpoint/2010/main" val="107559095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EEE9EB2E-753A-9ACC-22BF-5C5C948E90E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 err="1">
                <a:ea typeface="Adobe Gothic Std B"/>
                <a:cs typeface="Calibri"/>
              </a:rPr>
              <a:t>Príklady nesprávnej interpretácie </a:t>
            </a:r>
            <a:r>
              <a:rPr lang="nl-NL">
                <a:ea typeface="Adobe Gothic Std B"/>
                <a:cs typeface="Calibri"/>
              </a:rPr>
              <a:t>v </a:t>
            </a:r>
            <a:r>
              <a:rPr lang="nl-NL" err="1">
                <a:ea typeface="Adobe Gothic Std B"/>
                <a:cs typeface="Calibri"/>
              </a:rPr>
              <a:t>medzikultúrnej komunikácii </a:t>
            </a:r>
            <a:r>
              <a:rPr lang="nl-NL">
                <a:ea typeface="Adobe Gothic Std B"/>
                <a:cs typeface="Calibri"/>
              </a:rPr>
              <a:t>(3/4)</a:t>
            </a:r>
            <a:endParaRPr lang="nl-NL" b="0">
              <a:ea typeface="Adobe Gothic Std B"/>
              <a:cs typeface="Calibri"/>
            </a:endParaRPr>
          </a:p>
          <a:p>
            <a:endParaRPr lang="nl-NL">
              <a:cs typeface="Calibri"/>
            </a:endParaRPr>
          </a:p>
        </p:txBody>
      </p:sp>
      <p:sp>
        <p:nvSpPr>
          <p:cNvPr id="3" name="Tijdelijke aanduiding voor inhoud 2">
            <a:extLst>
              <a:ext uri="{FF2B5EF4-FFF2-40B4-BE49-F238E27FC236}">
                <a16:creationId xmlns:a16="http://schemas.microsoft.com/office/drawing/2014/main" id="{D2A0ACC4-9B9F-F5F8-42F7-197FA900D1A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57999" y="1799999"/>
            <a:ext cx="10037765" cy="4865977"/>
          </a:xfr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nl-NL" dirty="0">
                <a:cs typeface="Calibri"/>
              </a:rPr>
              <a:t>Primeraná vzdialenosť pri rozhovore s cudzincom sa v jednotlivých kultúrach líši, a keď niekto tieto nevyslovené normy nedodržiava, často sa cítime nepríjemne.</a:t>
            </a:r>
            <a:endParaRPr lang="en-US" dirty="0">
              <a:cs typeface="Calibri"/>
            </a:endParaRPr>
          </a:p>
          <a:p>
            <a:r>
              <a:rPr lang="nl-NL" dirty="0">
                <a:cs typeface="Calibri"/>
              </a:rPr>
              <a:t>Gestá a očný kontakt môžu v rôznych kultúrach vyjadrovať silné, ale rozdielne posolstvá. Napríklad: Arabi, </a:t>
            </a:r>
            <a:r>
              <a:rPr lang="sk-SK" dirty="0">
                <a:cs typeface="Calibri"/>
              </a:rPr>
              <a:t>obyvatelia Latinskej </a:t>
            </a:r>
            <a:r>
              <a:rPr lang="nl-NL" dirty="0">
                <a:cs typeface="Calibri"/>
              </a:rPr>
              <a:t>Amer</a:t>
            </a:r>
            <a:r>
              <a:rPr lang="sk-SK" dirty="0" err="1">
                <a:cs typeface="Calibri"/>
              </a:rPr>
              <a:t>iky</a:t>
            </a:r>
            <a:r>
              <a:rPr lang="nl-NL" dirty="0">
                <a:cs typeface="Calibri"/>
              </a:rPr>
              <a:t> a Juhoeurópania udržiavajú priamy očný kontakt so svojimi partnermi v rozhovore, zatiaľ čo Aziati a Severoeurópania majú tendenciu používať periférny pohľad</a:t>
            </a:r>
            <a:r>
              <a:rPr lang="sk-SK" dirty="0">
                <a:cs typeface="Calibri"/>
              </a:rPr>
              <a:t>,</a:t>
            </a:r>
            <a:r>
              <a:rPr lang="nl-NL" dirty="0">
                <a:cs typeface="Calibri"/>
              </a:rPr>
              <a:t> alebo sa očnému kontaktu úplne vyhýbajú. Ak je očný kontakt príliš dlhý, môže sa dokonca interpretovať ako sexuálny záujem. </a:t>
            </a:r>
          </a:p>
        </p:txBody>
      </p:sp>
      <p:sp>
        <p:nvSpPr>
          <p:cNvPr id="4" name="Tekstvak 3">
            <a:extLst>
              <a:ext uri="{FF2B5EF4-FFF2-40B4-BE49-F238E27FC236}">
                <a16:creationId xmlns:a16="http://schemas.microsoft.com/office/drawing/2014/main" id="{54CAA205-4568-42D8-CE88-5106411AA69A}"/>
              </a:ext>
            </a:extLst>
          </p:cNvPr>
          <p:cNvSpPr txBox="1"/>
          <p:nvPr/>
        </p:nvSpPr>
        <p:spPr>
          <a:xfrm>
            <a:off x="9335022" y="6581119"/>
            <a:ext cx="2857500" cy="276999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algn="r"/>
            <a:r>
              <a:rPr lang="nl-NL" sz="1200" dirty="0">
                <a:cs typeface="Calibri" panose="020F0502020204030204"/>
                <a:hlinkClick r:id="rId3"/>
              </a:rPr>
              <a:t>Informácie o zdroji</a:t>
            </a:r>
            <a:endParaRPr lang="nl-NL" sz="1200">
              <a:cs typeface="Calibri" panose="020F0502020204030204"/>
            </a:endParaRPr>
          </a:p>
        </p:txBody>
      </p:sp>
    </p:spTree>
    <p:extLst>
      <p:ext uri="{BB962C8B-B14F-4D97-AF65-F5344CB8AC3E}">
        <p14:creationId xmlns:p14="http://schemas.microsoft.com/office/powerpoint/2010/main" val="164016781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11782DFF-E609-0734-D708-115EC504207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 dirty="0">
                <a:ea typeface="Adobe Gothic Std B"/>
                <a:cs typeface="Calibri"/>
              </a:rPr>
              <a:t>Ako sa vyhnúť medzikultúrnym nedorozumeniam (4/4)</a:t>
            </a:r>
            <a:endParaRPr lang="nl-NL" dirty="0"/>
          </a:p>
        </p:txBody>
      </p:sp>
      <p:sp>
        <p:nvSpPr>
          <p:cNvPr id="3" name="Tijdelijke aanduiding voor inhoud 2">
            <a:extLst>
              <a:ext uri="{FF2B5EF4-FFF2-40B4-BE49-F238E27FC236}">
                <a16:creationId xmlns:a16="http://schemas.microsoft.com/office/drawing/2014/main" id="{421A6B41-BC90-6675-37EE-07E8C457AF5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57999" y="1799999"/>
            <a:ext cx="6538126" cy="4865977"/>
          </a:xfrm>
        </p:spPr>
        <p:txBody>
          <a:bodyPr vert="horz" lIns="91440" tIns="45720" rIns="91440" bIns="45720" rtlCol="0" anchor="t">
            <a:normAutofit lnSpcReduction="10000"/>
          </a:bodyPr>
          <a:lstStyle/>
          <a:p>
            <a:pPr marL="0" indent="0">
              <a:buNone/>
            </a:pPr>
            <a:r>
              <a:rPr lang="nl-NL" sz="2100" dirty="0">
                <a:ea typeface="Calibri" panose="020F0502020204030204"/>
                <a:cs typeface="Calibri" panose="020F0502020204030204"/>
              </a:rPr>
              <a:t>Neexistuje jednoznačný spôsob, ako úplne odmietnuť medzikultúrne nesprávne interpretácie. Spôsob, akým ľudia konajú a myslia, je formovaný ich kultúrou a je ťažké to zmeniť. </a:t>
            </a:r>
          </a:p>
          <a:p>
            <a:pPr marL="0" indent="0">
              <a:buNone/>
            </a:pPr>
            <a:r>
              <a:rPr lang="nl-NL" sz="2100" dirty="0">
                <a:ea typeface="Calibri" panose="020F0502020204030204"/>
                <a:cs typeface="Calibri" panose="020F0502020204030204"/>
              </a:rPr>
              <a:t>Ak sa im však chcete čo najviac vyhnúť, musíte urobiť dva dôležité kroky:</a:t>
            </a:r>
          </a:p>
          <a:p>
            <a:r>
              <a:rPr lang="nl-NL" sz="2100" b="1" dirty="0">
                <a:ea typeface="Calibri" panose="020F0502020204030204"/>
                <a:cs typeface="Calibri" panose="020F0502020204030204"/>
              </a:rPr>
              <a:t>Zlepšite si svoje znalosti </a:t>
            </a:r>
            <a:r>
              <a:rPr lang="nl-NL" sz="2100" dirty="0">
                <a:ea typeface="Calibri" panose="020F0502020204030204"/>
                <a:cs typeface="Calibri" panose="020F0502020204030204"/>
              </a:rPr>
              <a:t>o</a:t>
            </a:r>
            <a:r>
              <a:rPr lang="nl-NL" sz="2100" b="1" dirty="0">
                <a:ea typeface="Calibri" panose="020F0502020204030204"/>
                <a:cs typeface="Calibri" panose="020F0502020204030204"/>
              </a:rPr>
              <a:t> </a:t>
            </a:r>
            <a:r>
              <a:rPr lang="nl-NL" sz="2100" dirty="0">
                <a:ea typeface="Calibri" panose="020F0502020204030204"/>
                <a:cs typeface="Calibri" panose="020F0502020204030204"/>
              </a:rPr>
              <a:t>iných kultúrach a ich komunikačných zvyklostiach, aby ste im lepšie porozumeli.</a:t>
            </a:r>
            <a:endParaRPr lang="nl-NL" sz="1600" dirty="0"/>
          </a:p>
          <a:p>
            <a:r>
              <a:rPr lang="nl-NL" sz="2100" b="1" dirty="0">
                <a:ea typeface="Calibri" panose="020F0502020204030204"/>
                <a:cs typeface="Calibri" panose="020F0502020204030204"/>
              </a:rPr>
              <a:t>Hovorte o tom</a:t>
            </a:r>
            <a:r>
              <a:rPr lang="nl-NL" sz="2100" dirty="0">
                <a:ea typeface="Calibri" panose="020F0502020204030204"/>
                <a:cs typeface="Calibri" panose="020F0502020204030204"/>
              </a:rPr>
              <a:t>. Keď upozorníte na skutočnosť, že by mohli nastať problémy s výkladom, vytvoríte pre nich, ako aj pre seba, príležitosť o tom hovoriť. Napríklad: Opýtajte sa, či ste im správne porozumeli, alebo zopakujte správu tak, ako ste ju pochopili.</a:t>
            </a:r>
          </a:p>
          <a:p>
            <a:pPr marL="0" indent="0">
              <a:buNone/>
            </a:pPr>
            <a:endParaRPr lang="nl-NL" sz="2100" dirty="0">
              <a:ea typeface="Calibri" panose="020F0502020204030204"/>
              <a:cs typeface="Calibri" panose="020F0502020204030204"/>
            </a:endParaRPr>
          </a:p>
        </p:txBody>
      </p:sp>
      <p:sp>
        <p:nvSpPr>
          <p:cNvPr id="6" name="Tekstvak 5">
            <a:extLst>
              <a:ext uri="{FF2B5EF4-FFF2-40B4-BE49-F238E27FC236}">
                <a16:creationId xmlns:a16="http://schemas.microsoft.com/office/drawing/2014/main" id="{3E39A1C2-5789-D3B7-5EAA-B92CD6FB5C8D}"/>
              </a:ext>
            </a:extLst>
          </p:cNvPr>
          <p:cNvSpPr txBox="1"/>
          <p:nvPr/>
        </p:nvSpPr>
        <p:spPr>
          <a:xfrm>
            <a:off x="6453553" y="6576645"/>
            <a:ext cx="5744307" cy="276999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algn="r"/>
            <a:r>
              <a:rPr lang="nl-NL" sz="1200" dirty="0">
                <a:ea typeface="Calibri"/>
                <a:cs typeface="Calibri"/>
                <a:hlinkClick r:id="rId3"/>
              </a:rPr>
              <a:t>Image by Freepik</a:t>
            </a:r>
            <a:endParaRPr lang="nl-NL" sz="1200" dirty="0">
              <a:ea typeface="Calibri" panose="020F0502020204030204"/>
              <a:cs typeface="Calibri" panose="020F0502020204030204"/>
            </a:endParaRPr>
          </a:p>
        </p:txBody>
      </p:sp>
      <p:pic>
        <p:nvPicPr>
          <p:cNvPr id="8" name="Εικόνα 7" descr="Εικόνα που περιέχει clipart, Κινούμενα σχέδια, εικονογράφηση, καρτούν&#10;&#10;Περιγραφή που δημιουργήθηκε αυτόματα">
            <a:extLst>
              <a:ext uri="{FF2B5EF4-FFF2-40B4-BE49-F238E27FC236}">
                <a16:creationId xmlns:a16="http://schemas.microsoft.com/office/drawing/2014/main" id="{C47043F7-C502-6B84-4F39-7649F202913A}"/>
              </a:ext>
            </a:extLst>
          </p:cNvPr>
          <p:cNvPicPr>
            <a:picLocks noChangeAspect="1"/>
          </p:cNvPicPr>
          <p:nvPr/>
        </p:nvPicPr>
        <p:blipFill>
          <a:blip r:embed="rId4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77149" y="1799998"/>
            <a:ext cx="3944951" cy="394495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7632817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>
            <a:extLst>
              <a:ext uri="{FF2B5EF4-FFF2-40B4-BE49-F238E27FC236}">
                <a16:creationId xmlns:a16="http://schemas.microsoft.com/office/drawing/2014/main" id="{6E058616-C18C-4500-A384-B339255A498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sk-SK" dirty="0">
                <a:ea typeface="Adobe Gothic Std B"/>
              </a:rPr>
              <a:t>Referencie</a:t>
            </a:r>
            <a:r>
              <a:rPr lang="en-GB" dirty="0">
                <a:ea typeface="Adobe Gothic Std B"/>
              </a:rPr>
              <a:t> a </a:t>
            </a:r>
            <a:r>
              <a:rPr lang="en-GB" dirty="0" err="1">
                <a:ea typeface="Adobe Gothic Std B"/>
              </a:rPr>
              <a:t>ďalšia</a:t>
            </a:r>
            <a:r>
              <a:rPr lang="en-GB" dirty="0">
                <a:ea typeface="Adobe Gothic Std B"/>
              </a:rPr>
              <a:t> </a:t>
            </a:r>
            <a:r>
              <a:rPr lang="en-GB" dirty="0" err="1">
                <a:ea typeface="Adobe Gothic Std B"/>
              </a:rPr>
              <a:t>literatúra</a:t>
            </a:r>
            <a:r>
              <a:rPr lang="en-GB" dirty="0">
                <a:ea typeface="Adobe Gothic Std B"/>
              </a:rPr>
              <a:t> (1/2)</a:t>
            </a:r>
          </a:p>
        </p:txBody>
      </p:sp>
      <p:sp>
        <p:nvSpPr>
          <p:cNvPr id="3" name="Θέση περιεχομένου 2">
            <a:extLst>
              <a:ext uri="{FF2B5EF4-FFF2-40B4-BE49-F238E27FC236}">
                <a16:creationId xmlns:a16="http://schemas.microsoft.com/office/drawing/2014/main" id="{2C223045-2011-4DC7-8A60-9FA8F2015EF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57999" y="1799999"/>
            <a:ext cx="10816017" cy="4865977"/>
          </a:xfrm>
        </p:spPr>
        <p:txBody>
          <a:bodyPr>
            <a:normAutofit/>
          </a:bodyPr>
          <a:lstStyle/>
          <a:p>
            <a:endParaRPr lang="en-GB" sz="1800"/>
          </a:p>
          <a:p>
            <a:endParaRPr lang="en-GB" sz="1800"/>
          </a:p>
          <a:p>
            <a:endParaRPr lang="en-GB" sz="1800"/>
          </a:p>
        </p:txBody>
      </p:sp>
      <p:sp>
        <p:nvSpPr>
          <p:cNvPr id="4" name="Tekstvak 3">
            <a:extLst>
              <a:ext uri="{FF2B5EF4-FFF2-40B4-BE49-F238E27FC236}">
                <a16:creationId xmlns:a16="http://schemas.microsoft.com/office/drawing/2014/main" id="{55E73B31-6E64-1DF4-1D1E-62A5E923EE98}"/>
              </a:ext>
            </a:extLst>
          </p:cNvPr>
          <p:cNvSpPr txBox="1"/>
          <p:nvPr/>
        </p:nvSpPr>
        <p:spPr>
          <a:xfrm>
            <a:off x="557999" y="1799999"/>
            <a:ext cx="10051007" cy="353943"/>
          </a:xfrm>
          <a:prstGeom prst="rect">
            <a:avLst/>
          </a:prstGeom>
        </p:spPr>
        <p:txBody>
          <a:bodyPr wrap="square" lIns="91440" tIns="45720" rIns="91440" bIns="45720" rtlCol="0" anchor="t">
            <a:spAutoFit/>
          </a:bodyPr>
          <a:lstStyle/>
          <a:p>
            <a:endParaRPr lang="nl-NL" sz="1700" dirty="0">
              <a:cs typeface="Times New Roman"/>
            </a:endParaRPr>
          </a:p>
        </p:txBody>
      </p:sp>
      <p:sp>
        <p:nvSpPr>
          <p:cNvPr id="6" name="Tijdelijke aanduiding voor inhoud 2">
            <a:extLst>
              <a:ext uri="{FF2B5EF4-FFF2-40B4-BE49-F238E27FC236}">
                <a16:creationId xmlns:a16="http://schemas.microsoft.com/office/drawing/2014/main" id="{E09056AF-2F03-E93F-6110-18C85DBEBFD6}"/>
              </a:ext>
            </a:extLst>
          </p:cNvPr>
          <p:cNvSpPr txBox="1">
            <a:spLocks/>
          </p:cNvSpPr>
          <p:nvPr/>
        </p:nvSpPr>
        <p:spPr>
          <a:xfrm>
            <a:off x="557999" y="1714139"/>
            <a:ext cx="10960751" cy="4865977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>
            <a:lvl1pPr marL="228600" indent="-2286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Clr>
                <a:srgbClr val="95C11F"/>
              </a:buClr>
              <a:buFont typeface="Wingdings" panose="05000000000000000000" pitchFamily="2" charset="2"/>
              <a:buChar char="§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Clr>
                <a:srgbClr val="95C11F"/>
              </a:buClr>
              <a:buSzPct val="120000"/>
              <a:buFont typeface="Arial" panose="020B0604020202020204" pitchFamily="34" charset="0"/>
              <a:buChar char="•"/>
              <a:defRPr sz="2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Clr>
                <a:srgbClr val="95C11F"/>
              </a:buClr>
              <a:buFont typeface="Courier New" panose="02070309020205020404" pitchFamily="49" charset="0"/>
              <a:buChar char="o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Clr>
                <a:srgbClr val="95C11F"/>
              </a:buClr>
              <a:buFont typeface="Wingdings" panose="05000000000000000000" pitchFamily="2" charset="2"/>
              <a:buChar char="§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Clr>
                <a:srgbClr val="95C11F"/>
              </a:buClr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spcBef>
                <a:spcPts val="0"/>
              </a:spcBef>
              <a:spcAft>
                <a:spcPts val="0"/>
              </a:spcAft>
            </a:pPr>
            <a:r>
              <a:rPr lang="nl-NL" sz="1700" b="1" dirty="0">
                <a:latin typeface="Calibri"/>
                <a:cs typeface="Calibri"/>
              </a:rPr>
              <a:t>Usmernenia projektu COSTAID na </a:t>
            </a:r>
            <a:r>
              <a:rPr lang="nl-NL" sz="1700" b="1" u="sng" dirty="0">
                <a:solidFill>
                  <a:srgbClr val="0563C1"/>
                </a:solidFill>
                <a:latin typeface="Calibri"/>
                <a:cs typeface="Calibri"/>
                <a:hlinkClick r:id="rId3"/>
              </a:rPr>
              <a:t>costaid.eu</a:t>
            </a:r>
            <a:r>
              <a:rPr lang="nl-NL" sz="1700" b="1" dirty="0">
                <a:latin typeface="Calibri"/>
                <a:cs typeface="Calibri"/>
              </a:rPr>
              <a:t>, z ktorých tieto prezentácie vychádzajú.</a:t>
            </a:r>
          </a:p>
          <a:p>
            <a:pPr>
              <a:spcBef>
                <a:spcPts val="0"/>
              </a:spcBef>
              <a:spcAft>
                <a:spcPts val="0"/>
              </a:spcAft>
            </a:pPr>
            <a:endParaRPr lang="nl-NL" sz="1700" dirty="0">
              <a:latin typeface="Calibri"/>
              <a:cs typeface="Calibri"/>
            </a:endParaRPr>
          </a:p>
          <a:p>
            <a:pPr>
              <a:spcBef>
                <a:spcPts val="0"/>
              </a:spcBef>
              <a:spcAft>
                <a:spcPts val="0"/>
              </a:spcAft>
            </a:pPr>
            <a:r>
              <a:rPr lang="nl-NL" sz="1700" dirty="0">
                <a:latin typeface="Calibri"/>
                <a:cs typeface="Calibri"/>
              </a:rPr>
              <a:t>Engdahl, E., &amp; Lidskog, R. (2012). Risk, communication and trust: Towards an emotional understanding of trust. </a:t>
            </a:r>
            <a:r>
              <a:rPr lang="nl-NL" sz="1700" i="1" dirty="0">
                <a:latin typeface="Calibri"/>
                <a:cs typeface="Calibri"/>
              </a:rPr>
              <a:t>Public Understanding of Science</a:t>
            </a:r>
            <a:r>
              <a:rPr lang="nl-NL" sz="1700" dirty="0">
                <a:latin typeface="Calibri"/>
                <a:cs typeface="Calibri"/>
              </a:rPr>
              <a:t>, </a:t>
            </a:r>
            <a:r>
              <a:rPr lang="nl-NL" sz="1700" i="1" dirty="0">
                <a:latin typeface="Calibri"/>
                <a:cs typeface="Calibri"/>
              </a:rPr>
              <a:t>23</a:t>
            </a:r>
            <a:r>
              <a:rPr lang="nl-NL" sz="1700" dirty="0">
                <a:latin typeface="Calibri"/>
                <a:cs typeface="Calibri"/>
              </a:rPr>
              <a:t>(6), 703–717. </a:t>
            </a:r>
            <a:r>
              <a:rPr lang="nl-NL" sz="1700" dirty="0">
                <a:solidFill>
                  <a:srgbClr val="0563C1"/>
                </a:solidFill>
                <a:latin typeface="Calibri"/>
                <a:cs typeface="Calibri"/>
                <a:hlinkClick r:id="rId4"/>
              </a:rPr>
              <a:t>https://doi.org/10.1177/0963662512460953</a:t>
            </a:r>
            <a:endParaRPr lang="nl-NL" sz="1700" dirty="0">
              <a:solidFill>
                <a:srgbClr val="000000"/>
              </a:solidFill>
              <a:latin typeface="Calibri"/>
              <a:cs typeface="Calibri"/>
            </a:endParaRPr>
          </a:p>
          <a:p>
            <a:pPr>
              <a:spcBef>
                <a:spcPts val="0"/>
              </a:spcBef>
              <a:spcAft>
                <a:spcPts val="0"/>
              </a:spcAft>
            </a:pPr>
            <a:endParaRPr lang="nl-NL" sz="1700" dirty="0">
              <a:solidFill>
                <a:srgbClr val="000000"/>
              </a:solidFill>
              <a:latin typeface="Calibri"/>
              <a:cs typeface="Calibri"/>
            </a:endParaRPr>
          </a:p>
          <a:p>
            <a:pPr>
              <a:spcBef>
                <a:spcPts val="0"/>
              </a:spcBef>
              <a:spcAft>
                <a:spcPts val="0"/>
              </a:spcAft>
            </a:pPr>
            <a:r>
              <a:rPr lang="nl-NL" sz="1700" dirty="0">
                <a:solidFill>
                  <a:srgbClr val="000000"/>
                </a:solidFill>
                <a:latin typeface="Calibri"/>
                <a:cs typeface="Calibri"/>
              </a:rPr>
              <a:t>Gibson, C. B., &amp; Cohen, S. G. (2003). Virtual teams that work : creating conditions for virtual team effectiveness. In </a:t>
            </a:r>
            <a:r>
              <a:rPr lang="nl-NL" sz="1700" i="1" dirty="0">
                <a:solidFill>
                  <a:srgbClr val="000000"/>
                </a:solidFill>
                <a:latin typeface="Calibri"/>
                <a:cs typeface="Calibri"/>
              </a:rPr>
              <a:t>Jossey-Bass eBooks</a:t>
            </a:r>
            <a:r>
              <a:rPr lang="nl-NL" sz="1700" dirty="0">
                <a:solidFill>
                  <a:srgbClr val="000000"/>
                </a:solidFill>
                <a:latin typeface="Calibri"/>
                <a:cs typeface="Calibri"/>
              </a:rPr>
              <a:t>. </a:t>
            </a:r>
            <a:r>
              <a:rPr lang="nl-NL" sz="1700" dirty="0">
                <a:solidFill>
                  <a:srgbClr val="0563C1"/>
                </a:solidFill>
                <a:latin typeface="Calibri"/>
                <a:cs typeface="Calibri"/>
                <a:hlinkClick r:id="rId5"/>
              </a:rPr>
              <a:t>https://ci.nii.ac.jp/ncid/BA62890363</a:t>
            </a:r>
            <a:endParaRPr lang="nl-NL" sz="1700" dirty="0">
              <a:latin typeface="Calibri"/>
              <a:cs typeface="Calibri"/>
            </a:endParaRPr>
          </a:p>
          <a:p>
            <a:pPr>
              <a:spcBef>
                <a:spcPts val="0"/>
              </a:spcBef>
              <a:spcAft>
                <a:spcPts val="0"/>
              </a:spcAft>
            </a:pPr>
            <a:endParaRPr lang="nl-NL" sz="1700" dirty="0">
              <a:latin typeface="Calibri"/>
              <a:cs typeface="Calibri"/>
            </a:endParaRPr>
          </a:p>
          <a:p>
            <a:pPr>
              <a:spcBef>
                <a:spcPts val="0"/>
              </a:spcBef>
              <a:spcAft>
                <a:spcPts val="0"/>
              </a:spcAft>
            </a:pPr>
            <a:r>
              <a:rPr lang="nl-NL" sz="1700" dirty="0">
                <a:latin typeface="Calibri"/>
                <a:cs typeface="Calibri"/>
              </a:rPr>
              <a:t>Jamison, I. (2017). Essentials of Dialogue: Guidance and activities for teaching and practising dialogue with young people. In </a:t>
            </a:r>
            <a:r>
              <a:rPr lang="nl-NL" sz="1700" i="1" dirty="0">
                <a:latin typeface="Calibri"/>
                <a:cs typeface="Calibri"/>
              </a:rPr>
              <a:t>Tony Blair Institute for Global Change</a:t>
            </a:r>
            <a:r>
              <a:rPr lang="nl-NL" sz="1700" dirty="0">
                <a:latin typeface="Calibri"/>
                <a:cs typeface="Calibri"/>
              </a:rPr>
              <a:t>. Tony Blair Institute of Global Change. </a:t>
            </a:r>
            <a:r>
              <a:rPr lang="nl-NL" sz="1700" dirty="0">
                <a:solidFill>
                  <a:srgbClr val="0563C1"/>
                </a:solidFill>
                <a:latin typeface="Calibri"/>
                <a:cs typeface="Calibri"/>
                <a:hlinkClick r:id="rId6"/>
              </a:rPr>
              <a:t>https://www.institute.global/insights/public-services/essentials-dialogue</a:t>
            </a:r>
            <a:endParaRPr lang="nl-NL" sz="1700" dirty="0">
              <a:solidFill>
                <a:srgbClr val="0563C1"/>
              </a:solidFill>
              <a:latin typeface="Calibri"/>
              <a:cs typeface="Calibri"/>
            </a:endParaRPr>
          </a:p>
          <a:p>
            <a:pPr>
              <a:spcBef>
                <a:spcPts val="0"/>
              </a:spcBef>
              <a:spcAft>
                <a:spcPts val="0"/>
              </a:spcAft>
            </a:pPr>
            <a:endParaRPr lang="nl-NL" sz="1200" dirty="0">
              <a:solidFill>
                <a:srgbClr val="0563C1"/>
              </a:solidFill>
              <a:latin typeface="Times New Roman"/>
              <a:cs typeface="Times New Roman"/>
            </a:endParaRPr>
          </a:p>
          <a:p>
            <a:pPr>
              <a:spcBef>
                <a:spcPts val="0"/>
              </a:spcBef>
              <a:spcAft>
                <a:spcPts val="0"/>
              </a:spcAft>
            </a:pPr>
            <a:r>
              <a:rPr lang="nl-NL" sz="1700" dirty="0">
                <a:latin typeface="Calibri"/>
                <a:cs typeface="Times New Roman"/>
              </a:rPr>
              <a:t>Jones, A., &amp; Draper, S. (n.d.). </a:t>
            </a:r>
            <a:r>
              <a:rPr lang="nl-NL" sz="1700" i="1" dirty="0">
                <a:latin typeface="Calibri"/>
                <a:cs typeface="Times New Roman"/>
              </a:rPr>
              <a:t>Helpsheet Giblin Eunson Library: intercultural Communication 2 [Online forum post]</a:t>
            </a:r>
            <a:r>
              <a:rPr lang="nl-NL" sz="1700" dirty="0">
                <a:latin typeface="Calibri"/>
                <a:cs typeface="Times New Roman"/>
              </a:rPr>
              <a:t>. The University of Melbourne: Faculty of Business &amp; Economics. </a:t>
            </a:r>
            <a:r>
              <a:rPr lang="nl-NL" sz="1700" dirty="0">
                <a:solidFill>
                  <a:srgbClr val="0563C1"/>
                </a:solidFill>
                <a:latin typeface="Calibri"/>
                <a:cs typeface="Times New Roman"/>
                <a:hlinkClick r:id="rId7"/>
              </a:rPr>
              <a:t>https://library.unimelb.edu.au/__data/assets/pdf_file/0003/1924095/Intercultural_Communication2.pdf</a:t>
            </a:r>
            <a:endParaRPr lang="nl-NL" sz="1700" dirty="0">
              <a:solidFill>
                <a:srgbClr val="0563C1"/>
              </a:solidFill>
              <a:latin typeface="Calibri"/>
              <a:cs typeface="Calibri"/>
            </a:endParaRPr>
          </a:p>
          <a:p>
            <a:pPr>
              <a:spcBef>
                <a:spcPts val="0"/>
              </a:spcBef>
              <a:spcAft>
                <a:spcPts val="0"/>
              </a:spcAft>
            </a:pPr>
            <a:endParaRPr lang="nl-NL" sz="1700" dirty="0">
              <a:solidFill>
                <a:srgbClr val="0563C1"/>
              </a:solidFill>
              <a:latin typeface="Calibri"/>
              <a:cs typeface="Calibri"/>
            </a:endParaRPr>
          </a:p>
          <a:p>
            <a:pPr>
              <a:spcBef>
                <a:spcPts val="0"/>
              </a:spcBef>
              <a:spcAft>
                <a:spcPts val="0"/>
              </a:spcAft>
            </a:pPr>
            <a:endParaRPr lang="nl-NL" sz="1700" dirty="0">
              <a:latin typeface="Calibri"/>
              <a:cs typeface="Calibri"/>
            </a:endParaRPr>
          </a:p>
          <a:p>
            <a:pPr>
              <a:spcBef>
                <a:spcPts val="0"/>
              </a:spcBef>
              <a:spcAft>
                <a:spcPts val="0"/>
              </a:spcAft>
            </a:pPr>
            <a:endParaRPr lang="nl-NL" sz="1700" dirty="0">
              <a:solidFill>
                <a:srgbClr val="000000"/>
              </a:solidFill>
              <a:latin typeface="Calibri"/>
              <a:cs typeface="Calibri"/>
            </a:endParaRPr>
          </a:p>
          <a:p>
            <a:pPr>
              <a:spcBef>
                <a:spcPts val="0"/>
              </a:spcBef>
              <a:spcAft>
                <a:spcPts val="0"/>
              </a:spcAft>
            </a:pPr>
            <a:endParaRPr lang="nl-NL" sz="1700" dirty="0">
              <a:latin typeface="Calibri"/>
              <a:cs typeface="Calibri"/>
            </a:endParaRPr>
          </a:p>
          <a:p>
            <a:pPr>
              <a:spcBef>
                <a:spcPts val="0"/>
              </a:spcBef>
              <a:spcAft>
                <a:spcPts val="0"/>
              </a:spcAft>
            </a:pPr>
            <a:endParaRPr lang="nl-NL" sz="1700" dirty="0">
              <a:solidFill>
                <a:srgbClr val="0563C1"/>
              </a:solidFill>
              <a:latin typeface="Calibri"/>
              <a:cs typeface="Times New Roman"/>
            </a:endParaRPr>
          </a:p>
        </p:txBody>
      </p:sp>
    </p:spTree>
    <p:extLst>
      <p:ext uri="{BB962C8B-B14F-4D97-AF65-F5344CB8AC3E}">
        <p14:creationId xmlns:p14="http://schemas.microsoft.com/office/powerpoint/2010/main" val="373581074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E4FB71A2-9E47-9AAE-A891-497422DEDDC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k-SK" dirty="0">
                <a:ea typeface="Adobe Gothic Std B"/>
                <a:cs typeface="Calibri"/>
              </a:rPr>
              <a:t>Referencie</a:t>
            </a:r>
            <a:r>
              <a:rPr lang="nl-NL" dirty="0">
                <a:ea typeface="Adobe Gothic Std B"/>
                <a:cs typeface="Calibri"/>
              </a:rPr>
              <a:t> a ďalši</a:t>
            </a:r>
            <a:r>
              <a:rPr lang="sk-SK" dirty="0">
                <a:ea typeface="Adobe Gothic Std B"/>
                <a:cs typeface="Calibri"/>
              </a:rPr>
              <a:t>a literatúra </a:t>
            </a:r>
            <a:r>
              <a:rPr lang="nl-NL" dirty="0">
                <a:ea typeface="Adobe Gothic Std B"/>
                <a:cs typeface="Calibri"/>
              </a:rPr>
              <a:t>(2/2)</a:t>
            </a:r>
            <a:endParaRPr lang="nl-NL" dirty="0"/>
          </a:p>
        </p:txBody>
      </p:sp>
      <p:sp>
        <p:nvSpPr>
          <p:cNvPr id="3" name="Tijdelijke aanduiding voor inhoud 2">
            <a:extLst>
              <a:ext uri="{FF2B5EF4-FFF2-40B4-BE49-F238E27FC236}">
                <a16:creationId xmlns:a16="http://schemas.microsoft.com/office/drawing/2014/main" id="{28D57666-4ECE-CAD6-C1E0-EA42B2C09B0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57999" y="1799999"/>
            <a:ext cx="10960751" cy="4865977"/>
          </a:xfrm>
        </p:spPr>
        <p:txBody>
          <a:bodyPr vert="horz" lIns="91440" tIns="45720" rIns="91440" bIns="45720" rtlCol="0" anchor="t">
            <a:normAutofit/>
          </a:bodyPr>
          <a:lstStyle/>
          <a:p>
            <a:pPr>
              <a:spcBef>
                <a:spcPts val="0"/>
              </a:spcBef>
              <a:spcAft>
                <a:spcPts val="0"/>
              </a:spcAft>
            </a:pPr>
            <a:r>
              <a:rPr lang="nl-NL" sz="1700" dirty="0">
                <a:latin typeface="Calibri"/>
                <a:cs typeface="Calibri"/>
              </a:rPr>
              <a:t>Renn, O., &amp; Levine, D. (1991). Credibility and trust in risk communication. In </a:t>
            </a:r>
            <a:r>
              <a:rPr lang="nl-NL" sz="1700" i="1" dirty="0">
                <a:latin typeface="Calibri"/>
                <a:cs typeface="Calibri"/>
              </a:rPr>
              <a:t>Springer eBooks</a:t>
            </a:r>
            <a:r>
              <a:rPr lang="nl-NL" sz="1700" dirty="0">
                <a:latin typeface="Calibri"/>
                <a:cs typeface="Calibri"/>
              </a:rPr>
              <a:t> (pp. 175–217). </a:t>
            </a:r>
            <a:r>
              <a:rPr lang="nl-NL" sz="1700" u="sng" dirty="0">
                <a:solidFill>
                  <a:srgbClr val="0563C1"/>
                </a:solidFill>
                <a:latin typeface="Calibri"/>
                <a:cs typeface="Calibri"/>
                <a:hlinkClick r:id="rId3"/>
              </a:rPr>
              <a:t>https://doi.org/10.1007/978-94-009-1952-5_10</a:t>
            </a:r>
            <a:endParaRPr lang="nl-NL" sz="1700" dirty="0">
              <a:latin typeface="Calibri"/>
              <a:cs typeface="Calibri"/>
            </a:endParaRPr>
          </a:p>
          <a:p>
            <a:pPr>
              <a:spcBef>
                <a:spcPts val="0"/>
              </a:spcBef>
              <a:spcAft>
                <a:spcPts val="0"/>
              </a:spcAft>
            </a:pPr>
            <a:endParaRPr lang="nl-NL" sz="1700" dirty="0">
              <a:latin typeface="Calibri"/>
              <a:cs typeface="Calibri"/>
            </a:endParaRPr>
          </a:p>
          <a:p>
            <a:pPr>
              <a:spcBef>
                <a:spcPts val="0"/>
              </a:spcBef>
              <a:spcAft>
                <a:spcPts val="0"/>
              </a:spcAft>
            </a:pPr>
            <a:r>
              <a:rPr lang="nl-NL" sz="1700" dirty="0">
                <a:latin typeface="Calibri"/>
                <a:cs typeface="Calibri"/>
              </a:rPr>
              <a:t>Roca, E., Meridio, G., Gómez, A., &amp; Rodríguez-Oramas, A. (2022). Egalitarian dialogue enriches both social impact and research methodologies. </a:t>
            </a:r>
            <a:r>
              <a:rPr lang="nl-NL" sz="1700" i="1" dirty="0">
                <a:latin typeface="Calibri"/>
                <a:cs typeface="Calibri"/>
              </a:rPr>
              <a:t>International Journal of Qualitative Methods</a:t>
            </a:r>
            <a:r>
              <a:rPr lang="nl-NL" sz="1700" dirty="0">
                <a:latin typeface="Calibri"/>
                <a:cs typeface="Calibri"/>
              </a:rPr>
              <a:t>, </a:t>
            </a:r>
            <a:r>
              <a:rPr lang="nl-NL" sz="1700" i="1" dirty="0">
                <a:latin typeface="Calibri"/>
                <a:cs typeface="Calibri"/>
              </a:rPr>
              <a:t>21</a:t>
            </a:r>
            <a:r>
              <a:rPr lang="nl-NL" sz="1700" dirty="0">
                <a:latin typeface="Calibri"/>
                <a:cs typeface="Calibri"/>
              </a:rPr>
              <a:t>, 160940692210744. </a:t>
            </a:r>
            <a:r>
              <a:rPr lang="nl-NL" sz="1700" u="sng" dirty="0">
                <a:solidFill>
                  <a:srgbClr val="0563C1"/>
                </a:solidFill>
                <a:latin typeface="Calibri"/>
                <a:cs typeface="Calibri"/>
                <a:hlinkClick r:id="rId4"/>
              </a:rPr>
              <a:t>https://doi.org/10.1177/16094069221074442</a:t>
            </a:r>
            <a:endParaRPr lang="nl-NL" sz="1700" dirty="0">
              <a:latin typeface="Calibri"/>
              <a:cs typeface="Times New Roman"/>
            </a:endParaRPr>
          </a:p>
          <a:p>
            <a:pPr>
              <a:spcBef>
                <a:spcPts val="0"/>
              </a:spcBef>
              <a:spcAft>
                <a:spcPts val="0"/>
              </a:spcAft>
            </a:pPr>
            <a:endParaRPr lang="nl-NL" sz="1700" dirty="0">
              <a:latin typeface="Calibri"/>
              <a:cs typeface="Times New Roman"/>
            </a:endParaRPr>
          </a:p>
          <a:p>
            <a:pPr>
              <a:spcBef>
                <a:spcPts val="0"/>
              </a:spcBef>
              <a:spcAft>
                <a:spcPts val="0"/>
              </a:spcAft>
            </a:pPr>
            <a:r>
              <a:rPr lang="nl-NL" sz="1700" dirty="0">
                <a:latin typeface="Calibri"/>
                <a:cs typeface="Times New Roman"/>
              </a:rPr>
              <a:t>Thomas, A., Kinast, E., &amp; Schroll-Machl, S. (2010). </a:t>
            </a:r>
            <a:r>
              <a:rPr lang="nl-NL" sz="1700" i="1" dirty="0">
                <a:latin typeface="Calibri"/>
                <a:cs typeface="Times New Roman"/>
              </a:rPr>
              <a:t>Handbook of Intercultural Communication and Cooperation</a:t>
            </a:r>
            <a:r>
              <a:rPr lang="nl-NL" sz="1700" dirty="0">
                <a:latin typeface="Calibri"/>
                <a:cs typeface="Times New Roman"/>
              </a:rPr>
              <a:t>. </a:t>
            </a:r>
            <a:r>
              <a:rPr lang="nl-NL" sz="1700" dirty="0">
                <a:solidFill>
                  <a:srgbClr val="0563C1"/>
                </a:solidFill>
                <a:latin typeface="Calibri"/>
                <a:cs typeface="Times New Roman"/>
                <a:hlinkClick r:id="rId5"/>
              </a:rPr>
              <a:t>https://doi.org/10.13109/9783666403279</a:t>
            </a:r>
            <a:endParaRPr lang="nl-NL" sz="1700" dirty="0">
              <a:latin typeface="Calibri"/>
              <a:cs typeface="Calibri"/>
            </a:endParaRPr>
          </a:p>
          <a:p>
            <a:pPr>
              <a:spcBef>
                <a:spcPts val="0"/>
              </a:spcBef>
              <a:spcAft>
                <a:spcPts val="0"/>
              </a:spcAft>
            </a:pPr>
            <a:endParaRPr lang="nl-NL" sz="1700" dirty="0">
              <a:latin typeface="Calibri"/>
              <a:cs typeface="Times New Roman"/>
            </a:endParaRPr>
          </a:p>
          <a:p>
            <a:pPr>
              <a:spcBef>
                <a:spcPts val="0"/>
              </a:spcBef>
              <a:spcAft>
                <a:spcPts val="0"/>
              </a:spcAft>
            </a:pPr>
            <a:r>
              <a:rPr lang="nl-NL" sz="1700" dirty="0">
                <a:latin typeface="Calibri"/>
                <a:cs typeface="Times New Roman"/>
              </a:rPr>
              <a:t>Unesco. (2016). </a:t>
            </a:r>
            <a:r>
              <a:rPr lang="nl-NL" sz="1700" i="1" dirty="0">
                <a:latin typeface="Calibri"/>
                <a:cs typeface="Times New Roman"/>
              </a:rPr>
              <a:t>A Teacher’s Guide on the Prevention of Violent Extremism</a:t>
            </a:r>
            <a:r>
              <a:rPr lang="nl-NL" sz="1700" dirty="0">
                <a:latin typeface="Calibri"/>
                <a:cs typeface="Times New Roman"/>
              </a:rPr>
              <a:t>. United Nations Educational, Scientific and Cultural Organization. </a:t>
            </a:r>
            <a:r>
              <a:rPr lang="nl-NL" sz="1700" dirty="0">
                <a:solidFill>
                  <a:srgbClr val="0563C1"/>
                </a:solidFill>
                <a:latin typeface="Calibri"/>
                <a:cs typeface="Times New Roman"/>
                <a:hlinkClick r:id="rId6"/>
              </a:rPr>
              <a:t>https://doi.org/10.54675/xrjk7971</a:t>
            </a:r>
            <a:endParaRPr lang="nl-NL" sz="1700" dirty="0">
              <a:latin typeface="Calibri"/>
              <a:cs typeface="Calibri"/>
            </a:endParaRPr>
          </a:p>
          <a:p>
            <a:pPr>
              <a:spcBef>
                <a:spcPts val="0"/>
              </a:spcBef>
              <a:spcAft>
                <a:spcPts val="0"/>
              </a:spcAft>
            </a:pPr>
            <a:endParaRPr lang="nl-NL" sz="1700" dirty="0">
              <a:latin typeface="Calibri"/>
              <a:cs typeface="Times New Roman"/>
            </a:endParaRPr>
          </a:p>
          <a:p>
            <a:pPr>
              <a:spcBef>
                <a:spcPts val="0"/>
              </a:spcBef>
              <a:spcAft>
                <a:spcPts val="0"/>
              </a:spcAft>
            </a:pPr>
            <a:r>
              <a:rPr lang="nl-NL" sz="1700" dirty="0">
                <a:latin typeface="Calibri"/>
                <a:cs typeface="Times New Roman"/>
              </a:rPr>
              <a:t>Walton, D. (2010). A dialogue model of belief. </a:t>
            </a:r>
            <a:r>
              <a:rPr lang="nl-NL" sz="1700" i="1" dirty="0">
                <a:latin typeface="Calibri"/>
                <a:cs typeface="Times New Roman"/>
              </a:rPr>
              <a:t>Argument &amp; Computation</a:t>
            </a:r>
            <a:r>
              <a:rPr lang="nl-NL" sz="1700" dirty="0">
                <a:latin typeface="Calibri"/>
                <a:cs typeface="Times New Roman"/>
              </a:rPr>
              <a:t>, </a:t>
            </a:r>
            <a:r>
              <a:rPr lang="nl-NL" sz="1700" i="1" dirty="0">
                <a:latin typeface="Calibri"/>
                <a:cs typeface="Times New Roman"/>
              </a:rPr>
              <a:t>1</a:t>
            </a:r>
            <a:r>
              <a:rPr lang="nl-NL" sz="1700" dirty="0">
                <a:latin typeface="Calibri"/>
                <a:cs typeface="Times New Roman"/>
              </a:rPr>
              <a:t>(1), 23–46. </a:t>
            </a:r>
            <a:r>
              <a:rPr lang="nl-NL" sz="1700" dirty="0">
                <a:latin typeface="Calibri"/>
                <a:cs typeface="Times New Roman"/>
                <a:hlinkClick r:id="rId7"/>
              </a:rPr>
              <a:t>https://doi.org/10.1080/19462160903494576</a:t>
            </a:r>
            <a:endParaRPr lang="nl-NL" sz="1700" dirty="0">
              <a:latin typeface="Calibri"/>
              <a:cs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239191095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" name="Picture 5">
            <a:extLst>
              <a:ext uri="{FF2B5EF4-FFF2-40B4-BE49-F238E27FC236}">
                <a16:creationId xmlns:a16="http://schemas.microsoft.com/office/drawing/2014/main" id="{807C98D1-01AE-4DFA-9C42-DDBEB533C1B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599736" y="2433105"/>
            <a:ext cx="2612304" cy="2612304"/>
          </a:xfrm>
          <a:prstGeom prst="rect">
            <a:avLst/>
          </a:prstGeom>
        </p:spPr>
      </p:pic>
      <p:sp>
        <p:nvSpPr>
          <p:cNvPr id="24" name="Τίτλος 6">
            <a:extLst>
              <a:ext uri="{FF2B5EF4-FFF2-40B4-BE49-F238E27FC236}">
                <a16:creationId xmlns:a16="http://schemas.microsoft.com/office/drawing/2014/main" id="{88F39797-8ECA-4CC0-ADFC-28793E1CA72E}"/>
              </a:ext>
            </a:extLst>
          </p:cNvPr>
          <p:cNvSpPr txBox="1">
            <a:spLocks/>
          </p:cNvSpPr>
          <p:nvPr/>
        </p:nvSpPr>
        <p:spPr>
          <a:xfrm>
            <a:off x="3210313" y="4867475"/>
            <a:ext cx="539115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el-GR" sz="2000" kern="1200" dirty="0">
                <a:solidFill>
                  <a:srgbClr val="7030A0"/>
                </a:solidFill>
                <a:latin typeface="Gill Sans Ultra Bold" panose="020B0A02020104020203" pitchFamily="34" charset="0"/>
                <a:ea typeface="+mj-ea"/>
                <a:cs typeface="+mj-cs"/>
              </a:defRPr>
            </a:lvl1pPr>
          </a:lstStyle>
          <a:p>
            <a:pPr>
              <a:lnSpc>
                <a:spcPct val="100000"/>
              </a:lnSpc>
              <a:spcAft>
                <a:spcPts val="600"/>
              </a:spcAft>
            </a:pPr>
            <a:r>
              <a:rPr lang="en-US" sz="3200" b="1">
                <a:solidFill>
                  <a:schemeClr val="bg1"/>
                </a:solidFill>
                <a:latin typeface="+mj-lt"/>
              </a:rPr>
              <a:t>Gratulujeme!</a:t>
            </a:r>
            <a:r>
              <a:rPr lang="en-US" sz="2800" b="1">
                <a:solidFill>
                  <a:schemeClr val="bg1"/>
                </a:solidFill>
                <a:latin typeface="+mj-lt"/>
              </a:rPr>
              <a:t/>
            </a:r>
            <a:br>
              <a:rPr lang="en-US" sz="2800" b="1">
                <a:solidFill>
                  <a:schemeClr val="bg1"/>
                </a:solidFill>
                <a:latin typeface="+mj-lt"/>
              </a:rPr>
            </a:br>
            <a:r>
              <a:rPr lang="en-US" b="1">
                <a:solidFill>
                  <a:schemeClr val="bg1"/>
                </a:solidFill>
                <a:latin typeface="+mj-lt"/>
              </a:rPr>
              <a:t>Túto časť ste dokončili</a:t>
            </a:r>
            <a:endParaRPr lang="en-US" sz="2800" b="1">
              <a:solidFill>
                <a:schemeClr val="bg1"/>
              </a:solidFill>
              <a:latin typeface="+mj-lt"/>
            </a:endParaRPr>
          </a:p>
        </p:txBody>
      </p:sp>
      <p:pic>
        <p:nvPicPr>
          <p:cNvPr id="5" name="Picture 2">
            <a:extLst>
              <a:ext uri="{FF2B5EF4-FFF2-40B4-BE49-F238E27FC236}">
                <a16:creationId xmlns:a16="http://schemas.microsoft.com/office/drawing/2014/main" id="{820CF07E-63BD-943B-4C02-57982ED82E1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667373" y="6234021"/>
            <a:ext cx="1406013" cy="49210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2" name="Ορθογώνιο 5">
            <a:extLst>
              <a:ext uri="{FF2B5EF4-FFF2-40B4-BE49-F238E27FC236}">
                <a16:creationId xmlns:a16="http://schemas.microsoft.com/office/drawing/2014/main" id="{44116D37-2457-87B8-D92F-855339CFE361}"/>
              </a:ext>
            </a:extLst>
          </p:cNvPr>
          <p:cNvSpPr/>
          <p:nvPr/>
        </p:nvSpPr>
        <p:spPr>
          <a:xfrm>
            <a:off x="2834639" y="6258631"/>
            <a:ext cx="7747867" cy="63242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>
              <a:lnSpc>
                <a:spcPct val="90000"/>
              </a:lnSpc>
              <a:spcAft>
                <a:spcPts val="600"/>
              </a:spcAft>
            </a:pPr>
            <a:r>
              <a:rPr lang="sk-SK" sz="1100" b="0" i="0" dirty="0">
                <a:latin typeface="+mj-lt"/>
              </a:rPr>
              <a:t>Financované Európskou úniou. Vyjadrené názory a postoje sú názormi a vyhláseniami autora(-</a:t>
            </a:r>
            <a:r>
              <a:rPr lang="sk-SK" sz="1100" b="0" i="0" dirty="0" err="1">
                <a:latin typeface="+mj-lt"/>
              </a:rPr>
              <a:t>ov</a:t>
            </a:r>
            <a:r>
              <a:rPr lang="sk-SK" sz="1100" b="0" i="0" dirty="0">
                <a:latin typeface="+mj-lt"/>
              </a:rPr>
              <a:t>) a nemusia nevyhnutne odrážať názory a stanoviská Európskej únie alebo Európskej výkonnej agentúry pre vzdelávanie a kultúru (EACEA). Európska únia ani EACEA za </a:t>
            </a:r>
            <a:r>
              <a:rPr lang="sk-SK" sz="1100" b="0" i="0" dirty="0" err="1">
                <a:latin typeface="+mj-lt"/>
              </a:rPr>
              <a:t>ne</a:t>
            </a:r>
            <a:r>
              <a:rPr lang="sk-SK" sz="1100" b="0" i="0" dirty="0">
                <a:latin typeface="+mj-lt"/>
              </a:rPr>
              <a:t> nepreberajú žiadnu zodpovednosť.</a:t>
            </a:r>
            <a:endParaRPr lang="sk-SK" sz="11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j-lt"/>
            </a:endParaRPr>
          </a:p>
        </p:txBody>
      </p:sp>
      <p:sp>
        <p:nvSpPr>
          <p:cNvPr id="4" name="Title 3">
            <a:extLst>
              <a:ext uri="{FF2B5EF4-FFF2-40B4-BE49-F238E27FC236}">
                <a16:creationId xmlns:a16="http://schemas.microsoft.com/office/drawing/2014/main" id="{A5830B8B-25B5-4DAD-5AA5-C563F5FA438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sk-SK" sz="2400" dirty="0"/>
              <a:t>Umožnenie dialógu</a:t>
            </a:r>
            <a:endParaRPr lang="el-GR" sz="2400" dirty="0"/>
          </a:p>
        </p:txBody>
      </p:sp>
    </p:spTree>
    <p:extLst>
      <p:ext uri="{BB962C8B-B14F-4D97-AF65-F5344CB8AC3E}">
        <p14:creationId xmlns:p14="http://schemas.microsoft.com/office/powerpoint/2010/main" val="324601905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PRING_PRESENTATION_COURSE_TITLE" val="COSTAID_Module 4_Enabling_Dialogue_a_sk"/>
  <p:tag name="ISPRING_PLAYERS_CUSTOMIZATION_2" val="UEsDBBQAAgAIAKl2UE82YVgCRwMAAOEJAAAUAAAAdW5pdmVyc2FsL3BsYXllci54bWytVl1P2zAUfS4S/yHyO3FLxwYoATEktIcxIXVse6vc5DbxmtiZ7RC6X78b5zukbEir1Cq5vuf4fhxf17t+ThPnCZTmUvhk4c6JAyKQIReRTx6/3p2ck+ur4yMvS9gelMNDn+SClwCWECcEHSieGQQ/MBP7pGdwkZk4meJScbP3yXKO3O1Oyzk5Ppqhi9A+iY3JLiktisLlGhEi0jLJSxLtBjKlmQINwoCiVRjEabCX5u9o/KZSULPPQPeQmXn7xjVJy/Gs+YCkWLpSRfR0Pl/QH/efV0EMKTvhQhsmAiAOVnJmS7lhwe5ehnkCurTNvCrIFRhTBmFtM89c8sW5cLQKfFI5rFPQmkWg3UREhLZ+DWdDUGEa65qJcC3YE49Ymdta1162RR2JjqUyQW5q9A72G8lUuG7tPX+PTkTsbROm45pPD3Kx/DteJ2P91uX7ZCw2o3yTcB3jUh/SWaeToMNdvdTW2Mr2sZHtXclEHAW/cq4gtK/f2hMwX5Bqw1bmNk5XFwEu4NMdC4xU+1uEoXRr2bitUtxKKa4FtRxuu/uqoyBNtltgJlfQlGrmPfEQ5BemlO3XlVE5eHRkrLF0CPZolXLdpK4hXmzS5OwfelP6jVrzU7/WGQv4H435hERtTbgI4fmOo4+BFGtqAItd2lyTJW65ZxeTzjdp7zANTN1JwKZgIo5hKgI8+yEzjHZ2eggKiml0CXI1wvYWDoJjHsUJfs0kw3j1IE3K1G6SobdwEJzIYDcBbc0HgRslC8xQ51mGA+Bl8V6utx2h45aMdNmK0aMT49ALcm1kyn9bpQ/mpLm0kn7l9B4fOYc+Degm4y3kw/w1xGgSDOJq5sL2NQKcC08citWA56S2uhkO8YlZXz6NBnxpeihnTDOdS8M6qyzjOQ4mzyqv5hzn2cgnhC3LE3PbT2h4eVjoKOHpe2OK6zueVVms+G9wCh6Wfw0WSyy1E0Opd5+8P1/2GFCLOBkH21vToR23UjR1cF1q36pf247mhqq1UsnskKS8uhcVppoHH1GOkZK5CEcCsA2r6XWC8/hGAXMS2GJGi1M8HjLzyTt8qHO+OLvoUv6wuGiwNq6HauMqljdcR3XAnfxofZDaRLx6ruHjH1BLAwQUAAIACABCbEFYtTf0qBwFAADhEwAAHQAAAHVuaXZlcnNhbC9jb21tb25fbWVzc2FnZXMubG5nrVj/bts2EP6/QN+BEFBgA7q0HdBgGBIXtMTEQmTJleik2TAIjMTYRCjR1Q8n3l97mj3YnmRHSnbttoGkpIANmJLvuyP5fXdHnnx4yCRa86IUKj+13h29tRDPE5WKfHFqzenZL79ZqKxYnjKpcn5q5cpCH0YvX5xIli9qtuDw++ULhE4yXpYwLEd69GWMRHpqzcbxGNsXMQ1iPJvF4zmlgR97eEw8azRmyd3Jm/bvj1jbwXSG/evYC86DeOyeWyNbZSuWb5CnFuqnX4+PH969P/55EEw0xZ53CIQM0vu3PYB8GgZeDGjEi33yiVqjYTbBnHquT6xR+2OY9Swklz08zsOQ+DSOPNchsRvFfkDNGniEEscaXasaLdmao0qhteD3qFpy2P1KFByVUqTmRaLgQV7zLmdOMMWuH4ckoqFrUzfwrVGkimLz2sCyulqqAtyVKBUlu5E8NT6BZ+b9quAluGYV8BDBp1oK+KfKmMiPul1f+V6AHUOuKYkifA4LS3eTAqQD+HtRLeFdytVrcHGfS8VSdFtwAAwixFYrKZLmnyJaFTrCmWSbzihCfOX650DywIti4jvbJ9aI5ClyCqYnOxAlxBEJAaBgJS+eYBsbjhtzhKUchjBxzycefKkOYSIWSwnfamgcMwJMmPG8ywqYSkLgdxRdBaGjFw1cIYZWrCzvVZEesHR/P7uAXd8OQAg23QOnGmMLDPwQkPOKgidVNxhEiQ2/W13BVIGAMTVJQEsqq8sKZJOtJK+4iVboqbDEUOqG3yrQl+Rs3XAfvBuxddLcw3PfnsRjukudHqvzZNnTDsT5XX3sq6EGmuxzvjOmFi0eB58gu1gjPxhiEVxA/rsYYnFNIlhkEnXZ+PjSPcdmlyDvbZPSNuklTOcYuUEsScBOs2ktVF3CE70kkJrMjpRHw9xE5OMcWOxi75Hc2qACHcxoIdYc4ihSXnQ6goRvE0eL6uPc/SM+w65HnO9Qj21QrirE0jXLEw5kS5je0w28S0Vq3mnaG/+fa/E3YlWb6l+1VcJ3yKdXQ+M5KCyPKIJVFc9WVZdrvWBt+E+JQkv80RD6TP1p/iOb+Dh0gx+zM6XIatlUoGfvzy6yoXvUGcQzV6r/bv3oSKKm1BBoWHRxhB5D9reaaLdjN9AVMeX97Vz/DGxmTd2Cwubmt6q/tR+0AL5CT8WIJrDGJvIIWp0MqlB/20uY9UH4l7pg9Le/IuPIpVB1rvhNKapOz0bPveurkfPTC+tez3pQbKhLPQjZB8BF2w+WSIoM4k97YM6nZLsCTYk4mMmVqmVq5C/FnSkTsLZ1xr/thm8LlZmnkpVb+jdl6sNzomgmFzZOZwP6qZ2Ce+/PnoCfvksRwSG0MTb2bd372FrtsqcRyEcvhUejbesEOspYlSyhHN+qOk97AjXHL4ecYQBr59zT9KsAmqeoffr7IBDdy0H6JDuwP31V8fKvwSB6AjuMqDny8YeqE4ji8WEAZtDHqj3ubu06TVyg7w85U7KmqmUqg0dH3X5BHe1uY0qxPZmCgCKjF1UX0DUOQdjyxQ7mIZzJWunZAAQdABWV5Ig8MC2YIahTHF5AajWnLGs0ZcUd5GWqlBwUm9k5rYdq2Jy+XGDUlRT5oMifVxX1hKk7i7HjmJscWEk4sN81TUAKJ8akvdKRatEbzJ5gH9L+V3g8FdVQwJCQ3W2NvpUwNwCeYvpK7b9//u2yN5V2m1QhbzXjL1lr/W3h3Y1Kcxl38mbvbu5/UEsDBBQAAgAIAEJsQVgVHmAbowAAAH8BAAAuAAAAdW5pdmVyc2FsL3BsYXliYWNrX2FuZF9uYXZpZ2F0aW9uX3NldHRpbmdzLnhtbHWQQQqDMBBF957CGwhdh0DXpUWoFxhxlECSCZlR8PZNRG1p02Xe+z/DjGIUMX5iXdW1glnoKRBFS5xRNe93tgwLXr1xIIZ8woK850omNyxRaCMyetmUHsFyyv/wY3hrYT0/4iNeMOVCZxzqS6mwmVzysJhpY90aUI8R04AvmHPoobd4w7UniMPjDOwb/9W5mzabHd5pQB0iuSCq+UBVutdx9BdQSwMEFAACAAgAQmxBWHRJNR88BAAADBUAACcAAAB1bml2ZXJzYWwvZmxhc2hfcHVibGlzaGluZ19zZXR0aW5ncy54bWztWN1y2jgUvucpNN7pZTFpkk3KGDJZMBOmBFLs7jbT6WSELbA2suRaMpRe9Wn6YH2SPbLAgUBakw3T7WwvMsRH53zn6Ds/0sg5+xgzNCWppII3rINqzUKEByKkfNKw3vid56cWkgrzEDPBScPiwkJnzYqTZCNGZeQRpUBVIoDhsp6ohhUpldRtezabValMUr0qWKYAX1YDEdtJSiThiqR2wvAcftQ8IdJaIJQAgL9Y8IVZs1JByDFIlyLMGEE0hMg51ZvCrMOwjCzbqI1wcDtJRcbDlmAiRelk1LB+a7ntg/bhUsdAtWlMuOZENkGoxaqOw5DqKDDz6CeCIkInEYR7cmShGQ1V1LAOay80DKjbmzA5uNk71jAtASRwtcCPicIhVth8GoeKfFRyKTCicM5xTAMfVpAmoGG1/Ruv1227N/2B73o3F/5lz8Swg5HvvvV3MPK7fs/dRb8s/MX1lTvsdfuvbvzBoOd3r+6sgNE1Qhx7nTEHmBVZGpCCMEdFWTzimDIo0ns0SqKgzBlOJ8QXHQpZHGMmiYX+TsjkdYYZVXPohhp0wy0hyblMSKCGOm0NS6UZse7gDCAEBrksauL4ZVETJ6drW7eN97ttbY3SwUrhIILiAVkemmOvipZqVPcRDhSdQmWSe5scZ4x5WZKIVDV10LnvVWERwwMwzljwNeb0NxoJFhZ8kXhEwj6OyUrLebeUd0DzwEJjyDEDJgcJ4cjDHNqcKmA3KABkNpKKqry9Owvt85RihgAP5hBBl94G20GEU7mW1CKxureC5ru+UES+N2wb0YOqHqPgRZdWKf2/RMZCNBcZYvQW7ASCysti+C8iaLW/0TgVcS6FEaSQzN1MKZmR8KyMo2twEWdgCfMuYUQZDx8y+gmNyFikgEvwFKYjyKk0+NWdgBMs5R0oXsb4zHRtt9923z7TG8ThFPNgR3AoVxInai/4eI64UEs7oCPAmSR5UkIa5mtl9lZ9fBqKjoE8P1E21vAljTOGnxK+IGQFeo8p34+XXRL/3QhKu43wNG903bw5NLQ4hZQYTFgIYNpRvpiwJQADzJHgbI5wAAeW1GNjSkUmQWIGhIGWj4/Q2EOZ5l8TmMzgMQ1JWgqydvDi8Oj495PTl/Wq/fXzl+ffNFoc5VcMa3fmLG89eFcoZ3XvxvAdo2/cGzZsOyKNdaGGG06334VKmHf7vjs8b/ndP7v+9RaAnL3NM8ux9Xm6/XjNLxn/1dPVc8+HrQs0dL03Pd+rl6movoDmVUEENTnW9+9SNjofpTqgnFp/UEZr8KqM1tCc+Vcr532pEGCGT8xMginOaEyhkn6KjizVHI9q5p+jIf/1fdd09H4a8lHV8f8YhL9o/zHlvtcD6MmIX2fOcy+7fwx67V8T40cxaL6KJ561Nx3H3vp6pldiymkMtOpLb/Hk1jw+qjn29qVKBdDWXzCblX8AUEsDBBQAAgAIAEJsQVg3i4dqewMAAKwMAAAhAAAAdW5pdmVyc2FsL2ZsYXNoX3NraW5fc2V0dGluZ3MueG1slVdtb9s2EP6eX2F4wLB+iVcnnRtMEeDYHlA0a4MlyHfaOttEKFIgT07973cUKYm0pcqNECC8ex7yXh4ekcS8cTk6gDZcyfvxdJxejUbJptQaJL5AXgiGMJIsh/vxE5MIgpvRH78L/Dv9MJ44sBJKPwMilztjLbVtxLP78bpEVPJ6o4gr8VoqnTMxTn/7p/pJJhVyiKUowEs5W7aB9phP088Py4so/ozbh9lycddH2Ki8YPL4qHbqes02bzutSpnZ0G7s10fbHwvQgsu3wYiovPgFIY9iWn1cTVfTyyiFBmPAhnS3nE/nfw2yBFuDaLKf3X6+nV/IaY/6eWNOaAduOFa02XR2M7vtoxVsB3GRF6vlx+VNP17S7nFXfhqXIyD8wMHM6RocQf/S5qooi1/RSKHVzhb0hDOz3yBHKJbR9SPC8s5+gwSbkD1oUJBG8IzaoHTmpPin/frAfbX0f4ZDIrF3WyvxZJtwMj2sQtYCUtQlJJN65Xxmr96/l0iXCdItE4YAoakFPVGGT6w0Eaw1tsD/4J3LLER5Swt5VaLMYeEiDpGxoyUsFg/VaAmxjS2IUcPBG12uJ8YW+Y0qe4YMjC3y2TbsuxTHM/ipx3FqSTww38+gAT76qAPkBslomfmt61XttUc92ptugrO9ocbkKoO0ktYLz8F2LplUNhfT5CyoRLID3zGkV+pfi1sfq2xMMjlxeLV1aytBjgK6JLdRpTYUDLlf4+Q7PI7iHg8zx0fYYo2OjW1X7IsRiqFaXw0Wuz6kKZxbj5AelPtxzvQb6BelhBmPPI8uIRXdPc3nDDuy6UEF/UVuVcCpzu4jSYVgLgUrdxEvhTNEttnnFFNfCk1NXWu7O5j4Y7taK8t8DXpFiuBQSzK2Odye7/aCfvGVwztkMaHH6Zi4p+0k443iA4OXADC92df3wS2cJy8FcgEHEN4bGKqE+zJLDOm/K18rr1iUgeUiRfop1ColGqGRo4PwSnF1M5xneMYjW5sqs2im1CO+HSrR0K8HpRVreLozeClFO5O/q4TUrKierET1jEyjP7ld++TZAeaS59UMIgc2ounyOI5QqvBlqZx1wGf2NgT7dDWbNRl2ePoodtKm0y5K5Tkdsy90P9OtBghHbGW8Ch6Br3BcK6azbw0kehU63I5NOdLDWU1smvV5gckkMLnmNG2gv+m/lPR/UEsDBBQAAgAIAEJsQVimr1YjNgQAAJYUAAAmAAAAdW5pdmVyc2FsL2h0bWxfcHVibGlzaGluZ19zZXR0aW5ncy54bWztWN1u2kgUvucpRl71sjhp2k2KDFEWjIJKgGJ3t9FqFY3tAc9mPOP1jKH0ap+mD7ZPsmc84EAgqYlCV5H2IiI+Puc7Z77zN7Jz/iVhaEYySQVvWsf1IwsRHoqI8mnT+uR3X59ZSCrMI8wEJ02LCwudt2pOmgeMytgjSoGqRADDZSNVTStWKm3Y9nw+r1OZZvqtYLkCfFkPRWKnGZGEK5LZKcML+FGLlEhriVABAP4SwZdmrVoNIccgXYkoZwTRCCLnVB8Ks0uVMMs2WgEOb6eZyHnUFkxkKJsGTeuntts57pysdAxShyaEa0pkC4RarBo4iqgOAjOPfiUoJnQaQ7Snby00p5GKm9bJ0RsNA+r2NkwBbo6ONUxbAAdcLfETonCEFTaPxqEiX5RcCYwoWnCc0NCHN0ifv2l1/Buv3+u4N4Oh73o3l/5V38Swh5Hvfvb3MPJ7ft/dR78q/OX1yB33e4MPN/5w2Pd7ozsrYHSDEMfeZMwBZkWehaQkzFFxngQcUwY1eo9GSRRUOcPZlPiiSyGLE8wksdCfKZl+zDGjagHNcATNcEtIeiFTEqqxTlvTUllOrDs4AwiBQS7Lmnj3vqyJ07ONo9vG+92xdkbpYKVwGEPxgKwIzbHXRSs1qtsIh4rOoDLJvUNOcsa8PE1Fplo66ML3urCM4QEYZyL4BnP6GQWCRSVfJAlINMAJ5G/U5RaaQFIZUDdMCUce5tDWVAGdYWkh80Aqqop27i61LzKKGYKWhblD0JW3RW8Y40xuZLHMpG6msPX7QCgi/zD0GtGDqh6j4EXXUiX930TOIrQQOWL0FuwEglLLE/gvJmi9odEkE0khZVgqJAs3M0rmJDqv4ugaXCQ5WMJ8SxlRxsNfOf2KAjIRGeASPINpCHIqDX59L+AUS3kHilcxvjJt2ht03M+v9AFxNMM83BMc6pMkqToIPl4gLtTKDugIcS5JkZSIRsW7KmerPz0NZYtAnp8pGxv4kiY5w88JXxKyBn3AlB/Gyz6J/24Eld3GeFY0um7eAhpanEJKDCa8CGEQUr4cqRUAQ8yR4GyBcAgbSuqxMaMilyAxA8JAy6dHaOyhTIunKVx+wGMWkawS5NHxm5O3734+PXvfqNv//P3t9aNGy909Yli7M8u7/eDloJrVvSvCd4weuShs2XZFluhCjbac7r78VDDvDXx3fNH2e7/2/OsdAAV72zvLsfUC3b1Pi1vFvXUa/Hf71HMvxu1LNHa9T33fa1SpoYGAdlVhDFU40VfsSjY6A5VqvpraYFhFa/ihitbYbPnR2oavFAJM7amZQjC3GU0o1M6L6MFK7fCk9n0ZLbjzSksf7UHTtYdpwSfVwwsedv8z/aNqWu5aLMgjCdVGP2jDPBvpm6x57lXvl2G/c1D6aDX+XkTNPi995qn8RrPxUcaxd37+qoF881tiq/YvUEsDBBQAAgAIAEJsQVgmD37osAEAAG8GAAAfAAAAdW5pdmVyc2FsL2h0bWxfc2tpbl9zZXR0aW5ncy5qc42UwU/CMBTG7/wVZF4NkYEOvIHDxMSDidyMh248xkLX17QFRcP/7joUuu4NWS/0y4/v9b2t33enWz5BGnTvu9/V72r/Ut9XGljNqA1c13XeohdWDzTPFzDPC+C5gMBDthZZMq7hqO9PCOUciMo12b1aX+0YBng0c0RJiYrw1RS4JcAPCvykxK+/f3ecxg5NOaNONsag6KUoDAjTE6gKVjHB1WP1uD16MG5B/YMuWQo109twNI1byZPjcBrFD2OXS7GQTOyeMcNewtJ1pnAjFr/1B3a59GonQZUvfd1WlufaPBko/MKz/iyche2kVKA1/NYdx5NwckfCnCXA3Yai4Wg4OYPWjJsD9ehtrnPzR0dhNIiGLi1ZBo0pPczifjyoY6L0akyzUfzAGfg0bc1IznagLrFCuZEXvECpMLMTaaKRXSTKkS1ykR24eGwXydnDWtu2b6NKjV6CanH8Km7scpnGMGrXDL1rtiKuctGWL1Q2eJohL7f2qj5TucApUVAiEoXl2aCqncb4UWP3b2XfTK1BzRF5GaDdgBnD0lVRBkp5/Hc3GMiTphf35MX7vrP/AVBLAwQUAAIACABCbEFYFQaV5GsAAABvAAAAHAAAAHVuaXZlcnNhbC9sb2NhbF9zZXR0aW5ncy54bWwNyrEKwkAMANC9XxEySB3Uugn2rpujCK0fENogB7mk9ELRv/e2N7x++GaBnbeSTANezx0C62xL0k/A9/Q43RCKky4kphxQDWGITS82k4zsXmOBVejH28S5wvlJuc4XqbOkAu1B/B6PeInNH1BLAwQUAAIACABDbEFYwhuumWgSAAD3TQAAFwAAAHVuaXZlcnNhbC91bml2ZXJzYWwucG5n7Zx7WFNXtsBxbHV81TrO1KKVtNXqtbXGikghkLQWsegoU20FH0nEF9W0oMYkQB6n33QKVq2paMUHIXdERQskWI0B8qpSjUpNqjwigeSoKRwgnESIJJycJGcOIViwnf/m3u+7t4cPPrJ39m/ttddae+21+Q758m8rl04YO3VsWFjYhKT3E1aFhY1qDAt75rM/jsJ7WIbsI/ivEexVSxeHyQwvdeCNZ9LfXfFuWNgF8Thf2rN4e8zO99eyw8Keq+n/GaHPPLclLGzFgaSEdz/MYnRZwFIYebcNQZzV2x8tnqTuOHvlpEP7KHHqoX9+Gh7e5Rg36RP1X8ft2vanT1+SjN2xZ1bsC5EvJtxaWc/9+stzk0pOHe57I2Hkwwja6DUXvmtbf/P8bPE3sxUMcha7kWFXmZpKvqVyLpC0qC+aHBb8+t60JXVk8NVnpo3/C68eFeUqQMwPFsxMyu//7ph2l9+rBFAlGfCbAH/PGbKwo1Ue6JTPjM+GsGchbAyETTjviSsbEdQWhTUiwOsMOJwMbd81MkPEpt9l8wLgzgDp0PyBMfOd+BAzfUe+dh2ETRpTMzU4s8tq95TItYfmJXleG88Kdv0YWZa0o2CQMlbMOk+/WjEqOE1czYnT3CfoeFa++fcDyePLhA62lI/Ul1B7exrXZ2rUSNvJfOrLkkihwR1jS0nHtP9ImxB0ZzacBh+W+n4u9fjqaP66AjKA1P77kS1Nu3tXZCeRDhjCdbHoMD/kkMMbg42sdblRSc7XQmom11bM6tCEIvT+9vDGmZqCEBX3Jr4eT35IfMnW1MNFJWTBg3FkWu9qWm+PBkQ1zscjaY9GkklYn54s190K2aFuQVmS8U46DW0qcPYddGYhRzORo7Vau0pr73FFRA5Y4dGl8ay7o3XsEnO4wfCZ20YL2ORUrYY7Ssk2mbPhPFF7nvahS7Zg2OjIs0LFgy5RFt9erpwnr9r6i9qnJ4pARAIinfp3rOB5973wegYkixpcZGl8WdKqQTep3RVcx17k4RTdf20/R/PV0ARI/+y1JgdfYn/KcKyJLCnaAs3ThZM7ppmcPoNTLehcLc1B9uv69teakqGuIpYBmyxj6Dgy1VMg8HgpsAe5nZUEVoo8PMDTmiJqTWGI7EqRvaeXhrloAKJgoooUk++m1HezNUr567khv/bxGXLSVPtkad8PtUbfj0b1VKNBwlJCoAiFC8SAzyZnUCR2BxPoKuwuvQgwhy3yQJV3m/p05ieQ7BLTd40pQC6Q0AvypmTscbKuOtAp/PWEOn+zTtiv8zRJpPeOWPRYInKnA+7WaJEtmiHCF/S4NQ/oywM7akiBR7VSf5OULgo0NOnIaQOu2Mjgp6LBsI4GXNH52pvez2l9nxeQfFdIAiTgxAIpEj1Upf8NM+sCdl0AQxNxfQ+KnB6Rs5WvhfgMTgSTzjb0PT1FA9PfUKDzoUzQW1/CFD2YrPP11JHQqgKsezaw7G50GuQrYgsMrhhTeiol3dfZBQ7bfQ8LRB2tNSTESCZ5H2EzO0bWx5ik2NUpDKvAdbt2uBndhzGXcYNoNeNuNKDztWHbQ0GXrchTkFASdTcyITsJ9ElUjYP7phy3fS9uQ1Lhb++kXtEEFugCRVLqfbqfbxotV1pz7D1DVHT6X2qkYojRPtI8LVO9C3HSSWqqp8pIL/Kjf8qNCspsC2+sv1HhjqNLUD3RR/T9nvra1+YqSNgNQIR0iP0trSyxv4vsyywwKmOZeiRHxkDzujpbaEd/OaTPJnZUuCfTenVqX4AkcCv034JeOWaqJWG0TGAJhLhYC7ZIQKwT4dl9EUrQFej+SN/gYpbr5VAgPoK5HPuRmZkCBS48OWtzo6KW5Soix/p1eNqoZQb8QLSc8rym+dgRq4aTqCmFwHL0LZhl0XA3xGMNOb4cB1YmlodO4PvCbamri7ekokwASWH4vYxRp3gqd8tN7rQqgy0yR9PLpPoNL3IYFJI0Q4qpME86I9BWyxT1FkHsDCfH3sk2yJVpsFqEZet6AF8nxSTV62FFs4lt71xZVSqH3HyL1SkQ8B2+HMz4MAWATWA2VgoklssM/s1DCpQdj3t901nikXdS7BaZBgjEaYWC6/LItyUUm0Ff4uqucsRRTRadsdyEFKL69LcpxffCxxld4hpzeJ8hlcuXl4KegD/DotP7bXVVboEhW2B1+SIgWx2yLp/SxygpZWOpQ6qjqRopjqoN8hKUospw7ooAHbkUySG7wADb1kNeNmxzlQxMdS+WV2hh8guZRst2sc4IK1CZtgi1O0hSg0JJc4XftcIK7tMeWafaDHefaJ7+MSSTNYvT4kyFLKdc5WQJDX5bs3ijWujoqKTz0EliDy5a5ehGmvlxVKqEZYRaGCrAWQcv3XxZFesRDymbzt/xVnDtcUCiLDIWP7nMpXYHX2msAgSJCr2uBMbFcTzNm1OYRjg+giR1YIV6Wr1YJPhV+N3Ga7PpXNGfbf4oZYRckxPoPhH5tiWxxGXvj50SqLfOJv6bureBCqmx7ECgGzlhjFIaafLpSrGRpaTcMKB0ywpub2+LTr9LxXbswaA4Wm5PSxqPD7t9tISnLeHNyVWwS0z+n/ZEzbfkqN2diJ6Fh9ZiSzWm+slgc7XYLNuc7hgIaVZ4xMmQk6OiY1mjm6vcbr4kAtCtFzON2QI+PD4d14EkZRnQIn16mQrAUCOLx3GQlr84EMjH0vE4lqen1kWnPK3BgrL4ZKKP6CP6fqPPCVWcnZgBekC/pwCz9l6xD00X/fVp3wxadvDm4JO4hEM3nCmikdqt02WHas5fvWkVoWzHusPUzyRsocHTUAXMHVI1U/wP0rH21q+k6Be1mYbl3jZ7IcSWyQ3oR0/OhMAr+OXQ+J+8BlvlaTAEBKDeEc5OUFV0cagR3IgRYJB+smbZvqoFnDmG4ef+WZRo/99ttx/PUyjxW2prnTRwu9YkyyGbgJ7DUrVApBm6N3LkeEVQIPp5KX4Bx+/IOlGDDtECaM9xo6Ctx4waftqDFtZli0vtVmMGs66BlWJhYgqqh+S3AbsRX87QYubIeBbmALE8nsMaKzZWcjlweaRaaFcK0drZ1O7l8lHno61990qZcpmQhuIHpJzjOZEG00O7py9xPn7am9Dil5nphbEmXx3gNpKZFMkV+D2SN1keW9wMI5E3hD8X07o7kUir5Xqlywd762Ckrmqy4wDDI5eKM+Wg1dmoEsLpC1V0Nh9DafZsf0CmcnFAGU3szFPg5STH8QhN/GZoacB0VnATT8s5enP4UcN0Vnp9jgAe/yH2kBkoTXGyc0tdfYu2SCZ1tkziUamWUd9FZkgM7PQjFKcQM/uhQrxMMyN97oDSJMtVuDhWJg+tNtqaez3iTECLUnoceQqXETqwU+mp9sanLHvq4KbwGJJD7eMTU+Qg73pJ5BbJiM7x25SvdC36u0WmsjRwIqSsTCMY+x5eL2RC8Rk2E5Jj+J7Dh0VhlJGmcI2MoXJuYOcq9JBTrgMEImdzFs++qMwSCKdrLg8r/M7gXj5geMSh7dOshFyGP3KmyQzteyKkzEzLdXnpiM4d41Ukm4HlYdb5e5mwQp/BK5e85XAXTwsKxlCwWghD1S5jxwY+6FcsH1qhfbCgTKK6jUsDPCZ+hyDwaVbsjDr/9G0eCSuDd9kSO8Nks2yB9HOt4AV3hq3J5uRgZhVn2nWDZLfHBNKoxWY/qORWkxojdNbWYRGseY6l/AAevzZ9YTWniFZsarjHLaLV1MM29m1YH1Ok9wBLm6sci85KKM0Rzmco+AVi0dd4Ncm3OF6nbMZNlWEq0itHdHV7Yp3CqDKJRy2coPTo/DFy3FN8EMu65TL7LVxI0SzF1KCftl/x9Ox4IH5+d7OSUi0LMC7pjTG2Rn/lnsRq1ORcei5SZimiOdlFNDnIBIAp5ip2V0BjtKGqmwYbauSr67oe9wWUOhoc0ESAHrUJ9uop9wwKD3CwFGSfGXaRwQ5GCecPrelm1Jxw/E+2i69XuGfQekj4PacDVAsGdlh1zgr+U3714yUnSfvQ1r9va9OpruO8iP4cIoCiaszRKcMuMow8BTvdrBQ1K4FrG7nTGleCfgvmbXjExW9RtOdYUFWkWpKxuZA7bAfgV7ClWJ9UHXlQAhmOcafdClzT+VLIJKQ9We3tg5VgYF8aLPAlY000ID2LIv6KtX6Yhj3FLxsruFj3p6l8gQCPIAN4zf1lsu8uRS7Bk8H24mGJjobvRHNVMezLieWVhTdeHqaJh5+qAp5af2yZREeG3d22Cvf1aSQ+pEDTcFjks8FR8LAMcrPCnal1glrXjOlGvafGvJTqnSwX/WDLdvTnXvmLjYYXeVSPmuttzES5vIqvnoLxUmSoKbek1gmJNtH+zbbVmLaC1BL8K+mwgk3DxIs+aM5gsVmUtmKVakj0J8FDUttMxZBccLh+HgEREAEREAEREAEREAEREAEREAEREAEREAEREAEREAEREAEREAEREAEREAEREAEREAEREAEREAEREAEREAH9f4HuYyznQfqZSmXYQUwsv6xMziSrHdwXFt9qXhtXESn5+lUJfeznh17ev+HxoXN7GYuQbN7NiTFtt2PQk9mRPBqp7+Hkbdclb7ZdiWmih60xblpxt/31uQNTpsbvj0oqLq0Izdk7t3HmV7KrmwY0bbiYenhh9dj9A6r+jsC7OJA/8LExRx2dnZ3zzxfNmnpq+Srmkh0Xgv/LEbb++Ql3XjsvH5Syfnbw7S+uDTwerFy5MKHgtHZQaobk473zkoR/eWHgofaW2DvP0/O9g+pVck69Uj2z96PUgYfRfa3iiSY0L1nm9sxjCjuYWGArZzpzPV8C964prBUmvrcnqXNwLQary6L3S/ZPeZCfXq4wNTN416ta0icPVe1tvocEXz1jMLPkFNsGx8Uvc9vz61PSBpZRqPn4+MVvFpxyKVetGarx/a4l+wvLj0yS6L75bkC501NYcN6rZKkW6ak5xCOpx5N2HjdHmRXmqFLa4jH9zM59H3OrhsraV7/pU4+7roz2SZPMEhiw02tLXLeGy32BNUXMzJt46ZACGHBP0p2y3W9sTYAyz5QNWO38NXOhdA2l8YmIi7eWGUX+nZUPA7XYwYPh9MQ9gb1HK51Phq97PP/kjNBY9q1PJko3TJddBrHuBzmA50rto8o7uHTxOQtLBRW7GQl6yaC+h6ewwN23TIl/6GfnzjmxepvXgYLPpVTvwu7Mi8s4iK9taYOjymQ93F65Y+2AD7etLZN4138SdOTyfW1Hjhc5qRGySyDW51I9OlZ1a6+BtFblKXYXJeg/rN0XtP1bggtc5PGKrA2znuh4XnG8/QM09gfKFPJVW9vrM2KBLbAVlf/jpbfI1KN/CbpzU9+m8viFyf69wU9T+j7/VEzrEQddG7vhQSLK39NS2L+mDJln5hvBQLxWcc080RgQjSgJpIQ/UW61FxA9+/OFA+2+mBO2N165OOCC8WvLpgOry/3Z9RFHG1qn/iI+glqFi28bObrf3+KTF3HujsLz31jsDXfEEv3W0HJ29WyCKz+kNGpHfYfrhyx7/5dV3e7uKPtr+B2k+KR9tSBksJWMsiWKL8xzdBeDEVhx+uOVMQr3bbp/9qV5Uu0Y8clSfJpDCj5th/PmHFr4Y84vhl6ylfqHCYPQ8Y5AseXBsuiVyP13L+PIBwq+Q+GZGStbF/LmkhdYtDg03rfjRqZfOm5wVVsvLxodv4OZ93ZP3Trsw/7IMWvczBFN1v3tlatvhRyEboKtraU1TdEkf/y8OrMUdjJJYDAqUlctLPmx8ehylVL6XEqLE3PVATW2xIJJEtoprnwpHH9s8/ljIX8dSi6jx4mElVdv7y73a/xNCfqRg3GVcQZXuPxIaOAFMNVewNK0pz4x3LAdMvdyKotOFbIr74KnbEFXHv3z7TnKVbjua0IKX7i3Ce47uYO5/+Czg0q2LMPtvn5OKBpe3a/IfLPhRHvWv5nC+9HXq4Papd61jCbXrG0dni0OrSuzVGVNotYnPtmE+NKmG94wMfiWcGi3dMWTDf9lXkbriFA+sDQn7xdUbNwC9142SXbN8zQlBHPX+282tona15C+Di6mJEeLVup4yOuFdFm5O7bZXv52AXpgcNoodvye5Ox3grZ/hzyQgnNCKZg1ZXgKhvyo58HL9Px1cPgHofz2fbkLcUE7j81LKncfOBdKmvfXVGu1Vh3fM++lb5fHGs2R/4yf9m0oF4dt/EMoZ4cd+35AcFjYrIrBzxQb8x8dhm3XYZMfzG4Y2xGzE+zvSVqyMkG2eOPf/wVQSwMEFAACAAgAQ2xBWOohDhNLAAAAbAAAABsAAAB1bml2ZXJzYWwvdW5pdmVyc2FsLnBuZy54bWyzsa/IzVEoSy0qzszPs1Uy1DNQsrfj5bIpKEoty0wtV6gAigEFIUBJoRLINUJwyzNTSjKAQiYmFgjBjNTM9IwSoKiBhRlcVB9oKABQSwECAAAUAAIACACpdlBPNmFYAkcDAADhCQAAFAAAAAAAAAABAAAAAAAAAAAAdW5pdmVyc2FsL3BsYXllci54bWxQSwECAAAUAAIACABCbEFYtTf0qBwFAADhEwAAHQAAAAAAAAABAAAAAAB5AwAAdW5pdmVyc2FsL2NvbW1vbl9tZXNzYWdlcy5sbmdQSwECAAAUAAIACABCbEFYFR5gG6MAAAB/AQAALgAAAAAAAAABAAAAAADQCAAAdW5pdmVyc2FsL3BsYXliYWNrX2FuZF9uYXZpZ2F0aW9uX3NldHRpbmdzLnhtbFBLAQIAABQAAgAIAEJsQVh0STUfPAQAAAwVAAAnAAAAAAAAAAEAAAAAAL8JAAB1bml2ZXJzYWwvZmxhc2hfcHVibGlzaGluZ19zZXR0aW5ncy54bWxQSwECAAAUAAIACABCbEFYN4uHansDAACsDAAAIQAAAAAAAAABAAAAAABADgAAdW5pdmVyc2FsL2ZsYXNoX3NraW5fc2V0dGluZ3MueG1sUEsBAgAAFAACAAgAQmxBWKavViM2BAAAlhQAACYAAAAAAAAAAQAAAAAA+hEAAHVuaXZlcnNhbC9odG1sX3B1Ymxpc2hpbmdfc2V0dGluZ3MueG1sUEsBAgAAFAACAAgAQmxBWCYPfuiwAQAAbwYAAB8AAAAAAAAAAQAAAAAAdBYAAHVuaXZlcnNhbC9odG1sX3NraW5fc2V0dGluZ3MuanNQSwECAAAUAAIACABCbEFYFQaV5GsAAABvAAAAHAAAAAAAAAABAAAAAABhGAAAdW5pdmVyc2FsL2xvY2FsX3NldHRpbmdzLnhtbFBLAQIAABQAAgAIAENsQVjCG66ZaBIAAPdNAAAXAAAAAAAAAAAAAAAAAAYZAAB1bml2ZXJzYWwvdW5pdmVyc2FsLnBuZ1BLAQIAABQAAgAIAENsQVjqIQ4TSwAAAGwAAAAbAAAAAAAAAAEAAAAAAKMrAAB1bml2ZXJzYWwvdW5pdmVyc2FsLnBuZy54bWxQSwUGAAAAAAoACgAGAwAAJywAAAAA"/>
  <p:tag name="ISPRING_LMS_API_VERSION" val="SCORM 1.2"/>
  <p:tag name="ISPRING_ULTRA_SCORM_COURSE_ID" val="0E5456A8-DDD7-4B41-BA37-7B1BFBF06416"/>
  <p:tag name="ISPRING_CMI5_LAUNCH_METHOD" val="any window"/>
  <p:tag name="ISPRINGCLOUDFOLDERID" val="1"/>
  <p:tag name="ISPRINGONLINEFOLDERID" val="1"/>
  <p:tag name="ISPRING_PUBLISH_SETTINGS" val="{&quot;commonSettings&quot;:{&quot;webSettings&quot;:{&quot;useMobileViewer&quot;:&quot;T_FALSE&quot;},&quot;lmsSettings&quot;:{&quot;useMobileViewer&quot;:&quot;T_FALSE&quot;},&quot;cloudSettings&quot;:{&quot;useMobileViewer&quot;:&quot;T_FALSE&quot;},&quot;ispringLmsSettings&quot;:{&quot;useMobileViewer&quot;:&quot;T_FALSE&quot;},&quot;playerId&quot;:&quot;universal&quot;},&quot;advancedSettings&quot;:{&quot;enableTextAllocation&quot;:&quot;T_TRUE&quot;,&quot;viewingFromLocalDrive&quot;:&quot;T_TRUE&quot;,&quot;contentScale&quot;:75,&quot;contentScaleMode&quot;:&quot;FIT_TO_WINDOW&quot;},&quot;accessibilitySettings&quot;:{&quot;enabled&quot;:&quot;T_FALSE&quot;},&quot;compressionSettings&quot;:{&quot;imageSettings&quot;:{&quot;jpegQuality&quot;:70,&quot;optimizeImageForResolution&quot;:&quot;T_FALSE&quot;},&quot;audioQuality&quot;:70,&quot;videoQuality&quot;:65},&quot;protectionSettings&quot;:{&quot;watermarkEnabled&quot;:&quot;T_FALSE&quot;,&quot;watermarkPosition&quot;:&quot;MIDDLE_CENTER&quot;,&quot;openWatermarkUrl&quot;:&quot;T_FALSE&quot;,&quot;openWatermarkWebPageInNewWindow&quot;:&quot;T_FALSE&quot;,&quot;displayAfterEnabled&quot;:&quot;T_FALSE&quot;,&quot;displayUntilEnabled&quot;:&quot;T_FALSE&quot;,&quot;domainRestrictionEnabled&quot;:&quot;T_FALSE&quot;,&quot;enablePassword&quot;:&quot;T_FALSE&quot;},&quot;videoSettings&quot;:{&quot;videoCompressionSettings&quot;:{&quot;audioQuality&quot;:70,&quot;videoQuality&quot;:75},&quot;secondsOnEachSlide&quot;:5,&quot;hostingSettings&quot;:{}},&quot;ispringOnlineSettings&quot;:{&quot;onlineDestinationFolderId&quot;:&quot;1&quot;},&quot;cloudSettings&quot;:{&quot;onlineDestinationFolderId&quot;:&quot;1&quot;},&quot;wordSettings&quot;:{&quot;printCopies&quot;:1}}"/>
  <p:tag name="ISPRING_SCORM_RATE_SLIDES" val="0"/>
  <p:tag name="ISPRING_SCORM_PASSING_SCORE" val="0.000000"/>
  <p:tag name="ISPRING_CURRENT_PLAYER_ID" val="universal"/>
  <p:tag name="ISPRING_PRESENTATION_TITLE" val="COSTAID_Module 4_Enabling_Dialogue_a_sk"/>
  <p:tag name="ISPRING_FIRST_PUBLISH" val="1"/>
  <p:tag name="ISPRING_SCORM_ENDPOINT" val="&lt;endpoint&gt;&lt;enable&gt;0&lt;/enable&gt;&lt;lrs&gt;http://&lt;/lrs&gt;&lt;auth&gt;0&lt;/auth&gt;&lt;login&gt;&lt;/login&gt;&lt;password&gt;&lt;/password&gt;&lt;key&gt;&lt;/key&gt;&lt;name&gt;&lt;/name&gt;&lt;email&gt;&lt;/email&gt;&lt;/endpoint&gt;&#10;"/>
  <p:tag name="ISPRING_OUTPUT_FOLDER" val="[[&quot;\u007F\uFFFD\uFFFD{A396230D-9A3A-426D-B380-67D82CDE4863}&quot;,&quot;C:\\Users\\pantelis\\Documents\\COSTAID\\Slovakian&quot;]]"/>
  <p:tag name="ISPRING_SCORM_RATE_QUIZZES" val="0"/>
</p:tagLst>
</file>

<file path=ppt/theme/theme1.xml><?xml version="1.0" encoding="utf-8"?>
<a:theme xmlns:a="http://schemas.openxmlformats.org/drawingml/2006/main" name="Θέμα του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txDef>
      <a:spPr/>
      <a:bodyPr wrap="square" rtlCol="0">
        <a:spAutoFit/>
      </a:bodyPr>
      <a:lstStyle>
        <a:defPPr algn="l">
          <a:defRPr dirty="0" err="1" smtClean="0"/>
        </a:defPPr>
      </a:lstStyle>
    </a:txDef>
  </a:objectDefaults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Θέμα του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Θέμα του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8B8C5150E41E01409FE07977F0565001" ma:contentTypeVersion="13" ma:contentTypeDescription="Een nieuw document maken." ma:contentTypeScope="" ma:versionID="dceb514d459a965e66f62abcc4af67a4">
  <xsd:schema xmlns:xsd="http://www.w3.org/2001/XMLSchema" xmlns:xs="http://www.w3.org/2001/XMLSchema" xmlns:p="http://schemas.microsoft.com/office/2006/metadata/properties" xmlns:ns2="A170BF8D-0D10-4A31-84BA-136298F3893F" xmlns:ns3="a170bf8d-0d10-4a31-84ba-136298f3893f" xmlns:ns4="d55660b8-d104-43d9-a55a-6bf5ee589c5a" xmlns:ns5="19efc745-f8ae-456e-98f3-7656c6b98ef6" targetNamespace="http://schemas.microsoft.com/office/2006/metadata/properties" ma:root="true" ma:fieldsID="75dc8cc5d461a3b9574ae4e95c9ab0de" ns2:_="" ns3:_="" ns4:_="" ns5:_="">
    <xsd:import namespace="A170BF8D-0D10-4A31-84BA-136298F3893F"/>
    <xsd:import namespace="a170bf8d-0d10-4a31-84ba-136298f3893f"/>
    <xsd:import namespace="d55660b8-d104-43d9-a55a-6bf5ee589c5a"/>
    <xsd:import namespace="19efc745-f8ae-456e-98f3-7656c6b98ef6"/>
    <xsd:element name="properties">
      <xsd:complexType>
        <xsd:sequence>
          <xsd:element name="documentManagement">
            <xsd:complexType>
              <xsd:all>
                <xsd:element ref="ns2:Status" minOccurs="0"/>
                <xsd:element ref="ns3:MediaServiceMetadata" minOccurs="0"/>
                <xsd:element ref="ns3:MediaServiceFastMetadata" minOccurs="0"/>
                <xsd:element ref="ns4:SharedWithUsers" minOccurs="0"/>
                <xsd:element ref="ns4:SharedWithDetails" minOccurs="0"/>
                <xsd:element ref="ns3:lcf76f155ced4ddcb4097134ff3c332f" minOccurs="0"/>
                <xsd:element ref="ns5:TaxCatchAll" minOccurs="0"/>
                <xsd:element ref="ns3:MediaServiceOCR" minOccurs="0"/>
                <xsd:element ref="ns3:MediaServiceGenerationTime" minOccurs="0"/>
                <xsd:element ref="ns3:MediaServiceEventHashCode" minOccurs="0"/>
                <xsd:element ref="ns3:MediaServiceDateTaken" minOccurs="0"/>
                <xsd:element ref="ns3:MediaLengthInSeconds" minOccurs="0"/>
                <xsd:element ref="ns3:MediaServiceObjectDetectorVersion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A170BF8D-0D10-4A31-84BA-136298F3893F" elementFormDefault="qualified">
    <xsd:import namespace="http://schemas.microsoft.com/office/2006/documentManagement/types"/>
    <xsd:import namespace="http://schemas.microsoft.com/office/infopath/2007/PartnerControls"/>
    <xsd:element name="Status" ma:index="8" nillable="true" ma:displayName="Status" ma:default="Concept" ma:format="Dropdown" ma:internalName="Status">
      <xsd:simpleType>
        <xsd:restriction base="dms:Choice">
          <xsd:enumeration value="Concept"/>
          <xsd:enumeration value="Voltooid"/>
        </xsd:restriction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a170bf8d-0d10-4a31-84ba-136298f3893f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9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10" nillable="true" ma:displayName="MediaServiceFastMetadata" ma:hidden="true" ma:internalName="MediaServiceFastMetadata" ma:readOnly="true">
      <xsd:simpleType>
        <xsd:restriction base="dms:Note"/>
      </xsd:simpleType>
    </xsd:element>
    <xsd:element name="lcf76f155ced4ddcb4097134ff3c332f" ma:index="14" nillable="true" ma:taxonomy="true" ma:internalName="lcf76f155ced4ddcb4097134ff3c332f" ma:taxonomyFieldName="MediaServiceImageTags" ma:displayName="Afbeeldingtags" ma:readOnly="false" ma:fieldId="{5cf76f15-5ced-4ddc-b409-7134ff3c332f}" ma:taxonomyMulti="true" ma:sspId="cfe27688-f39b-4ef9-a621-74b7e348dea1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OCR" ma:index="16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7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8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DateTaken" ma:index="19" nillable="true" ma:displayName="MediaServiceDateTaken" ma:hidden="true" ma:indexed="true" ma:internalName="MediaServiceDateTaken" ma:readOnly="true">
      <xsd:simpleType>
        <xsd:restriction base="dms:Text"/>
      </xsd:simpleType>
    </xsd:element>
    <xsd:element name="MediaLengthInSeconds" ma:index="20" nillable="true" ma:displayName="MediaLengthInSeconds" ma:hidden="true" ma:internalName="MediaLengthInSeconds" ma:readOnly="true">
      <xsd:simpleType>
        <xsd:restriction base="dms:Unknown"/>
      </xsd:simpleType>
    </xsd:element>
    <xsd:element name="MediaServiceObjectDetectorVersions" ma:index="21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d55660b8-d104-43d9-a55a-6bf5ee589c5a" elementFormDefault="qualified">
    <xsd:import namespace="http://schemas.microsoft.com/office/2006/documentManagement/types"/>
    <xsd:import namespace="http://schemas.microsoft.com/office/infopath/2007/PartnerControls"/>
    <xsd:element name="SharedWithUsers" ma:index="11" nillable="true" ma:displayName="Gedeeld met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2" nillable="true" ma:displayName="Gedeeld met details" ma:internalName="SharedWithDetails" ma:readOnly="true">
      <xsd:simpleType>
        <xsd:restriction base="dms:Note">
          <xsd:maxLength value="255"/>
        </xsd:restriction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19efc745-f8ae-456e-98f3-7656c6b98ef6" elementFormDefault="qualified">
    <xsd:import namespace="http://schemas.microsoft.com/office/2006/documentManagement/types"/>
    <xsd:import namespace="http://schemas.microsoft.com/office/infopath/2007/PartnerControls"/>
    <xsd:element name="TaxCatchAll" ma:index="15" nillable="true" ma:displayName="Taxonomy Catch All Column" ma:hidden="true" ma:list="{025a5076-e039-4797-a14f-b162bae4ec1c}" ma:internalName="TaxCatchAll" ma:showField="CatchAllData" ma:web="19efc745-f8ae-456e-98f3-7656c6b98ef6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Inhoudstype"/>
        <xsd:element ref="dc:title" minOccurs="0" maxOccurs="1" ma:index="4" ma:displayName="Titel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lcf76f155ced4ddcb4097134ff3c332f xmlns="a170bf8d-0d10-4a31-84ba-136298f3893f">
      <Terms xmlns="http://schemas.microsoft.com/office/infopath/2007/PartnerControls"/>
    </lcf76f155ced4ddcb4097134ff3c332f>
    <Status xmlns="A170BF8D-0D10-4A31-84BA-136298F3893F">Concept</Status>
    <TaxCatchAll xmlns="19efc745-f8ae-456e-98f3-7656c6b98ef6" xsi:nil="true"/>
  </documentManagement>
</p:properties>
</file>

<file path=customXml/item3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Props1.xml><?xml version="1.0" encoding="utf-8"?>
<ds:datastoreItem xmlns:ds="http://schemas.openxmlformats.org/officeDocument/2006/customXml" ds:itemID="{C70BA06F-1FDD-421C-AB26-28997D88498D}">
  <ds:schemaRefs>
    <ds:schemaRef ds:uri="19efc745-f8ae-456e-98f3-7656c6b98ef6"/>
    <ds:schemaRef ds:uri="A170BF8D-0D10-4A31-84BA-136298F3893F"/>
    <ds:schemaRef ds:uri="a170bf8d-0d10-4a31-84ba-136298f3893f"/>
    <ds:schemaRef ds:uri="d55660b8-d104-43d9-a55a-6bf5ee589c5a"/>
    <ds:schemaRef ds:uri="http://purl.org/dc/elements/1.1/"/>
    <ds:schemaRef ds:uri="http://purl.org/dc/terms/"/>
    <ds:schemaRef ds:uri="http://schemas.microsoft.com/internal/obd"/>
    <ds:schemaRef ds:uri="http://schemas.microsoft.com/office/2006/documentManagement/types"/>
    <ds:schemaRef ds:uri="http://schemas.microsoft.com/office/2006/metadata/contentType"/>
    <ds:schemaRef ds:uri="http://schemas.microsoft.com/office/2006/metadata/properties"/>
    <ds:schemaRef ds:uri="http://schemas.microsoft.com/office/2006/metadata/properties/metaAttributes"/>
    <ds:schemaRef ds:uri="http://schemas.microsoft.com/office/infopath/2007/PartnerControls"/>
    <ds:schemaRef ds:uri="http://schemas.openxmlformats.org/package/2006/metadata/core-properties"/>
    <ds:schemaRef ds:uri="http://www.w3.org/2001/XMLSchema"/>
  </ds:schemaRefs>
</ds:datastoreItem>
</file>

<file path=customXml/itemProps2.xml><?xml version="1.0" encoding="utf-8"?>
<ds:datastoreItem xmlns:ds="http://schemas.openxmlformats.org/officeDocument/2006/customXml" ds:itemID="{4D13F6F9-419F-4DB3-BB9F-18447BDF5A54}">
  <ds:schemaRefs>
    <ds:schemaRef ds:uri="19efc745-f8ae-456e-98f3-7656c6b98ef6"/>
    <ds:schemaRef ds:uri="http://purl.org/dc/terms/"/>
    <ds:schemaRef ds:uri="http://www.w3.org/XML/1998/namespace"/>
    <ds:schemaRef ds:uri="http://purl.org/dc/elements/1.1/"/>
    <ds:schemaRef ds:uri="http://purl.org/dc/dcmitype/"/>
    <ds:schemaRef ds:uri="http://schemas.microsoft.com/office/2006/metadata/properties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d55660b8-d104-43d9-a55a-6bf5ee589c5a"/>
    <ds:schemaRef ds:uri="a170bf8d-0d10-4a31-84ba-136298f3893f"/>
    <ds:schemaRef ds:uri="A170BF8D-0D10-4A31-84BA-136298F3893F"/>
  </ds:schemaRefs>
</ds:datastoreItem>
</file>

<file path=customXml/itemProps3.xml><?xml version="1.0" encoding="utf-8"?>
<ds:datastoreItem xmlns:ds="http://schemas.openxmlformats.org/officeDocument/2006/customXml" ds:itemID="{65C6D51F-9450-4ECE-9317-34C627A2A581}">
  <ds:schemaRefs>
    <ds:schemaRef ds:uri="http://schemas.microsoft.com/sharepoint/v3/contenttype/form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otalTime>225</TotalTime>
  <Words>2891</Words>
  <Application>Microsoft Office PowerPoint</Application>
  <PresentationFormat>Ευρεία οθόνη</PresentationFormat>
  <Paragraphs>216</Paragraphs>
  <Slides>30</Slides>
  <Notes>30</Notes>
  <HiddenSlides>0</HiddenSlides>
  <MMClips>0</MMClips>
  <ScaleCrop>false</ScaleCrop>
  <HeadingPairs>
    <vt:vector size="6" baseType="variant">
      <vt:variant>
        <vt:lpstr>Γραμματοσειρές που χρησιμοποιούνται</vt:lpstr>
      </vt:variant>
      <vt:variant>
        <vt:i4>12</vt:i4>
      </vt:variant>
      <vt:variant>
        <vt:lpstr>Θέμα</vt:lpstr>
      </vt:variant>
      <vt:variant>
        <vt:i4>1</vt:i4>
      </vt:variant>
      <vt:variant>
        <vt:lpstr>Τίτλοι διαφανειών</vt:lpstr>
      </vt:variant>
      <vt:variant>
        <vt:i4>30</vt:i4>
      </vt:variant>
    </vt:vector>
  </HeadingPairs>
  <TitlesOfParts>
    <vt:vector size="43" baseType="lpstr">
      <vt:lpstr>Adobe Gothic Std B</vt:lpstr>
      <vt:lpstr>MS PGothic</vt:lpstr>
      <vt:lpstr>Arial</vt:lpstr>
      <vt:lpstr>Arial,Sans-Serif</vt:lpstr>
      <vt:lpstr>Calibri</vt:lpstr>
      <vt:lpstr>Calibri Light</vt:lpstr>
      <vt:lpstr>Courier New</vt:lpstr>
      <vt:lpstr>Impact</vt:lpstr>
      <vt:lpstr>Proxima Nova</vt:lpstr>
      <vt:lpstr>Times New Roman</vt:lpstr>
      <vt:lpstr>Verdana</vt:lpstr>
      <vt:lpstr>Wingdings</vt:lpstr>
      <vt:lpstr>Θέμα του Office</vt:lpstr>
      <vt:lpstr>Παρουσίαση του PowerPoint</vt:lpstr>
      <vt:lpstr>Partneri</vt:lpstr>
      <vt:lpstr>Moduly</vt:lpstr>
      <vt:lpstr>Ciele</vt:lpstr>
      <vt:lpstr>Pôsobenie proti viere v informačnú hrozbu</vt:lpstr>
      <vt:lpstr>Význam dialógu</vt:lpstr>
      <vt:lpstr>Bezpečné prostredie</vt:lpstr>
      <vt:lpstr>Základy efektívneho dialógu</vt:lpstr>
      <vt:lpstr>Vzťah založený na dôvere (1/4)</vt:lpstr>
      <vt:lpstr>Ako dosiahnuť dôveru (2/4)</vt:lpstr>
      <vt:lpstr>Účinný nástroj afektívnej profesionality (3/4)</vt:lpstr>
      <vt:lpstr>Usmernenia pre sebaotvorenie (4/4)</vt:lpstr>
      <vt:lpstr>2. Dialóg rovného s rovným (1/2)</vt:lpstr>
      <vt:lpstr>Rovnaké podmienky vytvárajú otvorenosť (2/2)</vt:lpstr>
      <vt:lpstr>3. Poskytovanie usmernení</vt:lpstr>
      <vt:lpstr>4. Odmietnite agresiu (1/4)</vt:lpstr>
      <vt:lpstr>Ako odmietnuť agresiu (2/4)</vt:lpstr>
      <vt:lpstr>Aktívne počúvanie (3/4)</vt:lpstr>
      <vt:lpstr>Príklady aktívneho počúvania (4/4)</vt:lpstr>
      <vt:lpstr>Ďalšie zručnosti dialógu (1/3)</vt:lpstr>
      <vt:lpstr>Ďalšie zručnosti dialógu (2/3)</vt:lpstr>
      <vt:lpstr>Ďalšie zručnosti v oblasti dialógu (3/3)</vt:lpstr>
      <vt:lpstr>Medzikultúrna komunikácia</vt:lpstr>
      <vt:lpstr>Medzikultúrna komunikácia (1/4)</vt:lpstr>
      <vt:lpstr>Príklady nesprávnej interpretácie v medzikultúrnej komunikácii (2/4)</vt:lpstr>
      <vt:lpstr>Príklady nesprávnej interpretácie v medzikultúrnej komunikácii (3/4) </vt:lpstr>
      <vt:lpstr>Ako sa vyhnúť medzikultúrnym nedorozumeniam (4/4)</vt:lpstr>
      <vt:lpstr>Referencie a ďalšia literatúra (1/2)</vt:lpstr>
      <vt:lpstr>Referencie a ďalšia literatúra (2/2)</vt:lpstr>
      <vt:lpstr>Umožnenie dialógu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COSTAID_Module 4_Enabling_Dialogue_a_sk</dc:title>
  <dc:creator>pantelis bbalaouras</dc:creator>
  <cp:keywords>, docId:4F94C214199C7A194F36D667777B83A3</cp:keywords>
  <cp:lastModifiedBy>pantelis</cp:lastModifiedBy>
  <cp:revision>1317</cp:revision>
  <dcterms:created xsi:type="dcterms:W3CDTF">2020-06-02T13:31:56Z</dcterms:created>
  <dcterms:modified xsi:type="dcterms:W3CDTF">2024-08-17T13:23:01Z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0x0101008B8C5150E41E01409FE07977F0565001</vt:lpwstr>
  </property>
  <property fmtid="{D5CDD505-2E9C-101B-9397-08002B2CF9AE}" pid="3" name="MediaServiceImageTags">
    <vt:lpwstr/>
  </property>
</Properties>
</file>