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12" r:id="rId2"/>
    <p:sldId id="444" r:id="rId3"/>
    <p:sldId id="509" r:id="rId4"/>
    <p:sldId id="420" r:id="rId5"/>
    <p:sldId id="295" r:id="rId6"/>
    <p:sldId id="514" r:id="rId7"/>
    <p:sldId id="515" r:id="rId8"/>
    <p:sldId id="499" r:id="rId9"/>
    <p:sldId id="516" r:id="rId10"/>
    <p:sldId id="536" r:id="rId11"/>
    <p:sldId id="517" r:id="rId12"/>
    <p:sldId id="518" r:id="rId13"/>
    <p:sldId id="519" r:id="rId14"/>
    <p:sldId id="537" r:id="rId15"/>
    <p:sldId id="520" r:id="rId16"/>
    <p:sldId id="521" r:id="rId17"/>
    <p:sldId id="522" r:id="rId18"/>
    <p:sldId id="539" r:id="rId19"/>
    <p:sldId id="540" r:id="rId20"/>
    <p:sldId id="525" r:id="rId21"/>
    <p:sldId id="541" r:id="rId22"/>
    <p:sldId id="530" r:id="rId23"/>
    <p:sldId id="526" r:id="rId24"/>
    <p:sldId id="531" r:id="rId25"/>
    <p:sldId id="527" r:id="rId26"/>
    <p:sldId id="529" r:id="rId27"/>
    <p:sldId id="532" r:id="rId28"/>
    <p:sldId id="533" r:id="rId29"/>
    <p:sldId id="534" r:id="rId30"/>
    <p:sldId id="542" r:id="rId31"/>
    <p:sldId id="325" r:id="rId32"/>
    <p:sldId id="535" r:id="rId33"/>
    <p:sldId id="442" r:id="rId34"/>
  </p:sldIdLst>
  <p:sldSz cx="12192000" cy="6858000"/>
  <p:notesSz cx="6858000" cy="9144000"/>
  <p:custDataLst>
    <p:tags r:id="rId3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AD6300"/>
    <a:srgbClr val="A5A5A5"/>
    <a:srgbClr val="004899"/>
    <a:srgbClr val="95C11F"/>
    <a:srgbClr val="E89704"/>
    <a:srgbClr val="D8134D"/>
    <a:srgbClr val="38289E"/>
    <a:srgbClr val="E24231"/>
    <a:srgbClr val="D71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DB178-A3B8-40FA-8668-BF115FF30B38}" v="4" dt="2023-11-22T15:11:12.47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94660"/>
  </p:normalViewPr>
  <p:slideViewPr>
    <p:cSldViewPr snapToGrid="0">
      <p:cViewPr varScale="1">
        <p:scale>
          <a:sx n="99" d="100"/>
          <a:sy n="99" d="100"/>
        </p:scale>
        <p:origin x="84" y="49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aulusse" userId="1f5f41b363f6e14e" providerId="LiveId" clId="{CD7DB178-A3B8-40FA-8668-BF115FF30B38}"/>
    <pc:docChg chg="modSld">
      <pc:chgData name="Tim Paulusse" userId="1f5f41b363f6e14e" providerId="LiveId" clId="{CD7DB178-A3B8-40FA-8668-BF115FF30B38}" dt="2023-11-22T15:13:14.580" v="49" actId="20577"/>
      <pc:docMkLst>
        <pc:docMk/>
      </pc:docMkLst>
      <pc:sldChg chg="modSp">
        <pc:chgData name="Tim Paulusse" userId="1f5f41b363f6e14e" providerId="LiveId" clId="{CD7DB178-A3B8-40FA-8668-BF115FF30B38}" dt="2023-11-22T15:10:54.691" v="1" actId="20577"/>
        <pc:sldMkLst>
          <pc:docMk/>
          <pc:sldMk cId="1041830205" sldId="509"/>
        </pc:sldMkLst>
        <pc:graphicFrameChg chg="mod">
          <ac:chgData name="Tim Paulusse" userId="1f5f41b363f6e14e" providerId="LiveId" clId="{CD7DB178-A3B8-40FA-8668-BF115FF30B38}" dt="2023-11-22T15:10:54.691" v="1" actId="20577"/>
          <ac:graphicFrameMkLst>
            <pc:docMk/>
            <pc:sldMk cId="1041830205" sldId="509"/>
            <ac:graphicFrameMk id="9" creationId="{0F6221FA-CCBB-7318-4AB1-8EA358DD88C7}"/>
          </ac:graphicFrameMkLst>
        </pc:graphicFrameChg>
      </pc:sldChg>
      <pc:sldChg chg="modSp mod">
        <pc:chgData name="Tim Paulusse" userId="1f5f41b363f6e14e" providerId="LiveId" clId="{CD7DB178-A3B8-40FA-8668-BF115FF30B38}" dt="2023-11-22T15:11:18.485" v="3" actId="20577"/>
        <pc:sldMkLst>
          <pc:docMk/>
          <pc:sldMk cId="737204572" sldId="514"/>
        </pc:sldMkLst>
        <pc:spChg chg="mod">
          <ac:chgData name="Tim Paulusse" userId="1f5f41b363f6e14e" providerId="LiveId" clId="{CD7DB178-A3B8-40FA-8668-BF115FF30B38}" dt="2023-11-22T15:11:18.485" v="3" actId="20577"/>
          <ac:spMkLst>
            <pc:docMk/>
            <pc:sldMk cId="737204572" sldId="514"/>
            <ac:spMk id="6" creationId="{13725DC3-E1D4-4E92-AF5A-F0DED3AA5B9A}"/>
          </ac:spMkLst>
        </pc:spChg>
      </pc:sldChg>
      <pc:sldChg chg="modSp mod">
        <pc:chgData name="Tim Paulusse" userId="1f5f41b363f6e14e" providerId="LiveId" clId="{CD7DB178-A3B8-40FA-8668-BF115FF30B38}" dt="2023-11-22T15:11:23.140" v="5" actId="20577"/>
        <pc:sldMkLst>
          <pc:docMk/>
          <pc:sldMk cId="1439245380" sldId="518"/>
        </pc:sldMkLst>
        <pc:spChg chg="mod">
          <ac:chgData name="Tim Paulusse" userId="1f5f41b363f6e14e" providerId="LiveId" clId="{CD7DB178-A3B8-40FA-8668-BF115FF30B38}" dt="2023-11-22T15:11:23.140" v="5" actId="20577"/>
          <ac:spMkLst>
            <pc:docMk/>
            <pc:sldMk cId="1439245380" sldId="518"/>
            <ac:spMk id="6" creationId="{13725DC3-E1D4-4E92-AF5A-F0DED3AA5B9A}"/>
          </ac:spMkLst>
        </pc:spChg>
      </pc:sldChg>
      <pc:sldChg chg="modSp mod">
        <pc:chgData name="Tim Paulusse" userId="1f5f41b363f6e14e" providerId="LiveId" clId="{CD7DB178-A3B8-40FA-8668-BF115FF30B38}" dt="2023-11-22T15:11:32.148" v="9" actId="20577"/>
        <pc:sldMkLst>
          <pc:docMk/>
          <pc:sldMk cId="741694611" sldId="520"/>
        </pc:sldMkLst>
        <pc:spChg chg="mod">
          <ac:chgData name="Tim Paulusse" userId="1f5f41b363f6e14e" providerId="LiveId" clId="{CD7DB178-A3B8-40FA-8668-BF115FF30B38}" dt="2023-11-22T15:11:32.148" v="9" actId="20577"/>
          <ac:spMkLst>
            <pc:docMk/>
            <pc:sldMk cId="741694611" sldId="520"/>
            <ac:spMk id="3" creationId="{00000000-0000-0000-0000-000000000000}"/>
          </ac:spMkLst>
        </pc:spChg>
      </pc:sldChg>
      <pc:sldChg chg="modSp mod">
        <pc:chgData name="Tim Paulusse" userId="1f5f41b363f6e14e" providerId="LiveId" clId="{CD7DB178-A3B8-40FA-8668-BF115FF30B38}" dt="2023-11-22T15:11:40.530" v="13" actId="20577"/>
        <pc:sldMkLst>
          <pc:docMk/>
          <pc:sldMk cId="1272937504" sldId="521"/>
        </pc:sldMkLst>
        <pc:spChg chg="mod">
          <ac:chgData name="Tim Paulusse" userId="1f5f41b363f6e14e" providerId="LiveId" clId="{CD7DB178-A3B8-40FA-8668-BF115FF30B38}" dt="2023-11-22T15:11:40.530" v="13" actId="20577"/>
          <ac:spMkLst>
            <pc:docMk/>
            <pc:sldMk cId="1272937504" sldId="521"/>
            <ac:spMk id="3" creationId="{00000000-0000-0000-0000-000000000000}"/>
          </ac:spMkLst>
        </pc:spChg>
      </pc:sldChg>
      <pc:sldChg chg="modSp mod">
        <pc:chgData name="Tim Paulusse" userId="1f5f41b363f6e14e" providerId="LiveId" clId="{CD7DB178-A3B8-40FA-8668-BF115FF30B38}" dt="2023-11-22T15:12:13.119" v="25" actId="20577"/>
        <pc:sldMkLst>
          <pc:docMk/>
          <pc:sldMk cId="889570659" sldId="525"/>
        </pc:sldMkLst>
        <pc:spChg chg="mod">
          <ac:chgData name="Tim Paulusse" userId="1f5f41b363f6e14e" providerId="LiveId" clId="{CD7DB178-A3B8-40FA-8668-BF115FF30B38}" dt="2023-11-22T15:12:07.458" v="23" actId="20577"/>
          <ac:spMkLst>
            <pc:docMk/>
            <pc:sldMk cId="889570659" sldId="525"/>
            <ac:spMk id="2" creationId="{00000000-0000-0000-0000-000000000000}"/>
          </ac:spMkLst>
        </pc:spChg>
        <pc:spChg chg="mod">
          <ac:chgData name="Tim Paulusse" userId="1f5f41b363f6e14e" providerId="LiveId" clId="{CD7DB178-A3B8-40FA-8668-BF115FF30B38}" dt="2023-11-22T15:12:13.119" v="25" actId="20577"/>
          <ac:spMkLst>
            <pc:docMk/>
            <pc:sldMk cId="889570659" sldId="525"/>
            <ac:spMk id="3" creationId="{00000000-0000-0000-0000-000000000000}"/>
          </ac:spMkLst>
        </pc:spChg>
      </pc:sldChg>
      <pc:sldChg chg="modSp mod">
        <pc:chgData name="Tim Paulusse" userId="1f5f41b363f6e14e" providerId="LiveId" clId="{CD7DB178-A3B8-40FA-8668-BF115FF30B38}" dt="2023-11-22T15:12:46.361" v="39" actId="20577"/>
        <pc:sldMkLst>
          <pc:docMk/>
          <pc:sldMk cId="3164951676" sldId="526"/>
        </pc:sldMkLst>
        <pc:spChg chg="mod">
          <ac:chgData name="Tim Paulusse" userId="1f5f41b363f6e14e" providerId="LiveId" clId="{CD7DB178-A3B8-40FA-8668-BF115FF30B38}" dt="2023-11-22T15:12:46.361" v="39" actId="20577"/>
          <ac:spMkLst>
            <pc:docMk/>
            <pc:sldMk cId="3164951676" sldId="526"/>
            <ac:spMk id="2" creationId="{B910016F-3EAC-5054-22E5-A211C2CC6AF0}"/>
          </ac:spMkLst>
        </pc:spChg>
      </pc:sldChg>
      <pc:sldChg chg="modSp mod">
        <pc:chgData name="Tim Paulusse" userId="1f5f41b363f6e14e" providerId="LiveId" clId="{CD7DB178-A3B8-40FA-8668-BF115FF30B38}" dt="2023-11-22T15:13:05.791" v="47" actId="20577"/>
        <pc:sldMkLst>
          <pc:docMk/>
          <pc:sldMk cId="4033372938" sldId="529"/>
        </pc:sldMkLst>
        <pc:spChg chg="mod">
          <ac:chgData name="Tim Paulusse" userId="1f5f41b363f6e14e" providerId="LiveId" clId="{CD7DB178-A3B8-40FA-8668-BF115FF30B38}" dt="2023-11-22T15:13:05.791" v="47" actId="20577"/>
          <ac:spMkLst>
            <pc:docMk/>
            <pc:sldMk cId="4033372938" sldId="529"/>
            <ac:spMk id="4" creationId="{08C8B7BC-203C-F54A-136F-B071DE18DAB6}"/>
          </ac:spMkLst>
        </pc:spChg>
      </pc:sldChg>
      <pc:sldChg chg="modSp mod">
        <pc:chgData name="Tim Paulusse" userId="1f5f41b363f6e14e" providerId="LiveId" clId="{CD7DB178-A3B8-40FA-8668-BF115FF30B38}" dt="2023-11-22T15:12:39.374" v="37" actId="20577"/>
        <pc:sldMkLst>
          <pc:docMk/>
          <pc:sldMk cId="24820567" sldId="530"/>
        </pc:sldMkLst>
        <pc:spChg chg="mod">
          <ac:chgData name="Tim Paulusse" userId="1f5f41b363f6e14e" providerId="LiveId" clId="{CD7DB178-A3B8-40FA-8668-BF115FF30B38}" dt="2023-11-22T15:12:39.374" v="37" actId="20577"/>
          <ac:spMkLst>
            <pc:docMk/>
            <pc:sldMk cId="24820567" sldId="530"/>
            <ac:spMk id="3" creationId="{00000000-0000-0000-0000-000000000000}"/>
          </ac:spMkLst>
        </pc:spChg>
      </pc:sldChg>
      <pc:sldChg chg="modSp mod">
        <pc:chgData name="Tim Paulusse" userId="1f5f41b363f6e14e" providerId="LiveId" clId="{CD7DB178-A3B8-40FA-8668-BF115FF30B38}" dt="2023-11-22T15:13:00.295" v="45" actId="20577"/>
        <pc:sldMkLst>
          <pc:docMk/>
          <pc:sldMk cId="4213918365" sldId="531"/>
        </pc:sldMkLst>
        <pc:spChg chg="mod">
          <ac:chgData name="Tim Paulusse" userId="1f5f41b363f6e14e" providerId="LiveId" clId="{CD7DB178-A3B8-40FA-8668-BF115FF30B38}" dt="2023-11-22T15:12:51.829" v="41" actId="20577"/>
          <ac:spMkLst>
            <pc:docMk/>
            <pc:sldMk cId="4213918365" sldId="531"/>
            <ac:spMk id="2" creationId="{00000000-0000-0000-0000-000000000000}"/>
          </ac:spMkLst>
        </pc:spChg>
        <pc:spChg chg="mod">
          <ac:chgData name="Tim Paulusse" userId="1f5f41b363f6e14e" providerId="LiveId" clId="{CD7DB178-A3B8-40FA-8668-BF115FF30B38}" dt="2023-11-22T15:13:00.295" v="45" actId="20577"/>
          <ac:spMkLst>
            <pc:docMk/>
            <pc:sldMk cId="4213918365" sldId="531"/>
            <ac:spMk id="3" creationId="{00000000-0000-0000-0000-000000000000}"/>
          </ac:spMkLst>
        </pc:spChg>
      </pc:sldChg>
      <pc:sldChg chg="modSp mod">
        <pc:chgData name="Tim Paulusse" userId="1f5f41b363f6e14e" providerId="LiveId" clId="{CD7DB178-A3B8-40FA-8668-BF115FF30B38}" dt="2023-11-22T15:13:14.580" v="49" actId="20577"/>
        <pc:sldMkLst>
          <pc:docMk/>
          <pc:sldMk cId="2731793714" sldId="533"/>
        </pc:sldMkLst>
        <pc:spChg chg="mod">
          <ac:chgData name="Tim Paulusse" userId="1f5f41b363f6e14e" providerId="LiveId" clId="{CD7DB178-A3B8-40FA-8668-BF115FF30B38}" dt="2023-11-22T15:13:14.580" v="49" actId="20577"/>
          <ac:spMkLst>
            <pc:docMk/>
            <pc:sldMk cId="2731793714" sldId="533"/>
            <ac:spMk id="3" creationId="{00000000-0000-0000-0000-000000000000}"/>
          </ac:spMkLst>
        </pc:spChg>
      </pc:sldChg>
      <pc:sldChg chg="modSp mod">
        <pc:chgData name="Tim Paulusse" userId="1f5f41b363f6e14e" providerId="LiveId" clId="{CD7DB178-A3B8-40FA-8668-BF115FF30B38}" dt="2023-11-22T15:11:27.934" v="7" actId="20577"/>
        <pc:sldMkLst>
          <pc:docMk/>
          <pc:sldMk cId="2906305790" sldId="537"/>
        </pc:sldMkLst>
        <pc:spChg chg="mod">
          <ac:chgData name="Tim Paulusse" userId="1f5f41b363f6e14e" providerId="LiveId" clId="{CD7DB178-A3B8-40FA-8668-BF115FF30B38}" dt="2023-11-22T15:11:27.934" v="7" actId="20577"/>
          <ac:spMkLst>
            <pc:docMk/>
            <pc:sldMk cId="2906305790" sldId="537"/>
            <ac:spMk id="4" creationId="{4C574F1A-904B-F7EA-BC5E-46E132FFB11E}"/>
          </ac:spMkLst>
        </pc:spChg>
      </pc:sldChg>
      <pc:sldChg chg="modSp mod">
        <pc:chgData name="Tim Paulusse" userId="1f5f41b363f6e14e" providerId="LiveId" clId="{CD7DB178-A3B8-40FA-8668-BF115FF30B38}" dt="2023-11-22T15:11:56.796" v="19" actId="20577"/>
        <pc:sldMkLst>
          <pc:docMk/>
          <pc:sldMk cId="1213006861" sldId="539"/>
        </pc:sldMkLst>
        <pc:spChg chg="mod">
          <ac:chgData name="Tim Paulusse" userId="1f5f41b363f6e14e" providerId="LiveId" clId="{CD7DB178-A3B8-40FA-8668-BF115FF30B38}" dt="2023-11-22T15:11:45.269" v="15" actId="20577"/>
          <ac:spMkLst>
            <pc:docMk/>
            <pc:sldMk cId="1213006861" sldId="539"/>
            <ac:spMk id="2" creationId="{121EC9DE-73E1-4AF4-ADA5-8D9F5708A96C}"/>
          </ac:spMkLst>
        </pc:spChg>
        <pc:spChg chg="mod">
          <ac:chgData name="Tim Paulusse" userId="1f5f41b363f6e14e" providerId="LiveId" clId="{CD7DB178-A3B8-40FA-8668-BF115FF30B38}" dt="2023-11-22T15:11:56.796" v="19" actId="20577"/>
          <ac:spMkLst>
            <pc:docMk/>
            <pc:sldMk cId="1213006861" sldId="539"/>
            <ac:spMk id="3" creationId="{605DFC5C-CE38-A427-B87A-9E50083076E4}"/>
          </ac:spMkLst>
        </pc:spChg>
      </pc:sldChg>
      <pc:sldChg chg="modSp mod">
        <pc:chgData name="Tim Paulusse" userId="1f5f41b363f6e14e" providerId="LiveId" clId="{CD7DB178-A3B8-40FA-8668-BF115FF30B38}" dt="2023-11-22T15:12:01.834" v="21" actId="20577"/>
        <pc:sldMkLst>
          <pc:docMk/>
          <pc:sldMk cId="1255586030" sldId="540"/>
        </pc:sldMkLst>
        <pc:spChg chg="mod">
          <ac:chgData name="Tim Paulusse" userId="1f5f41b363f6e14e" providerId="LiveId" clId="{CD7DB178-A3B8-40FA-8668-BF115FF30B38}" dt="2023-11-22T15:12:01.834" v="21" actId="20577"/>
          <ac:spMkLst>
            <pc:docMk/>
            <pc:sldMk cId="1255586030" sldId="540"/>
            <ac:spMk id="2" creationId="{54911A24-06BA-FFB3-14A3-130774259E6F}"/>
          </ac:spMkLst>
        </pc:spChg>
      </pc:sldChg>
      <pc:sldChg chg="modSp mod">
        <pc:chgData name="Tim Paulusse" userId="1f5f41b363f6e14e" providerId="LiveId" clId="{CD7DB178-A3B8-40FA-8668-BF115FF30B38}" dt="2023-11-22T15:12:31.758" v="35" actId="20577"/>
        <pc:sldMkLst>
          <pc:docMk/>
          <pc:sldMk cId="2326045044" sldId="541"/>
        </pc:sldMkLst>
        <pc:spChg chg="mod">
          <ac:chgData name="Tim Paulusse" userId="1f5f41b363f6e14e" providerId="LiveId" clId="{CD7DB178-A3B8-40FA-8668-BF115FF30B38}" dt="2023-11-22T15:12:17.807" v="27" actId="20577"/>
          <ac:spMkLst>
            <pc:docMk/>
            <pc:sldMk cId="2326045044" sldId="541"/>
            <ac:spMk id="2" creationId="{7032EDD7-24EE-F674-37D7-8393445E6C1D}"/>
          </ac:spMkLst>
        </pc:spChg>
        <pc:spChg chg="mod">
          <ac:chgData name="Tim Paulusse" userId="1f5f41b363f6e14e" providerId="LiveId" clId="{CD7DB178-A3B8-40FA-8668-BF115FF30B38}" dt="2023-11-22T15:12:31.758" v="35" actId="20577"/>
          <ac:spMkLst>
            <pc:docMk/>
            <pc:sldMk cId="2326045044" sldId="541"/>
            <ac:spMk id="3" creationId="{F6D4197B-8D73-8861-FFBF-B029E3B5807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1. </a:t>
          </a:r>
          <a:r>
            <a:rPr lang="en-US" sz="3200" kern="1200" dirty="0">
              <a:solidFill>
                <a:schemeClr val="tx1"/>
              </a:solidFill>
            </a:rPr>
            <a:t>Awareness </a:t>
          </a:r>
          <a:endParaRPr lang="el-GR" sz="3200" kern="1200" dirty="0">
            <a:solidFill>
              <a:schemeClr val="tx1"/>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Critical thinking</a:t>
          </a:r>
          <a:endParaRPr lang="el-GR" sz="3200" b="0" kern="1200" dirty="0">
            <a:solidFill>
              <a:schemeClr val="tx1"/>
            </a:solidFill>
            <a:effectLst>
              <a:outerShdw sx="1000" sy="1000" algn="tl">
                <a:srgbClr val="000000"/>
              </a:outerShdw>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Conflict solving </a:t>
          </a:r>
          <a:endParaRPr lang="el-GR" sz="3200" kern="1200" dirty="0">
            <a:solidFill>
              <a:prstClr val="black"/>
            </a:solidFill>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el-GR"/>
        </a:p>
      </dgm:t>
    </dgm:pt>
    <dgm:pt modelId="{470C7429-9401-4802-AB33-313A76532508}" type="pres">
      <dgm:prSet presAssocID="{EC327B3B-64E2-4867-8E05-4626CF7AA557}" presName="parentText" presStyleLbl="node1" presStyleIdx="0" presStyleCnt="3" custLinFactY="-3398" custLinFactNeighborX="-192" custLinFactNeighborY="-100000">
        <dgm:presLayoutVars>
          <dgm:chMax val="0"/>
          <dgm:bulletEnabled val="1"/>
        </dgm:presLayoutVars>
      </dgm:prSet>
      <dgm:spPr/>
      <dgm:t>
        <a:bodyPr/>
        <a:lstStyle/>
        <a:p>
          <a:endParaRPr lang="el-GR"/>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3" custLinFactNeighborY="-19892">
        <dgm:presLayoutVars>
          <dgm:chMax val="0"/>
          <dgm:bulletEnabled val="1"/>
        </dgm:presLayoutVars>
      </dgm:prSet>
      <dgm:spPr>
        <a:xfrm>
          <a:off x="0" y="1554120"/>
          <a:ext cx="4961817" cy="1216800"/>
        </a:xfrm>
        <a:prstGeom prst="roundRect">
          <a:avLst/>
        </a:prstGeom>
      </dgm:spPr>
      <dgm:t>
        <a:bodyPr/>
        <a:lstStyle/>
        <a:p>
          <a:endParaRPr lang="el-GR"/>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3">
        <dgm:presLayoutVars>
          <dgm:chMax val="0"/>
          <dgm:bulletEnabled val="1"/>
        </dgm:presLayoutVars>
      </dgm:prSet>
      <dgm:spPr>
        <a:xfrm>
          <a:off x="0" y="3062896"/>
          <a:ext cx="4961817" cy="1216800"/>
        </a:xfrm>
        <a:prstGeom prst="roundRect">
          <a:avLst/>
        </a:prstGeom>
      </dgm:spPr>
      <dgm:t>
        <a:bodyPr/>
        <a:lstStyle/>
        <a:p>
          <a:endParaRPr lang="el-GR"/>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71170B66-801D-42B1-BD88-3067EF1E3D30}" type="presOf" srcId="{EC327B3B-64E2-4867-8E05-4626CF7AA557}" destId="{470C7429-9401-4802-AB33-313A76532508}"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4. </a:t>
          </a:r>
          <a:r>
            <a:rPr lang="en-US" sz="3200" kern="1200">
              <a:solidFill>
                <a:prstClr val="black"/>
              </a:solidFill>
              <a:effectLst/>
              <a:latin typeface="Calibri" panose="020F0502020204030204"/>
              <a:ea typeface="+mn-ea"/>
              <a:cs typeface="+mn-cs"/>
            </a:rPr>
            <a:t>Enabling dialogue  </a:t>
          </a:r>
          <a:endParaRPr lang="el-GR" sz="3200" kern="1200" dirty="0">
            <a:solidFill>
              <a:prstClr val="black"/>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Ethics</a:t>
          </a:r>
          <a:endParaRPr lang="el-GR" sz="3200" kern="1200" dirty="0">
            <a:solidFill>
              <a:prstClr val="black"/>
            </a:solidFill>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srgbClr val="92D050"/>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Reflective skills </a:t>
          </a:r>
          <a:endParaRPr lang="el-GR"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B1517D0B-EB6D-478A-AEAF-BBD31D5E602B}">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a:buNone/>
          </a:pPr>
          <a:r>
            <a:rPr lang="en-US" sz="3200" b="0" dirty="0">
              <a:solidFill>
                <a:schemeClr val="tx1"/>
              </a:solidFill>
              <a:effectLst/>
              <a:latin typeface="Calibri" panose="020F0502020204030204"/>
              <a:ea typeface="+mn-ea"/>
              <a:cs typeface="+mn-cs"/>
            </a:rPr>
            <a:t>7. Digital skills </a:t>
          </a:r>
          <a:endParaRPr lang="el-GR" sz="3200" b="0" dirty="0">
            <a:solidFill>
              <a:schemeClr val="tx1"/>
            </a:solidFill>
            <a:effectLst/>
            <a:latin typeface="Calibri" panose="020F0502020204030204"/>
            <a:ea typeface="+mn-ea"/>
            <a:cs typeface="+mn-cs"/>
          </a:endParaRPr>
        </a:p>
      </dgm:t>
    </dgm:pt>
    <dgm:pt modelId="{5DD871E4-0A72-467B-BFC4-23BC65BE2E5D}" type="parTrans" cxnId="{D7EB5B58-B00E-4541-BF8A-5ECC83C78794}">
      <dgm:prSet/>
      <dgm:spPr/>
      <dgm:t>
        <a:bodyPr/>
        <a:lstStyle/>
        <a:p>
          <a:endParaRPr lang="en-GB"/>
        </a:p>
      </dgm:t>
    </dgm:pt>
    <dgm:pt modelId="{FCAA1098-48C8-4BFF-B4D1-2DED440629D8}" type="sibTrans" cxnId="{D7EB5B58-B00E-4541-BF8A-5ECC83C78794}">
      <dgm:prSet/>
      <dgm:spPr/>
      <dgm:t>
        <a:bodyPr/>
        <a:lstStyle/>
        <a:p>
          <a:endParaRPr lang="en-GB"/>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el-GR"/>
        </a:p>
      </dgm:t>
    </dgm:pt>
    <dgm:pt modelId="{470C7429-9401-4802-AB33-313A76532508}" type="pres">
      <dgm:prSet presAssocID="{EC327B3B-64E2-4867-8E05-4626CF7AA557}" presName="parentText" presStyleLbl="node1" presStyleIdx="0" presStyleCnt="4" custLinFactY="-3398" custLinFactNeighborX="-192" custLinFactNeighborY="-100000">
        <dgm:presLayoutVars>
          <dgm:chMax val="0"/>
          <dgm:bulletEnabled val="1"/>
        </dgm:presLayoutVars>
      </dgm:prSet>
      <dgm:spPr/>
      <dgm:t>
        <a:bodyPr/>
        <a:lstStyle/>
        <a:p>
          <a:endParaRPr lang="el-GR"/>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4" custLinFactNeighborY="-19892">
        <dgm:presLayoutVars>
          <dgm:chMax val="0"/>
          <dgm:bulletEnabled val="1"/>
        </dgm:presLayoutVars>
      </dgm:prSet>
      <dgm:spPr>
        <a:xfrm>
          <a:off x="0" y="1175325"/>
          <a:ext cx="4961817" cy="1029600"/>
        </a:xfrm>
        <a:prstGeom prst="roundRect">
          <a:avLst/>
        </a:prstGeom>
      </dgm:spPr>
      <dgm:t>
        <a:bodyPr/>
        <a:lstStyle/>
        <a:p>
          <a:endParaRPr lang="el-GR"/>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4">
        <dgm:presLayoutVars>
          <dgm:chMax val="0"/>
          <dgm:bulletEnabled val="1"/>
        </dgm:presLayoutVars>
      </dgm:prSet>
      <dgm:spPr>
        <a:xfrm>
          <a:off x="0" y="3062896"/>
          <a:ext cx="4961817" cy="1216800"/>
        </a:xfrm>
        <a:prstGeom prst="roundRect">
          <a:avLst/>
        </a:prstGeom>
      </dgm:spPr>
      <dgm:t>
        <a:bodyPr/>
        <a:lstStyle/>
        <a:p>
          <a:endParaRPr lang="el-GR"/>
        </a:p>
      </dgm:t>
    </dgm:pt>
    <dgm:pt modelId="{AA10446C-2ABE-45E7-A342-12192774C0E3}" type="pres">
      <dgm:prSet presAssocID="{2A74883B-AB36-4DBE-A90D-C134F37AC8DE}" presName="spacer" presStyleCnt="0"/>
      <dgm:spPr/>
    </dgm:pt>
    <dgm:pt modelId="{E02402E1-EB3E-48C5-AF8B-9337E21FDAC3}" type="pres">
      <dgm:prSet presAssocID="{B1517D0B-EB6D-478A-AEAF-BBD31D5E602B}" presName="parentText" presStyleLbl="node1" presStyleIdx="3" presStyleCnt="4">
        <dgm:presLayoutVars>
          <dgm:chMax val="0"/>
          <dgm:bulletEnabled val="1"/>
        </dgm:presLayoutVars>
      </dgm:prSet>
      <dgm:spPr>
        <a:prstGeom prst="roundRect">
          <a:avLst/>
        </a:prstGeom>
      </dgm:spPr>
      <dgm:t>
        <a:bodyPr/>
        <a:lstStyle/>
        <a:p>
          <a:endParaRPr lang="el-GR"/>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D7EB5B58-B00E-4541-BF8A-5ECC83C78794}" srcId="{C4D5358F-2C12-40D3-A142-40CC932D99A4}" destId="{B1517D0B-EB6D-478A-AEAF-BBD31D5E602B}" srcOrd="3" destOrd="0" parTransId="{5DD871E4-0A72-467B-BFC4-23BC65BE2E5D}" sibTransId="{FCAA1098-48C8-4BFF-B4D1-2DED440629D8}"/>
    <dgm:cxn modelId="{71170B66-801D-42B1-BD88-3067EF1E3D30}" type="presOf" srcId="{EC327B3B-64E2-4867-8E05-4626CF7AA557}" destId="{470C7429-9401-4802-AB33-313A76532508}" srcOrd="0" destOrd="0" presId="urn:microsoft.com/office/officeart/2005/8/layout/vList2"/>
    <dgm:cxn modelId="{2C9F9DB4-31EA-4F3D-9A7E-EDF87A64D11A}" type="presOf" srcId="{B1517D0B-EB6D-478A-AEAF-BBD31D5E602B}" destId="{E02402E1-EB3E-48C5-AF8B-9337E21FDAC3}"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 modelId="{C6B180D2-55F7-4A48-AC04-F32F5A77FFCE}" type="presParOf" srcId="{1E395D00-6435-47AF-BDD1-99EEEBD551EE}" destId="{AA10446C-2ABE-45E7-A342-12192774C0E3}" srcOrd="5" destOrd="0" presId="urn:microsoft.com/office/officeart/2005/8/layout/vList2"/>
    <dgm:cxn modelId="{64428329-BF59-4C93-8877-7676ED6AC4DB}" type="presParOf" srcId="{1E395D00-6435-47AF-BDD1-99EEEBD551EE}" destId="{E02402E1-EB3E-48C5-AF8B-9337E21FDAC3}"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BB563-403C-4C39-81FD-DA9CBB178948}" type="doc">
      <dgm:prSet loTypeId="urn:microsoft.com/office/officeart/2005/8/layout/bProcess4" loCatId="process" qsTypeId="urn:microsoft.com/office/officeart/2005/8/quickstyle/simple1" qsCatId="simple" csTypeId="urn:microsoft.com/office/officeart/2005/8/colors/accent6_1" csCatId="accent6" phldr="1"/>
      <dgm:spPr/>
      <dgm:t>
        <a:bodyPr/>
        <a:lstStyle/>
        <a:p>
          <a:endParaRPr lang="sl-SI"/>
        </a:p>
      </dgm:t>
    </dgm:pt>
    <dgm:pt modelId="{B3F72C5F-33B1-427A-B797-EBF2FAF86847}">
      <dgm:prSet phldrT="[besedilo]"/>
      <dgm:spPr/>
      <dgm:t>
        <a:bodyPr/>
        <a:lstStyle/>
        <a:p>
          <a:r>
            <a:rPr lang="sl-SI" dirty="0" err="1"/>
            <a:t>Self-awareness</a:t>
          </a:r>
          <a:endParaRPr lang="sl-SI" dirty="0"/>
        </a:p>
      </dgm:t>
    </dgm:pt>
    <dgm:pt modelId="{AAE585EE-F3A7-4742-98AA-D363A1F152C0}" type="parTrans" cxnId="{D1F343DA-30C0-41AB-8DEB-8104B4559A03}">
      <dgm:prSet/>
      <dgm:spPr/>
      <dgm:t>
        <a:bodyPr/>
        <a:lstStyle/>
        <a:p>
          <a:endParaRPr lang="sl-SI"/>
        </a:p>
      </dgm:t>
    </dgm:pt>
    <dgm:pt modelId="{DD774EE3-CC48-41F4-9810-0E0B11C95E4B}" type="sibTrans" cxnId="{D1F343DA-30C0-41AB-8DEB-8104B4559A03}">
      <dgm:prSet/>
      <dgm:spPr/>
      <dgm:t>
        <a:bodyPr/>
        <a:lstStyle/>
        <a:p>
          <a:endParaRPr lang="sl-SI"/>
        </a:p>
      </dgm:t>
    </dgm:pt>
    <dgm:pt modelId="{E23B2C51-544B-4F64-B852-2E8807708C67}">
      <dgm:prSet phldrT="[besedilo]"/>
      <dgm:spPr/>
      <dgm:t>
        <a:bodyPr/>
        <a:lstStyle/>
        <a:p>
          <a:r>
            <a:rPr lang="sl-SI" dirty="0" err="1"/>
            <a:t>Active</a:t>
          </a:r>
          <a:r>
            <a:rPr lang="sl-SI" dirty="0"/>
            <a:t> </a:t>
          </a:r>
          <a:r>
            <a:rPr lang="sl-SI" dirty="0" err="1"/>
            <a:t>listening</a:t>
          </a:r>
          <a:r>
            <a:rPr lang="sl-SI" dirty="0"/>
            <a:t> </a:t>
          </a:r>
        </a:p>
      </dgm:t>
    </dgm:pt>
    <dgm:pt modelId="{D0B264C6-3621-4919-B54B-E55D5F64293E}" type="parTrans" cxnId="{7B746061-8ECA-400D-AEEF-38803B7EB03A}">
      <dgm:prSet/>
      <dgm:spPr/>
      <dgm:t>
        <a:bodyPr/>
        <a:lstStyle/>
        <a:p>
          <a:endParaRPr lang="sl-SI"/>
        </a:p>
      </dgm:t>
    </dgm:pt>
    <dgm:pt modelId="{792FFE17-304F-4639-8630-C35FCD736751}" type="sibTrans" cxnId="{7B746061-8ECA-400D-AEEF-38803B7EB03A}">
      <dgm:prSet/>
      <dgm:spPr/>
      <dgm:t>
        <a:bodyPr/>
        <a:lstStyle/>
        <a:p>
          <a:endParaRPr lang="sl-SI"/>
        </a:p>
      </dgm:t>
    </dgm:pt>
    <dgm:pt modelId="{6DC5409F-AA46-4313-ADD2-8263B0611EEE}">
      <dgm:prSet phldrT="[besedilo]"/>
      <dgm:spPr/>
      <dgm:t>
        <a:bodyPr/>
        <a:lstStyle/>
        <a:p>
          <a:r>
            <a:rPr lang="sl-SI" dirty="0" err="1"/>
            <a:t>Empathy</a:t>
          </a:r>
          <a:r>
            <a:rPr lang="sl-SI" dirty="0"/>
            <a:t> </a:t>
          </a:r>
        </a:p>
      </dgm:t>
    </dgm:pt>
    <dgm:pt modelId="{C00C58F8-3F85-4B45-B619-71D9D7B1A8C5}" type="parTrans" cxnId="{F395B558-8ADD-43E1-87BE-4F3B97695A1D}">
      <dgm:prSet/>
      <dgm:spPr/>
      <dgm:t>
        <a:bodyPr/>
        <a:lstStyle/>
        <a:p>
          <a:endParaRPr lang="sl-SI"/>
        </a:p>
      </dgm:t>
    </dgm:pt>
    <dgm:pt modelId="{FBABAA1A-8D23-4650-AAFC-28F96D8D1C4B}" type="sibTrans" cxnId="{F395B558-8ADD-43E1-87BE-4F3B97695A1D}">
      <dgm:prSet/>
      <dgm:spPr/>
      <dgm:t>
        <a:bodyPr/>
        <a:lstStyle/>
        <a:p>
          <a:endParaRPr lang="sl-SI"/>
        </a:p>
      </dgm:t>
    </dgm:pt>
    <dgm:pt modelId="{D87BDC68-8FA6-4590-AF89-671B7A61C6AB}">
      <dgm:prSet phldrT="[besedilo]"/>
      <dgm:spPr/>
      <dgm:t>
        <a:bodyPr/>
        <a:lstStyle/>
        <a:p>
          <a:r>
            <a:rPr lang="sl-SI" dirty="0" err="1"/>
            <a:t>Critical</a:t>
          </a:r>
          <a:r>
            <a:rPr lang="sl-SI" dirty="0"/>
            <a:t> </a:t>
          </a:r>
          <a:r>
            <a:rPr lang="sl-SI" dirty="0" err="1"/>
            <a:t>thinking</a:t>
          </a:r>
          <a:r>
            <a:rPr lang="sl-SI" dirty="0"/>
            <a:t> </a:t>
          </a:r>
        </a:p>
      </dgm:t>
    </dgm:pt>
    <dgm:pt modelId="{825AE6A0-169D-481A-9B7F-DDE64192EEAE}" type="parTrans" cxnId="{611CC011-D74C-46B6-B211-B231467FC2DF}">
      <dgm:prSet/>
      <dgm:spPr/>
      <dgm:t>
        <a:bodyPr/>
        <a:lstStyle/>
        <a:p>
          <a:endParaRPr lang="sl-SI"/>
        </a:p>
      </dgm:t>
    </dgm:pt>
    <dgm:pt modelId="{8B1370AE-BD2D-43FF-A81F-D1939227BE59}" type="sibTrans" cxnId="{611CC011-D74C-46B6-B211-B231467FC2DF}">
      <dgm:prSet/>
      <dgm:spPr/>
      <dgm:t>
        <a:bodyPr/>
        <a:lstStyle/>
        <a:p>
          <a:endParaRPr lang="sl-SI"/>
        </a:p>
      </dgm:t>
    </dgm:pt>
    <dgm:pt modelId="{83626B6F-4FD6-470D-9E2C-73439F86416D}">
      <dgm:prSet phldrT="[besedilo]"/>
      <dgm:spPr/>
      <dgm:t>
        <a:bodyPr/>
        <a:lstStyle/>
        <a:p>
          <a:r>
            <a:rPr lang="sl-SI" dirty="0" err="1"/>
            <a:t>Self-reflection</a:t>
          </a:r>
          <a:r>
            <a:rPr lang="sl-SI" dirty="0"/>
            <a:t> </a:t>
          </a:r>
        </a:p>
      </dgm:t>
    </dgm:pt>
    <dgm:pt modelId="{6687DB09-AA75-4EB6-84E3-55CD5354638C}" type="parTrans" cxnId="{FAD083D4-E434-48E4-866A-4F862F6281A7}">
      <dgm:prSet/>
      <dgm:spPr/>
      <dgm:t>
        <a:bodyPr/>
        <a:lstStyle/>
        <a:p>
          <a:endParaRPr lang="sl-SI"/>
        </a:p>
      </dgm:t>
    </dgm:pt>
    <dgm:pt modelId="{4F05730E-C9B4-4167-8121-C37F95867C08}" type="sibTrans" cxnId="{FAD083D4-E434-48E4-866A-4F862F6281A7}">
      <dgm:prSet/>
      <dgm:spPr/>
      <dgm:t>
        <a:bodyPr/>
        <a:lstStyle/>
        <a:p>
          <a:endParaRPr lang="sl-SI"/>
        </a:p>
      </dgm:t>
    </dgm:pt>
    <dgm:pt modelId="{60AAF58C-B4B6-4333-8531-2FC2E6BEA3E0}">
      <dgm:prSet phldrT="[besedilo]"/>
      <dgm:spPr/>
      <dgm:t>
        <a:bodyPr/>
        <a:lstStyle/>
        <a:p>
          <a:r>
            <a:rPr lang="sl-SI" dirty="0" err="1"/>
            <a:t>Emotional</a:t>
          </a:r>
          <a:r>
            <a:rPr lang="sl-SI" dirty="0"/>
            <a:t> </a:t>
          </a:r>
          <a:r>
            <a:rPr lang="sl-SI" dirty="0" err="1"/>
            <a:t>regulation</a:t>
          </a:r>
          <a:r>
            <a:rPr lang="sl-SI" dirty="0"/>
            <a:t> </a:t>
          </a:r>
        </a:p>
      </dgm:t>
    </dgm:pt>
    <dgm:pt modelId="{0A3D22EC-2D5B-4659-A6DA-B8514B08A756}" type="parTrans" cxnId="{D4E0ACCD-9246-44FE-8C1C-D9290A0AF4F9}">
      <dgm:prSet/>
      <dgm:spPr/>
      <dgm:t>
        <a:bodyPr/>
        <a:lstStyle/>
        <a:p>
          <a:endParaRPr lang="sl-SI"/>
        </a:p>
      </dgm:t>
    </dgm:pt>
    <dgm:pt modelId="{C56E7154-F8B2-44F1-AAB2-A01BB0933643}" type="sibTrans" cxnId="{D4E0ACCD-9246-44FE-8C1C-D9290A0AF4F9}">
      <dgm:prSet/>
      <dgm:spPr/>
      <dgm:t>
        <a:bodyPr/>
        <a:lstStyle/>
        <a:p>
          <a:endParaRPr lang="sl-SI"/>
        </a:p>
      </dgm:t>
    </dgm:pt>
    <dgm:pt modelId="{4570A984-80E6-4E76-AF41-4FACB0F247FD}">
      <dgm:prSet phldrT="[besedilo]"/>
      <dgm:spPr/>
      <dgm:t>
        <a:bodyPr/>
        <a:lstStyle/>
        <a:p>
          <a:r>
            <a:rPr lang="sl-SI" dirty="0" err="1"/>
            <a:t>Conflict</a:t>
          </a:r>
          <a:r>
            <a:rPr lang="sl-SI" dirty="0"/>
            <a:t> </a:t>
          </a:r>
          <a:r>
            <a:rPr lang="sl-SI" dirty="0" err="1"/>
            <a:t>resolution</a:t>
          </a:r>
          <a:r>
            <a:rPr lang="sl-SI" dirty="0"/>
            <a:t> </a:t>
          </a:r>
        </a:p>
      </dgm:t>
    </dgm:pt>
    <dgm:pt modelId="{D4779115-BDA7-4CEA-9380-69C14612D06C}" type="parTrans" cxnId="{2C36BEF4-2109-4D0B-B17F-58F1D039440B}">
      <dgm:prSet/>
      <dgm:spPr/>
      <dgm:t>
        <a:bodyPr/>
        <a:lstStyle/>
        <a:p>
          <a:endParaRPr lang="sl-SI"/>
        </a:p>
      </dgm:t>
    </dgm:pt>
    <dgm:pt modelId="{DA5F40F8-1541-487B-A8C1-1875666FC21A}" type="sibTrans" cxnId="{2C36BEF4-2109-4D0B-B17F-58F1D039440B}">
      <dgm:prSet/>
      <dgm:spPr/>
      <dgm:t>
        <a:bodyPr/>
        <a:lstStyle/>
        <a:p>
          <a:endParaRPr lang="sl-SI"/>
        </a:p>
      </dgm:t>
    </dgm:pt>
    <dgm:pt modelId="{70C8BFD1-85C5-44A2-9F36-41D2FA5B616E}">
      <dgm:prSet phldrT="[besedilo]"/>
      <dgm:spPr/>
      <dgm:t>
        <a:bodyPr/>
        <a:lstStyle/>
        <a:p>
          <a:r>
            <a:rPr lang="sl-SI" dirty="0" err="1"/>
            <a:t>Analysis</a:t>
          </a:r>
          <a:r>
            <a:rPr lang="sl-SI" dirty="0"/>
            <a:t> &amp; </a:t>
          </a:r>
          <a:r>
            <a:rPr lang="sl-SI" dirty="0" err="1"/>
            <a:t>Syntesis</a:t>
          </a:r>
          <a:endParaRPr lang="sl-SI" dirty="0"/>
        </a:p>
      </dgm:t>
    </dgm:pt>
    <dgm:pt modelId="{DC20BA7F-EAE3-4849-B259-131699B8B58D}" type="parTrans" cxnId="{C46B6398-1506-4B77-91E2-EE0E416377EC}">
      <dgm:prSet/>
      <dgm:spPr/>
      <dgm:t>
        <a:bodyPr/>
        <a:lstStyle/>
        <a:p>
          <a:endParaRPr lang="sl-SI"/>
        </a:p>
      </dgm:t>
    </dgm:pt>
    <dgm:pt modelId="{D6EA7556-4BFD-461C-B7EA-232B7A4EF97A}" type="sibTrans" cxnId="{C46B6398-1506-4B77-91E2-EE0E416377EC}">
      <dgm:prSet/>
      <dgm:spPr/>
      <dgm:t>
        <a:bodyPr/>
        <a:lstStyle/>
        <a:p>
          <a:endParaRPr lang="sl-SI"/>
        </a:p>
      </dgm:t>
    </dgm:pt>
    <dgm:pt modelId="{B7DE8B12-7D48-43F1-B275-AC4B8E1D0A5A}">
      <dgm:prSet phldrT="[besedilo]"/>
      <dgm:spPr/>
      <dgm:t>
        <a:bodyPr/>
        <a:lstStyle/>
        <a:p>
          <a:r>
            <a:rPr lang="sl-SI" dirty="0" err="1"/>
            <a:t>Evaluation</a:t>
          </a:r>
          <a:endParaRPr lang="sl-SI" dirty="0"/>
        </a:p>
      </dgm:t>
    </dgm:pt>
    <dgm:pt modelId="{0006A33D-9A48-4EB6-A1CB-A0A48916DAFD}" type="parTrans" cxnId="{B65C3E0F-4E6D-40FE-BE82-508E1318DE34}">
      <dgm:prSet/>
      <dgm:spPr/>
      <dgm:t>
        <a:bodyPr/>
        <a:lstStyle/>
        <a:p>
          <a:endParaRPr lang="sl-SI"/>
        </a:p>
      </dgm:t>
    </dgm:pt>
    <dgm:pt modelId="{E0F7AF9F-5464-44FD-BB01-C39AB9DED588}" type="sibTrans" cxnId="{B65C3E0F-4E6D-40FE-BE82-508E1318DE34}">
      <dgm:prSet/>
      <dgm:spPr/>
      <dgm:t>
        <a:bodyPr/>
        <a:lstStyle/>
        <a:p>
          <a:endParaRPr lang="sl-SI"/>
        </a:p>
      </dgm:t>
    </dgm:pt>
    <dgm:pt modelId="{9ED7294D-C041-4099-9846-15D4034F1FFF}" type="pres">
      <dgm:prSet presAssocID="{D95BB563-403C-4C39-81FD-DA9CBB178948}" presName="Name0" presStyleCnt="0">
        <dgm:presLayoutVars>
          <dgm:dir/>
          <dgm:resizeHandles/>
        </dgm:presLayoutVars>
      </dgm:prSet>
      <dgm:spPr/>
      <dgm:t>
        <a:bodyPr/>
        <a:lstStyle/>
        <a:p>
          <a:endParaRPr lang="el-GR"/>
        </a:p>
      </dgm:t>
    </dgm:pt>
    <dgm:pt modelId="{AFA02BF1-75C0-44A5-B237-B9AC1085EBC0}" type="pres">
      <dgm:prSet presAssocID="{B3F72C5F-33B1-427A-B797-EBF2FAF86847}" presName="compNode" presStyleCnt="0"/>
      <dgm:spPr/>
    </dgm:pt>
    <dgm:pt modelId="{519B95CA-AFC2-4B0B-ADDC-7661A936DF09}" type="pres">
      <dgm:prSet presAssocID="{B3F72C5F-33B1-427A-B797-EBF2FAF86847}" presName="dummyConnPt" presStyleCnt="0"/>
      <dgm:spPr/>
    </dgm:pt>
    <dgm:pt modelId="{E8956106-1711-4AF4-83FE-C624A671E460}" type="pres">
      <dgm:prSet presAssocID="{B3F72C5F-33B1-427A-B797-EBF2FAF86847}" presName="node" presStyleLbl="node1" presStyleIdx="0" presStyleCnt="9">
        <dgm:presLayoutVars>
          <dgm:bulletEnabled val="1"/>
        </dgm:presLayoutVars>
      </dgm:prSet>
      <dgm:spPr/>
      <dgm:t>
        <a:bodyPr/>
        <a:lstStyle/>
        <a:p>
          <a:endParaRPr lang="el-GR"/>
        </a:p>
      </dgm:t>
    </dgm:pt>
    <dgm:pt modelId="{E25E3EFC-B9C7-4311-A07B-94F128CAA655}" type="pres">
      <dgm:prSet presAssocID="{DD774EE3-CC48-41F4-9810-0E0B11C95E4B}" presName="sibTrans" presStyleLbl="bgSibTrans2D1" presStyleIdx="0" presStyleCnt="8"/>
      <dgm:spPr/>
      <dgm:t>
        <a:bodyPr/>
        <a:lstStyle/>
        <a:p>
          <a:endParaRPr lang="el-GR"/>
        </a:p>
      </dgm:t>
    </dgm:pt>
    <dgm:pt modelId="{1EE54C1A-8026-44B1-8926-EB71685BE205}" type="pres">
      <dgm:prSet presAssocID="{E23B2C51-544B-4F64-B852-2E8807708C67}" presName="compNode" presStyleCnt="0"/>
      <dgm:spPr/>
    </dgm:pt>
    <dgm:pt modelId="{7E31594A-A59B-4B5C-9EAD-CE65971F1CEB}" type="pres">
      <dgm:prSet presAssocID="{E23B2C51-544B-4F64-B852-2E8807708C67}" presName="dummyConnPt" presStyleCnt="0"/>
      <dgm:spPr/>
    </dgm:pt>
    <dgm:pt modelId="{1D8528A0-B73F-419F-B9CB-61F682D012FD}" type="pres">
      <dgm:prSet presAssocID="{E23B2C51-544B-4F64-B852-2E8807708C67}" presName="node" presStyleLbl="node1" presStyleIdx="1" presStyleCnt="9">
        <dgm:presLayoutVars>
          <dgm:bulletEnabled val="1"/>
        </dgm:presLayoutVars>
      </dgm:prSet>
      <dgm:spPr/>
      <dgm:t>
        <a:bodyPr/>
        <a:lstStyle/>
        <a:p>
          <a:endParaRPr lang="el-GR"/>
        </a:p>
      </dgm:t>
    </dgm:pt>
    <dgm:pt modelId="{99ADE6BB-880B-49F9-A1B0-11EFE6810571}" type="pres">
      <dgm:prSet presAssocID="{792FFE17-304F-4639-8630-C35FCD736751}" presName="sibTrans" presStyleLbl="bgSibTrans2D1" presStyleIdx="1" presStyleCnt="8"/>
      <dgm:spPr/>
      <dgm:t>
        <a:bodyPr/>
        <a:lstStyle/>
        <a:p>
          <a:endParaRPr lang="el-GR"/>
        </a:p>
      </dgm:t>
    </dgm:pt>
    <dgm:pt modelId="{D8FCEE7A-F4FA-4CD2-8B32-D00918F9C9D6}" type="pres">
      <dgm:prSet presAssocID="{6DC5409F-AA46-4313-ADD2-8263B0611EEE}" presName="compNode" presStyleCnt="0"/>
      <dgm:spPr/>
    </dgm:pt>
    <dgm:pt modelId="{A025BD04-57C5-4FFC-9759-1D41A9D70F88}" type="pres">
      <dgm:prSet presAssocID="{6DC5409F-AA46-4313-ADD2-8263B0611EEE}" presName="dummyConnPt" presStyleCnt="0"/>
      <dgm:spPr/>
    </dgm:pt>
    <dgm:pt modelId="{12E91369-4D41-49FC-9900-158ACECD091B}" type="pres">
      <dgm:prSet presAssocID="{6DC5409F-AA46-4313-ADD2-8263B0611EEE}" presName="node" presStyleLbl="node1" presStyleIdx="2" presStyleCnt="9">
        <dgm:presLayoutVars>
          <dgm:bulletEnabled val="1"/>
        </dgm:presLayoutVars>
      </dgm:prSet>
      <dgm:spPr/>
      <dgm:t>
        <a:bodyPr/>
        <a:lstStyle/>
        <a:p>
          <a:endParaRPr lang="el-GR"/>
        </a:p>
      </dgm:t>
    </dgm:pt>
    <dgm:pt modelId="{C6C3C1AA-E866-45B2-B421-CDE341964030}" type="pres">
      <dgm:prSet presAssocID="{FBABAA1A-8D23-4650-AAFC-28F96D8D1C4B}" presName="sibTrans" presStyleLbl="bgSibTrans2D1" presStyleIdx="2" presStyleCnt="8"/>
      <dgm:spPr/>
      <dgm:t>
        <a:bodyPr/>
        <a:lstStyle/>
        <a:p>
          <a:endParaRPr lang="el-GR"/>
        </a:p>
      </dgm:t>
    </dgm:pt>
    <dgm:pt modelId="{0AA56D31-C49E-4B76-AD65-385313C3ABBA}" type="pres">
      <dgm:prSet presAssocID="{D87BDC68-8FA6-4590-AF89-671B7A61C6AB}" presName="compNode" presStyleCnt="0"/>
      <dgm:spPr/>
    </dgm:pt>
    <dgm:pt modelId="{CFD93FE4-516B-4541-A92C-B63879664F08}" type="pres">
      <dgm:prSet presAssocID="{D87BDC68-8FA6-4590-AF89-671B7A61C6AB}" presName="dummyConnPt" presStyleCnt="0"/>
      <dgm:spPr/>
    </dgm:pt>
    <dgm:pt modelId="{829CDA78-5339-4D9A-B7AD-84B267E9D2D6}" type="pres">
      <dgm:prSet presAssocID="{D87BDC68-8FA6-4590-AF89-671B7A61C6AB}" presName="node" presStyleLbl="node1" presStyleIdx="3" presStyleCnt="9">
        <dgm:presLayoutVars>
          <dgm:bulletEnabled val="1"/>
        </dgm:presLayoutVars>
      </dgm:prSet>
      <dgm:spPr/>
      <dgm:t>
        <a:bodyPr/>
        <a:lstStyle/>
        <a:p>
          <a:endParaRPr lang="el-GR"/>
        </a:p>
      </dgm:t>
    </dgm:pt>
    <dgm:pt modelId="{C1449E7F-3148-4726-8F28-3A663DBD2FF3}" type="pres">
      <dgm:prSet presAssocID="{8B1370AE-BD2D-43FF-A81F-D1939227BE59}" presName="sibTrans" presStyleLbl="bgSibTrans2D1" presStyleIdx="3" presStyleCnt="8"/>
      <dgm:spPr/>
      <dgm:t>
        <a:bodyPr/>
        <a:lstStyle/>
        <a:p>
          <a:endParaRPr lang="el-GR"/>
        </a:p>
      </dgm:t>
    </dgm:pt>
    <dgm:pt modelId="{0434359A-FAEB-409A-B381-B3DD6B5495F7}" type="pres">
      <dgm:prSet presAssocID="{83626B6F-4FD6-470D-9E2C-73439F86416D}" presName="compNode" presStyleCnt="0"/>
      <dgm:spPr/>
    </dgm:pt>
    <dgm:pt modelId="{A9814EF5-759E-4BA0-B0F4-D5E9A86BED40}" type="pres">
      <dgm:prSet presAssocID="{83626B6F-4FD6-470D-9E2C-73439F86416D}" presName="dummyConnPt" presStyleCnt="0"/>
      <dgm:spPr/>
    </dgm:pt>
    <dgm:pt modelId="{1C909939-9121-4CF8-92FD-6337AADD7D92}" type="pres">
      <dgm:prSet presAssocID="{83626B6F-4FD6-470D-9E2C-73439F86416D}" presName="node" presStyleLbl="node1" presStyleIdx="4" presStyleCnt="9">
        <dgm:presLayoutVars>
          <dgm:bulletEnabled val="1"/>
        </dgm:presLayoutVars>
      </dgm:prSet>
      <dgm:spPr/>
      <dgm:t>
        <a:bodyPr/>
        <a:lstStyle/>
        <a:p>
          <a:endParaRPr lang="el-GR"/>
        </a:p>
      </dgm:t>
    </dgm:pt>
    <dgm:pt modelId="{28D7A5FA-9468-4DCE-BD7B-CEDA4A87A77C}" type="pres">
      <dgm:prSet presAssocID="{4F05730E-C9B4-4167-8121-C37F95867C08}" presName="sibTrans" presStyleLbl="bgSibTrans2D1" presStyleIdx="4" presStyleCnt="8"/>
      <dgm:spPr/>
      <dgm:t>
        <a:bodyPr/>
        <a:lstStyle/>
        <a:p>
          <a:endParaRPr lang="el-GR"/>
        </a:p>
      </dgm:t>
    </dgm:pt>
    <dgm:pt modelId="{6E1FE6C9-8977-4340-B5DC-DE9D6F40E5A0}" type="pres">
      <dgm:prSet presAssocID="{60AAF58C-B4B6-4333-8531-2FC2E6BEA3E0}" presName="compNode" presStyleCnt="0"/>
      <dgm:spPr/>
    </dgm:pt>
    <dgm:pt modelId="{8767E8F7-A7C9-4523-B3E4-015082BE7A0F}" type="pres">
      <dgm:prSet presAssocID="{60AAF58C-B4B6-4333-8531-2FC2E6BEA3E0}" presName="dummyConnPt" presStyleCnt="0"/>
      <dgm:spPr/>
    </dgm:pt>
    <dgm:pt modelId="{D1FA5F1B-1787-4029-812F-20F8726A2F7E}" type="pres">
      <dgm:prSet presAssocID="{60AAF58C-B4B6-4333-8531-2FC2E6BEA3E0}" presName="node" presStyleLbl="node1" presStyleIdx="5" presStyleCnt="9">
        <dgm:presLayoutVars>
          <dgm:bulletEnabled val="1"/>
        </dgm:presLayoutVars>
      </dgm:prSet>
      <dgm:spPr/>
      <dgm:t>
        <a:bodyPr/>
        <a:lstStyle/>
        <a:p>
          <a:endParaRPr lang="el-GR"/>
        </a:p>
      </dgm:t>
    </dgm:pt>
    <dgm:pt modelId="{D2778B6D-8B58-4749-834A-3EC0702C1E86}" type="pres">
      <dgm:prSet presAssocID="{C56E7154-F8B2-44F1-AAB2-A01BB0933643}" presName="sibTrans" presStyleLbl="bgSibTrans2D1" presStyleIdx="5" presStyleCnt="8"/>
      <dgm:spPr/>
      <dgm:t>
        <a:bodyPr/>
        <a:lstStyle/>
        <a:p>
          <a:endParaRPr lang="el-GR"/>
        </a:p>
      </dgm:t>
    </dgm:pt>
    <dgm:pt modelId="{D237ADEC-551F-4D17-8C62-11EBB5657BCB}" type="pres">
      <dgm:prSet presAssocID="{4570A984-80E6-4E76-AF41-4FACB0F247FD}" presName="compNode" presStyleCnt="0"/>
      <dgm:spPr/>
    </dgm:pt>
    <dgm:pt modelId="{500C21F5-623F-4C76-8A77-6D8457595642}" type="pres">
      <dgm:prSet presAssocID="{4570A984-80E6-4E76-AF41-4FACB0F247FD}" presName="dummyConnPt" presStyleCnt="0"/>
      <dgm:spPr/>
    </dgm:pt>
    <dgm:pt modelId="{A53AD3E6-96AF-4A57-94E6-C94C729E0055}" type="pres">
      <dgm:prSet presAssocID="{4570A984-80E6-4E76-AF41-4FACB0F247FD}" presName="node" presStyleLbl="node1" presStyleIdx="6" presStyleCnt="9">
        <dgm:presLayoutVars>
          <dgm:bulletEnabled val="1"/>
        </dgm:presLayoutVars>
      </dgm:prSet>
      <dgm:spPr/>
      <dgm:t>
        <a:bodyPr/>
        <a:lstStyle/>
        <a:p>
          <a:endParaRPr lang="el-GR"/>
        </a:p>
      </dgm:t>
    </dgm:pt>
    <dgm:pt modelId="{24A72747-8E9C-4A20-849D-202C6C63DB36}" type="pres">
      <dgm:prSet presAssocID="{DA5F40F8-1541-487B-A8C1-1875666FC21A}" presName="sibTrans" presStyleLbl="bgSibTrans2D1" presStyleIdx="6" presStyleCnt="8"/>
      <dgm:spPr/>
      <dgm:t>
        <a:bodyPr/>
        <a:lstStyle/>
        <a:p>
          <a:endParaRPr lang="el-GR"/>
        </a:p>
      </dgm:t>
    </dgm:pt>
    <dgm:pt modelId="{CA0F854D-53E2-4163-AD3A-CB2258766A71}" type="pres">
      <dgm:prSet presAssocID="{70C8BFD1-85C5-44A2-9F36-41D2FA5B616E}" presName="compNode" presStyleCnt="0"/>
      <dgm:spPr/>
    </dgm:pt>
    <dgm:pt modelId="{60FA9129-9605-4089-8F4E-9DE1957F1E5A}" type="pres">
      <dgm:prSet presAssocID="{70C8BFD1-85C5-44A2-9F36-41D2FA5B616E}" presName="dummyConnPt" presStyleCnt="0"/>
      <dgm:spPr/>
    </dgm:pt>
    <dgm:pt modelId="{8C6C4EF9-5940-4AF9-B242-DD980B8C0C9F}" type="pres">
      <dgm:prSet presAssocID="{70C8BFD1-85C5-44A2-9F36-41D2FA5B616E}" presName="node" presStyleLbl="node1" presStyleIdx="7" presStyleCnt="9">
        <dgm:presLayoutVars>
          <dgm:bulletEnabled val="1"/>
        </dgm:presLayoutVars>
      </dgm:prSet>
      <dgm:spPr/>
      <dgm:t>
        <a:bodyPr/>
        <a:lstStyle/>
        <a:p>
          <a:endParaRPr lang="el-GR"/>
        </a:p>
      </dgm:t>
    </dgm:pt>
    <dgm:pt modelId="{88734A3A-F628-46A1-92FE-3FE68BA8C35D}" type="pres">
      <dgm:prSet presAssocID="{D6EA7556-4BFD-461C-B7EA-232B7A4EF97A}" presName="sibTrans" presStyleLbl="bgSibTrans2D1" presStyleIdx="7" presStyleCnt="8"/>
      <dgm:spPr/>
      <dgm:t>
        <a:bodyPr/>
        <a:lstStyle/>
        <a:p>
          <a:endParaRPr lang="el-GR"/>
        </a:p>
      </dgm:t>
    </dgm:pt>
    <dgm:pt modelId="{3C13251F-004C-4D7A-B2C9-85E7AF48BEDC}" type="pres">
      <dgm:prSet presAssocID="{B7DE8B12-7D48-43F1-B275-AC4B8E1D0A5A}" presName="compNode" presStyleCnt="0"/>
      <dgm:spPr/>
    </dgm:pt>
    <dgm:pt modelId="{55B2C3B5-7443-401D-90A1-26E23CE537A7}" type="pres">
      <dgm:prSet presAssocID="{B7DE8B12-7D48-43F1-B275-AC4B8E1D0A5A}" presName="dummyConnPt" presStyleCnt="0"/>
      <dgm:spPr/>
    </dgm:pt>
    <dgm:pt modelId="{244DE248-2E29-448B-909C-5B839DBD1DF9}" type="pres">
      <dgm:prSet presAssocID="{B7DE8B12-7D48-43F1-B275-AC4B8E1D0A5A}" presName="node" presStyleLbl="node1" presStyleIdx="8" presStyleCnt="9">
        <dgm:presLayoutVars>
          <dgm:bulletEnabled val="1"/>
        </dgm:presLayoutVars>
      </dgm:prSet>
      <dgm:spPr/>
      <dgm:t>
        <a:bodyPr/>
        <a:lstStyle/>
        <a:p>
          <a:endParaRPr lang="el-GR"/>
        </a:p>
      </dgm:t>
    </dgm:pt>
  </dgm:ptLst>
  <dgm:cxnLst>
    <dgm:cxn modelId="{4EC26B15-F4F1-423E-B7E7-8FF32F9CAD11}" type="presOf" srcId="{B3F72C5F-33B1-427A-B797-EBF2FAF86847}" destId="{E8956106-1711-4AF4-83FE-C624A671E460}" srcOrd="0" destOrd="0" presId="urn:microsoft.com/office/officeart/2005/8/layout/bProcess4"/>
    <dgm:cxn modelId="{64A7024D-FCBE-4011-9260-A96735062E0D}" type="presOf" srcId="{E23B2C51-544B-4F64-B852-2E8807708C67}" destId="{1D8528A0-B73F-419F-B9CB-61F682D012FD}" srcOrd="0" destOrd="0" presId="urn:microsoft.com/office/officeart/2005/8/layout/bProcess4"/>
    <dgm:cxn modelId="{E040067D-4C79-4B31-A3A4-5B8155162AAF}" type="presOf" srcId="{83626B6F-4FD6-470D-9E2C-73439F86416D}" destId="{1C909939-9121-4CF8-92FD-6337AADD7D92}" srcOrd="0" destOrd="0" presId="urn:microsoft.com/office/officeart/2005/8/layout/bProcess4"/>
    <dgm:cxn modelId="{59E7C5A6-3DD5-49FD-AD34-138CB2BAC0BF}" type="presOf" srcId="{6DC5409F-AA46-4313-ADD2-8263B0611EEE}" destId="{12E91369-4D41-49FC-9900-158ACECD091B}" srcOrd="0" destOrd="0" presId="urn:microsoft.com/office/officeart/2005/8/layout/bProcess4"/>
    <dgm:cxn modelId="{7C5D3773-7B28-4EC0-A852-D0D34DF177F4}" type="presOf" srcId="{D6EA7556-4BFD-461C-B7EA-232B7A4EF97A}" destId="{88734A3A-F628-46A1-92FE-3FE68BA8C35D}" srcOrd="0" destOrd="0" presId="urn:microsoft.com/office/officeart/2005/8/layout/bProcess4"/>
    <dgm:cxn modelId="{19241FF6-8343-4AF8-B577-CF78633835CC}" type="presOf" srcId="{DA5F40F8-1541-487B-A8C1-1875666FC21A}" destId="{24A72747-8E9C-4A20-849D-202C6C63DB36}" srcOrd="0" destOrd="0" presId="urn:microsoft.com/office/officeart/2005/8/layout/bProcess4"/>
    <dgm:cxn modelId="{38CBE62F-9743-4106-A6BF-21F166F8AEA0}" type="presOf" srcId="{B7DE8B12-7D48-43F1-B275-AC4B8E1D0A5A}" destId="{244DE248-2E29-448B-909C-5B839DBD1DF9}" srcOrd="0" destOrd="0" presId="urn:microsoft.com/office/officeart/2005/8/layout/bProcess4"/>
    <dgm:cxn modelId="{B65C3E0F-4E6D-40FE-BE82-508E1318DE34}" srcId="{D95BB563-403C-4C39-81FD-DA9CBB178948}" destId="{B7DE8B12-7D48-43F1-B275-AC4B8E1D0A5A}" srcOrd="8" destOrd="0" parTransId="{0006A33D-9A48-4EB6-A1CB-A0A48916DAFD}" sibTransId="{E0F7AF9F-5464-44FD-BB01-C39AB9DED588}"/>
    <dgm:cxn modelId="{FAD083D4-E434-48E4-866A-4F862F6281A7}" srcId="{D95BB563-403C-4C39-81FD-DA9CBB178948}" destId="{83626B6F-4FD6-470D-9E2C-73439F86416D}" srcOrd="4" destOrd="0" parTransId="{6687DB09-AA75-4EB6-84E3-55CD5354638C}" sibTransId="{4F05730E-C9B4-4167-8121-C37F95867C08}"/>
    <dgm:cxn modelId="{841428B0-C0D2-445B-AC59-6D6EBB82575F}" type="presOf" srcId="{FBABAA1A-8D23-4650-AAFC-28F96D8D1C4B}" destId="{C6C3C1AA-E866-45B2-B421-CDE341964030}" srcOrd="0" destOrd="0" presId="urn:microsoft.com/office/officeart/2005/8/layout/bProcess4"/>
    <dgm:cxn modelId="{A480FF75-290A-426A-A57B-B6B5BE0B7F57}" type="presOf" srcId="{4570A984-80E6-4E76-AF41-4FACB0F247FD}" destId="{A53AD3E6-96AF-4A57-94E6-C94C729E0055}" srcOrd="0" destOrd="0" presId="urn:microsoft.com/office/officeart/2005/8/layout/bProcess4"/>
    <dgm:cxn modelId="{CF0610F5-819D-45D6-9EAE-484E9DBB65AA}" type="presOf" srcId="{DD774EE3-CC48-41F4-9810-0E0B11C95E4B}" destId="{E25E3EFC-B9C7-4311-A07B-94F128CAA655}" srcOrd="0" destOrd="0" presId="urn:microsoft.com/office/officeart/2005/8/layout/bProcess4"/>
    <dgm:cxn modelId="{E6C480C7-7707-41BF-9EB2-4912B9B19137}" type="presOf" srcId="{60AAF58C-B4B6-4333-8531-2FC2E6BEA3E0}" destId="{D1FA5F1B-1787-4029-812F-20F8726A2F7E}" srcOrd="0" destOrd="0" presId="urn:microsoft.com/office/officeart/2005/8/layout/bProcess4"/>
    <dgm:cxn modelId="{1A29F5E4-500B-4C93-B58C-6BE5AC95104C}" type="presOf" srcId="{C56E7154-F8B2-44F1-AAB2-A01BB0933643}" destId="{D2778B6D-8B58-4749-834A-3EC0702C1E86}" srcOrd="0" destOrd="0" presId="urn:microsoft.com/office/officeart/2005/8/layout/bProcess4"/>
    <dgm:cxn modelId="{2697AEC5-C74A-4A98-B07B-379FCD985AB2}" type="presOf" srcId="{70C8BFD1-85C5-44A2-9F36-41D2FA5B616E}" destId="{8C6C4EF9-5940-4AF9-B242-DD980B8C0C9F}" srcOrd="0" destOrd="0" presId="urn:microsoft.com/office/officeart/2005/8/layout/bProcess4"/>
    <dgm:cxn modelId="{86D68029-F1F1-420A-86F0-DFB3D4B4978E}" type="presOf" srcId="{8B1370AE-BD2D-43FF-A81F-D1939227BE59}" destId="{C1449E7F-3148-4726-8F28-3A663DBD2FF3}" srcOrd="0" destOrd="0" presId="urn:microsoft.com/office/officeart/2005/8/layout/bProcess4"/>
    <dgm:cxn modelId="{D1F343DA-30C0-41AB-8DEB-8104B4559A03}" srcId="{D95BB563-403C-4C39-81FD-DA9CBB178948}" destId="{B3F72C5F-33B1-427A-B797-EBF2FAF86847}" srcOrd="0" destOrd="0" parTransId="{AAE585EE-F3A7-4742-98AA-D363A1F152C0}" sibTransId="{DD774EE3-CC48-41F4-9810-0E0B11C95E4B}"/>
    <dgm:cxn modelId="{F395B558-8ADD-43E1-87BE-4F3B97695A1D}" srcId="{D95BB563-403C-4C39-81FD-DA9CBB178948}" destId="{6DC5409F-AA46-4313-ADD2-8263B0611EEE}" srcOrd="2" destOrd="0" parTransId="{C00C58F8-3F85-4B45-B619-71D9D7B1A8C5}" sibTransId="{FBABAA1A-8D23-4650-AAFC-28F96D8D1C4B}"/>
    <dgm:cxn modelId="{D4E0ACCD-9246-44FE-8C1C-D9290A0AF4F9}" srcId="{D95BB563-403C-4C39-81FD-DA9CBB178948}" destId="{60AAF58C-B4B6-4333-8531-2FC2E6BEA3E0}" srcOrd="5" destOrd="0" parTransId="{0A3D22EC-2D5B-4659-A6DA-B8514B08A756}" sibTransId="{C56E7154-F8B2-44F1-AAB2-A01BB0933643}"/>
    <dgm:cxn modelId="{D50A4D75-45C4-4678-B5CF-E57F34C194EA}" type="presOf" srcId="{4F05730E-C9B4-4167-8121-C37F95867C08}" destId="{28D7A5FA-9468-4DCE-BD7B-CEDA4A87A77C}" srcOrd="0" destOrd="0" presId="urn:microsoft.com/office/officeart/2005/8/layout/bProcess4"/>
    <dgm:cxn modelId="{C46B6398-1506-4B77-91E2-EE0E416377EC}" srcId="{D95BB563-403C-4C39-81FD-DA9CBB178948}" destId="{70C8BFD1-85C5-44A2-9F36-41D2FA5B616E}" srcOrd="7" destOrd="0" parTransId="{DC20BA7F-EAE3-4849-B259-131699B8B58D}" sibTransId="{D6EA7556-4BFD-461C-B7EA-232B7A4EF97A}"/>
    <dgm:cxn modelId="{2C36BEF4-2109-4D0B-B17F-58F1D039440B}" srcId="{D95BB563-403C-4C39-81FD-DA9CBB178948}" destId="{4570A984-80E6-4E76-AF41-4FACB0F247FD}" srcOrd="6" destOrd="0" parTransId="{D4779115-BDA7-4CEA-9380-69C14612D06C}" sibTransId="{DA5F40F8-1541-487B-A8C1-1875666FC21A}"/>
    <dgm:cxn modelId="{9C45AC57-FC34-4AE5-80D7-567F25AA7999}" type="presOf" srcId="{792FFE17-304F-4639-8630-C35FCD736751}" destId="{99ADE6BB-880B-49F9-A1B0-11EFE6810571}" srcOrd="0" destOrd="0" presId="urn:microsoft.com/office/officeart/2005/8/layout/bProcess4"/>
    <dgm:cxn modelId="{B0CCF42A-EDF0-4CE2-80BB-C253C1F7EB09}" type="presOf" srcId="{D87BDC68-8FA6-4590-AF89-671B7A61C6AB}" destId="{829CDA78-5339-4D9A-B7AD-84B267E9D2D6}" srcOrd="0" destOrd="0" presId="urn:microsoft.com/office/officeart/2005/8/layout/bProcess4"/>
    <dgm:cxn modelId="{48D0DE3A-4AFE-4000-87F6-0D3D4D5B5FBA}" type="presOf" srcId="{D95BB563-403C-4C39-81FD-DA9CBB178948}" destId="{9ED7294D-C041-4099-9846-15D4034F1FFF}" srcOrd="0" destOrd="0" presId="urn:microsoft.com/office/officeart/2005/8/layout/bProcess4"/>
    <dgm:cxn modelId="{7B746061-8ECA-400D-AEEF-38803B7EB03A}" srcId="{D95BB563-403C-4C39-81FD-DA9CBB178948}" destId="{E23B2C51-544B-4F64-B852-2E8807708C67}" srcOrd="1" destOrd="0" parTransId="{D0B264C6-3621-4919-B54B-E55D5F64293E}" sibTransId="{792FFE17-304F-4639-8630-C35FCD736751}"/>
    <dgm:cxn modelId="{611CC011-D74C-46B6-B211-B231467FC2DF}" srcId="{D95BB563-403C-4C39-81FD-DA9CBB178948}" destId="{D87BDC68-8FA6-4590-AF89-671B7A61C6AB}" srcOrd="3" destOrd="0" parTransId="{825AE6A0-169D-481A-9B7F-DDE64192EEAE}" sibTransId="{8B1370AE-BD2D-43FF-A81F-D1939227BE59}"/>
    <dgm:cxn modelId="{D5EF5BEE-EA72-4C9B-A9FD-D0936AA555BF}" type="presParOf" srcId="{9ED7294D-C041-4099-9846-15D4034F1FFF}" destId="{AFA02BF1-75C0-44A5-B237-B9AC1085EBC0}" srcOrd="0" destOrd="0" presId="urn:microsoft.com/office/officeart/2005/8/layout/bProcess4"/>
    <dgm:cxn modelId="{1574482B-70B8-45B0-830C-6B964FC89D47}" type="presParOf" srcId="{AFA02BF1-75C0-44A5-B237-B9AC1085EBC0}" destId="{519B95CA-AFC2-4B0B-ADDC-7661A936DF09}" srcOrd="0" destOrd="0" presId="urn:microsoft.com/office/officeart/2005/8/layout/bProcess4"/>
    <dgm:cxn modelId="{6C4C8958-30FE-49C1-B9FE-946B0256C9C7}" type="presParOf" srcId="{AFA02BF1-75C0-44A5-B237-B9AC1085EBC0}" destId="{E8956106-1711-4AF4-83FE-C624A671E460}" srcOrd="1" destOrd="0" presId="urn:microsoft.com/office/officeart/2005/8/layout/bProcess4"/>
    <dgm:cxn modelId="{1A5AB5BE-7666-47F5-A01A-D453173B977E}" type="presParOf" srcId="{9ED7294D-C041-4099-9846-15D4034F1FFF}" destId="{E25E3EFC-B9C7-4311-A07B-94F128CAA655}" srcOrd="1" destOrd="0" presId="urn:microsoft.com/office/officeart/2005/8/layout/bProcess4"/>
    <dgm:cxn modelId="{4C2A4B16-079E-49CA-8AB4-AF128BEEEA7F}" type="presParOf" srcId="{9ED7294D-C041-4099-9846-15D4034F1FFF}" destId="{1EE54C1A-8026-44B1-8926-EB71685BE205}" srcOrd="2" destOrd="0" presId="urn:microsoft.com/office/officeart/2005/8/layout/bProcess4"/>
    <dgm:cxn modelId="{0D14A51D-3DE0-4897-9938-ED58B93EBD25}" type="presParOf" srcId="{1EE54C1A-8026-44B1-8926-EB71685BE205}" destId="{7E31594A-A59B-4B5C-9EAD-CE65971F1CEB}" srcOrd="0" destOrd="0" presId="urn:microsoft.com/office/officeart/2005/8/layout/bProcess4"/>
    <dgm:cxn modelId="{5233AB40-AE90-440B-9C34-0DDBF74731F6}" type="presParOf" srcId="{1EE54C1A-8026-44B1-8926-EB71685BE205}" destId="{1D8528A0-B73F-419F-B9CB-61F682D012FD}" srcOrd="1" destOrd="0" presId="urn:microsoft.com/office/officeart/2005/8/layout/bProcess4"/>
    <dgm:cxn modelId="{BCF5A970-D201-4D97-A206-AFC47EF66944}" type="presParOf" srcId="{9ED7294D-C041-4099-9846-15D4034F1FFF}" destId="{99ADE6BB-880B-49F9-A1B0-11EFE6810571}" srcOrd="3" destOrd="0" presId="urn:microsoft.com/office/officeart/2005/8/layout/bProcess4"/>
    <dgm:cxn modelId="{D2890E01-C902-41A4-8E41-E7C6C75A8F77}" type="presParOf" srcId="{9ED7294D-C041-4099-9846-15D4034F1FFF}" destId="{D8FCEE7A-F4FA-4CD2-8B32-D00918F9C9D6}" srcOrd="4" destOrd="0" presId="urn:microsoft.com/office/officeart/2005/8/layout/bProcess4"/>
    <dgm:cxn modelId="{1A92C984-5265-4DA0-B459-16FE4B85E721}" type="presParOf" srcId="{D8FCEE7A-F4FA-4CD2-8B32-D00918F9C9D6}" destId="{A025BD04-57C5-4FFC-9759-1D41A9D70F88}" srcOrd="0" destOrd="0" presId="urn:microsoft.com/office/officeart/2005/8/layout/bProcess4"/>
    <dgm:cxn modelId="{F4AA95F5-7DA0-484C-BF51-E5502811219E}" type="presParOf" srcId="{D8FCEE7A-F4FA-4CD2-8B32-D00918F9C9D6}" destId="{12E91369-4D41-49FC-9900-158ACECD091B}" srcOrd="1" destOrd="0" presId="urn:microsoft.com/office/officeart/2005/8/layout/bProcess4"/>
    <dgm:cxn modelId="{581167E7-9F33-48D0-9CE1-9B38452EAF3E}" type="presParOf" srcId="{9ED7294D-C041-4099-9846-15D4034F1FFF}" destId="{C6C3C1AA-E866-45B2-B421-CDE341964030}" srcOrd="5" destOrd="0" presId="urn:microsoft.com/office/officeart/2005/8/layout/bProcess4"/>
    <dgm:cxn modelId="{6ACCD7E9-D953-4943-9BA6-830DE2D26CC6}" type="presParOf" srcId="{9ED7294D-C041-4099-9846-15D4034F1FFF}" destId="{0AA56D31-C49E-4B76-AD65-385313C3ABBA}" srcOrd="6" destOrd="0" presId="urn:microsoft.com/office/officeart/2005/8/layout/bProcess4"/>
    <dgm:cxn modelId="{820E0D31-A39A-4E0C-AAF1-236A31FF82DB}" type="presParOf" srcId="{0AA56D31-C49E-4B76-AD65-385313C3ABBA}" destId="{CFD93FE4-516B-4541-A92C-B63879664F08}" srcOrd="0" destOrd="0" presId="urn:microsoft.com/office/officeart/2005/8/layout/bProcess4"/>
    <dgm:cxn modelId="{6B0F2A2A-C84A-4BC0-9313-82B2C7204A62}" type="presParOf" srcId="{0AA56D31-C49E-4B76-AD65-385313C3ABBA}" destId="{829CDA78-5339-4D9A-B7AD-84B267E9D2D6}" srcOrd="1" destOrd="0" presId="urn:microsoft.com/office/officeart/2005/8/layout/bProcess4"/>
    <dgm:cxn modelId="{8681E37B-A3E2-4121-A26C-6CDE398EF47A}" type="presParOf" srcId="{9ED7294D-C041-4099-9846-15D4034F1FFF}" destId="{C1449E7F-3148-4726-8F28-3A663DBD2FF3}" srcOrd="7" destOrd="0" presId="urn:microsoft.com/office/officeart/2005/8/layout/bProcess4"/>
    <dgm:cxn modelId="{C3717936-63C9-4174-B38A-BC381484A1E3}" type="presParOf" srcId="{9ED7294D-C041-4099-9846-15D4034F1FFF}" destId="{0434359A-FAEB-409A-B381-B3DD6B5495F7}" srcOrd="8" destOrd="0" presId="urn:microsoft.com/office/officeart/2005/8/layout/bProcess4"/>
    <dgm:cxn modelId="{C0CFAE83-EDE6-4AB3-9AE1-D78D490962AF}" type="presParOf" srcId="{0434359A-FAEB-409A-B381-B3DD6B5495F7}" destId="{A9814EF5-759E-4BA0-B0F4-D5E9A86BED40}" srcOrd="0" destOrd="0" presId="urn:microsoft.com/office/officeart/2005/8/layout/bProcess4"/>
    <dgm:cxn modelId="{7AA54BCF-BCAF-4D1D-95FC-B5C6C7629B5B}" type="presParOf" srcId="{0434359A-FAEB-409A-B381-B3DD6B5495F7}" destId="{1C909939-9121-4CF8-92FD-6337AADD7D92}" srcOrd="1" destOrd="0" presId="urn:microsoft.com/office/officeart/2005/8/layout/bProcess4"/>
    <dgm:cxn modelId="{2F3A3E93-C6DF-4CE6-8147-66D3EF2C154D}" type="presParOf" srcId="{9ED7294D-C041-4099-9846-15D4034F1FFF}" destId="{28D7A5FA-9468-4DCE-BD7B-CEDA4A87A77C}" srcOrd="9" destOrd="0" presId="urn:microsoft.com/office/officeart/2005/8/layout/bProcess4"/>
    <dgm:cxn modelId="{A5CB2C43-7317-4825-9E43-4807791810AC}" type="presParOf" srcId="{9ED7294D-C041-4099-9846-15D4034F1FFF}" destId="{6E1FE6C9-8977-4340-B5DC-DE9D6F40E5A0}" srcOrd="10" destOrd="0" presId="urn:microsoft.com/office/officeart/2005/8/layout/bProcess4"/>
    <dgm:cxn modelId="{2605247B-1F21-4892-969B-09FF47A826F2}" type="presParOf" srcId="{6E1FE6C9-8977-4340-B5DC-DE9D6F40E5A0}" destId="{8767E8F7-A7C9-4523-B3E4-015082BE7A0F}" srcOrd="0" destOrd="0" presId="urn:microsoft.com/office/officeart/2005/8/layout/bProcess4"/>
    <dgm:cxn modelId="{17FEF6A8-80D1-4DC4-8907-D26343F8167C}" type="presParOf" srcId="{6E1FE6C9-8977-4340-B5DC-DE9D6F40E5A0}" destId="{D1FA5F1B-1787-4029-812F-20F8726A2F7E}" srcOrd="1" destOrd="0" presId="urn:microsoft.com/office/officeart/2005/8/layout/bProcess4"/>
    <dgm:cxn modelId="{E09D3BCA-485E-499F-BBA1-8030E884336E}" type="presParOf" srcId="{9ED7294D-C041-4099-9846-15D4034F1FFF}" destId="{D2778B6D-8B58-4749-834A-3EC0702C1E86}" srcOrd="11" destOrd="0" presId="urn:microsoft.com/office/officeart/2005/8/layout/bProcess4"/>
    <dgm:cxn modelId="{9C327770-3F16-4E73-B8D2-8576481336B7}" type="presParOf" srcId="{9ED7294D-C041-4099-9846-15D4034F1FFF}" destId="{D237ADEC-551F-4D17-8C62-11EBB5657BCB}" srcOrd="12" destOrd="0" presId="urn:microsoft.com/office/officeart/2005/8/layout/bProcess4"/>
    <dgm:cxn modelId="{E316962E-D9A2-44FE-88F5-045859AD4890}" type="presParOf" srcId="{D237ADEC-551F-4D17-8C62-11EBB5657BCB}" destId="{500C21F5-623F-4C76-8A77-6D8457595642}" srcOrd="0" destOrd="0" presId="urn:microsoft.com/office/officeart/2005/8/layout/bProcess4"/>
    <dgm:cxn modelId="{CE67D80B-3FC1-4B8E-9368-2625249E2400}" type="presParOf" srcId="{D237ADEC-551F-4D17-8C62-11EBB5657BCB}" destId="{A53AD3E6-96AF-4A57-94E6-C94C729E0055}" srcOrd="1" destOrd="0" presId="urn:microsoft.com/office/officeart/2005/8/layout/bProcess4"/>
    <dgm:cxn modelId="{060F10F6-804B-449F-BF85-D68738B2A83A}" type="presParOf" srcId="{9ED7294D-C041-4099-9846-15D4034F1FFF}" destId="{24A72747-8E9C-4A20-849D-202C6C63DB36}" srcOrd="13" destOrd="0" presId="urn:microsoft.com/office/officeart/2005/8/layout/bProcess4"/>
    <dgm:cxn modelId="{C4F322F1-F2C8-4B52-86D9-0AB5014E634C}" type="presParOf" srcId="{9ED7294D-C041-4099-9846-15D4034F1FFF}" destId="{CA0F854D-53E2-4163-AD3A-CB2258766A71}" srcOrd="14" destOrd="0" presId="urn:microsoft.com/office/officeart/2005/8/layout/bProcess4"/>
    <dgm:cxn modelId="{1AA17B04-5248-480E-8463-97B2ADC3396F}" type="presParOf" srcId="{CA0F854D-53E2-4163-AD3A-CB2258766A71}" destId="{60FA9129-9605-4089-8F4E-9DE1957F1E5A}" srcOrd="0" destOrd="0" presId="urn:microsoft.com/office/officeart/2005/8/layout/bProcess4"/>
    <dgm:cxn modelId="{78F36A7E-79F4-4B67-A5A3-4230127DF277}" type="presParOf" srcId="{CA0F854D-53E2-4163-AD3A-CB2258766A71}" destId="{8C6C4EF9-5940-4AF9-B242-DD980B8C0C9F}" srcOrd="1" destOrd="0" presId="urn:microsoft.com/office/officeart/2005/8/layout/bProcess4"/>
    <dgm:cxn modelId="{651CD76E-9379-4600-B1E6-7A43D81A4D22}" type="presParOf" srcId="{9ED7294D-C041-4099-9846-15D4034F1FFF}" destId="{88734A3A-F628-46A1-92FE-3FE68BA8C35D}" srcOrd="15" destOrd="0" presId="urn:microsoft.com/office/officeart/2005/8/layout/bProcess4"/>
    <dgm:cxn modelId="{C86D35AF-FDE9-472C-85F6-7C78077DD2AF}" type="presParOf" srcId="{9ED7294D-C041-4099-9846-15D4034F1FFF}" destId="{3C13251F-004C-4D7A-B2C9-85E7AF48BEDC}" srcOrd="16" destOrd="0" presId="urn:microsoft.com/office/officeart/2005/8/layout/bProcess4"/>
    <dgm:cxn modelId="{5968DBC5-F65B-424F-9583-36EDDFF7557B}" type="presParOf" srcId="{3C13251F-004C-4D7A-B2C9-85E7AF48BEDC}" destId="{55B2C3B5-7443-401D-90A1-26E23CE537A7}" srcOrd="0" destOrd="0" presId="urn:microsoft.com/office/officeart/2005/8/layout/bProcess4"/>
    <dgm:cxn modelId="{D3A5EFF7-7B4A-45B0-8F4E-D57C8E19564B}" type="presParOf" srcId="{3C13251F-004C-4D7A-B2C9-85E7AF48BEDC}" destId="{244DE248-2E29-448B-909C-5B839DBD1DF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41779-BED9-44D4-93C8-B17EF23146C5}" type="doc">
      <dgm:prSet loTypeId="urn:microsoft.com/office/officeart/2005/8/layout/default" loCatId="list" qsTypeId="urn:microsoft.com/office/officeart/2005/8/quickstyle/3d7" qsCatId="3D" csTypeId="urn:microsoft.com/office/officeart/2005/8/colors/colorful2" csCatId="colorful" phldr="1"/>
      <dgm:spPr/>
      <dgm:t>
        <a:bodyPr/>
        <a:lstStyle/>
        <a:p>
          <a:endParaRPr lang="sl-SI"/>
        </a:p>
      </dgm:t>
    </dgm:pt>
    <dgm:pt modelId="{6E3C99F1-2EF4-44B2-BCDF-FB3FFE42700A}">
      <dgm:prSet phldrT="[besedilo]"/>
      <dgm:spPr/>
      <dgm:t>
        <a:bodyPr/>
        <a:lstStyle/>
        <a:p>
          <a:r>
            <a:rPr lang="sl-SI" b="1" dirty="0" err="1"/>
            <a:t>Clarification</a:t>
          </a:r>
          <a:r>
            <a:rPr lang="sl-SI" b="1" dirty="0"/>
            <a:t> </a:t>
          </a:r>
        </a:p>
        <a:p>
          <a:r>
            <a:rPr lang="sl-SI" dirty="0" err="1"/>
            <a:t>helps</a:t>
          </a:r>
          <a:r>
            <a:rPr lang="sl-SI" dirty="0"/>
            <a:t> </a:t>
          </a:r>
          <a:r>
            <a:rPr lang="sl-SI" dirty="0" err="1"/>
            <a:t>clarify</a:t>
          </a:r>
          <a:r>
            <a:rPr lang="sl-SI" dirty="0"/>
            <a:t> </a:t>
          </a:r>
          <a:r>
            <a:rPr lang="sl-SI" dirty="0" err="1"/>
            <a:t>complex</a:t>
          </a:r>
          <a:r>
            <a:rPr lang="sl-SI" dirty="0"/>
            <a:t> </a:t>
          </a:r>
          <a:r>
            <a:rPr lang="sl-SI" dirty="0" err="1"/>
            <a:t>statements</a:t>
          </a:r>
          <a:endParaRPr lang="sl-SI" dirty="0"/>
        </a:p>
      </dgm:t>
    </dgm:pt>
    <dgm:pt modelId="{194F2F29-A802-4213-8007-0054E9B6B72E}" type="parTrans" cxnId="{E89F38FB-6D52-4BD2-9349-B7F620940C74}">
      <dgm:prSet/>
      <dgm:spPr/>
      <dgm:t>
        <a:bodyPr/>
        <a:lstStyle/>
        <a:p>
          <a:endParaRPr lang="sl-SI"/>
        </a:p>
      </dgm:t>
    </dgm:pt>
    <dgm:pt modelId="{4943C32D-E21E-4A45-9CFC-B1AA4C9A810F}" type="sibTrans" cxnId="{E89F38FB-6D52-4BD2-9349-B7F620940C74}">
      <dgm:prSet/>
      <dgm:spPr/>
      <dgm:t>
        <a:bodyPr/>
        <a:lstStyle/>
        <a:p>
          <a:endParaRPr lang="sl-SI"/>
        </a:p>
      </dgm:t>
    </dgm:pt>
    <dgm:pt modelId="{3F2F770D-2416-463A-9128-7BA89AAA5FA1}">
      <dgm:prSet phldrT="[besedilo]"/>
      <dgm:spPr/>
      <dgm:t>
        <a:bodyPr/>
        <a:lstStyle/>
        <a:p>
          <a:r>
            <a:rPr lang="sl-SI" b="1" dirty="0" err="1"/>
            <a:t>Active</a:t>
          </a:r>
          <a:r>
            <a:rPr lang="sl-SI" b="1" dirty="0"/>
            <a:t> </a:t>
          </a:r>
          <a:r>
            <a:rPr lang="sl-SI" b="1" dirty="0" err="1"/>
            <a:t>listening</a:t>
          </a:r>
          <a:r>
            <a:rPr lang="sl-SI" b="1" dirty="0"/>
            <a:t> </a:t>
          </a:r>
        </a:p>
        <a:p>
          <a:r>
            <a:rPr lang="en-US" dirty="0"/>
            <a:t>trying to grasp the message</a:t>
          </a:r>
          <a:endParaRPr lang="sl-SI" dirty="0"/>
        </a:p>
      </dgm:t>
    </dgm:pt>
    <dgm:pt modelId="{4AA1372B-D3F1-4C66-9FEA-5406F99A7583}" type="parTrans" cxnId="{09D1EC78-F81B-436E-8BEC-54CE888F7E3B}">
      <dgm:prSet/>
      <dgm:spPr/>
      <dgm:t>
        <a:bodyPr/>
        <a:lstStyle/>
        <a:p>
          <a:endParaRPr lang="sl-SI"/>
        </a:p>
      </dgm:t>
    </dgm:pt>
    <dgm:pt modelId="{1020C7CD-952A-4B0F-8D33-48F7A9A8AC33}" type="sibTrans" cxnId="{09D1EC78-F81B-436E-8BEC-54CE888F7E3B}">
      <dgm:prSet/>
      <dgm:spPr/>
      <dgm:t>
        <a:bodyPr/>
        <a:lstStyle/>
        <a:p>
          <a:endParaRPr lang="sl-SI"/>
        </a:p>
      </dgm:t>
    </dgm:pt>
    <dgm:pt modelId="{926CA791-E228-4226-BD92-8F948F0B1047}">
      <dgm:prSet phldrT="[besedilo]"/>
      <dgm:spPr/>
      <dgm:t>
        <a:bodyPr/>
        <a:lstStyle/>
        <a:p>
          <a:r>
            <a:rPr lang="sl-SI" b="1" dirty="0" err="1"/>
            <a:t>Confirmation</a:t>
          </a:r>
          <a:r>
            <a:rPr lang="sl-SI" b="1" dirty="0"/>
            <a:t> </a:t>
          </a:r>
        </a:p>
        <a:p>
          <a:r>
            <a:rPr lang="sl-SI" dirty="0" err="1"/>
            <a:t>helps</a:t>
          </a:r>
          <a:r>
            <a:rPr lang="sl-SI" dirty="0"/>
            <a:t> </a:t>
          </a:r>
          <a:r>
            <a:rPr lang="sl-SI" dirty="0" err="1"/>
            <a:t>confirm</a:t>
          </a:r>
          <a:r>
            <a:rPr lang="sl-SI" dirty="0"/>
            <a:t> </a:t>
          </a:r>
          <a:r>
            <a:rPr lang="sl-SI" dirty="0" err="1"/>
            <a:t>that</a:t>
          </a:r>
          <a:r>
            <a:rPr lang="sl-SI" dirty="0"/>
            <a:t> </a:t>
          </a:r>
          <a:r>
            <a:rPr lang="sl-SI" dirty="0" err="1"/>
            <a:t>you've</a:t>
          </a:r>
          <a:r>
            <a:rPr lang="sl-SI" dirty="0"/>
            <a:t> </a:t>
          </a:r>
          <a:r>
            <a:rPr lang="sl-SI" dirty="0" err="1"/>
            <a:t>accurately</a:t>
          </a:r>
          <a:r>
            <a:rPr lang="sl-SI" dirty="0"/>
            <a:t> </a:t>
          </a:r>
          <a:r>
            <a:rPr lang="sl-SI" dirty="0" err="1"/>
            <a:t>understood</a:t>
          </a:r>
          <a:r>
            <a:rPr lang="sl-SI" dirty="0"/>
            <a:t> </a:t>
          </a:r>
          <a:r>
            <a:rPr lang="sl-SI" dirty="0" err="1"/>
            <a:t>the</a:t>
          </a:r>
          <a:r>
            <a:rPr lang="sl-SI" dirty="0"/>
            <a:t> </a:t>
          </a:r>
          <a:r>
            <a:rPr lang="sl-SI" dirty="0" err="1"/>
            <a:t>message</a:t>
          </a:r>
          <a:endParaRPr lang="sl-SI" dirty="0"/>
        </a:p>
      </dgm:t>
    </dgm:pt>
    <dgm:pt modelId="{11D9AEBC-A8BB-46BF-A881-55E56FCBF890}" type="parTrans" cxnId="{B646184E-9077-493C-9BB6-6702DB0997FB}">
      <dgm:prSet/>
      <dgm:spPr/>
      <dgm:t>
        <a:bodyPr/>
        <a:lstStyle/>
        <a:p>
          <a:endParaRPr lang="sl-SI"/>
        </a:p>
      </dgm:t>
    </dgm:pt>
    <dgm:pt modelId="{58298337-9318-47BE-8EFD-973AF2ECD504}" type="sibTrans" cxnId="{B646184E-9077-493C-9BB6-6702DB0997FB}">
      <dgm:prSet/>
      <dgm:spPr/>
      <dgm:t>
        <a:bodyPr/>
        <a:lstStyle/>
        <a:p>
          <a:endParaRPr lang="sl-SI"/>
        </a:p>
      </dgm:t>
    </dgm:pt>
    <dgm:pt modelId="{486DA942-29CF-44C4-855A-7210660E3764}">
      <dgm:prSet phldrT="[besedilo]"/>
      <dgm:spPr/>
      <dgm:t>
        <a:bodyPr/>
        <a:lstStyle/>
        <a:p>
          <a:r>
            <a:rPr lang="sl-SI" b="1" dirty="0" err="1"/>
            <a:t>Engagement</a:t>
          </a:r>
          <a:endParaRPr lang="sl-SI" b="1" dirty="0"/>
        </a:p>
        <a:p>
          <a:r>
            <a:rPr lang="sl-SI" dirty="0"/>
            <a:t> </a:t>
          </a:r>
          <a:r>
            <a:rPr lang="sl-SI" dirty="0" err="1"/>
            <a:t>interested</a:t>
          </a:r>
          <a:r>
            <a:rPr lang="sl-SI" dirty="0"/>
            <a:t> </a:t>
          </a:r>
          <a:r>
            <a:rPr lang="sl-SI" dirty="0" err="1"/>
            <a:t>about</a:t>
          </a:r>
          <a:r>
            <a:rPr lang="sl-SI" dirty="0"/>
            <a:t> </a:t>
          </a:r>
          <a:r>
            <a:rPr lang="sl-SI" dirty="0" err="1"/>
            <a:t>the</a:t>
          </a:r>
          <a:r>
            <a:rPr lang="sl-SI" dirty="0"/>
            <a:t> </a:t>
          </a:r>
          <a:r>
            <a:rPr lang="sl-SI" dirty="0" err="1"/>
            <a:t>message</a:t>
          </a:r>
          <a:r>
            <a:rPr lang="sl-SI" dirty="0"/>
            <a:t> </a:t>
          </a:r>
          <a:r>
            <a:rPr lang="sl-SI" dirty="0" err="1"/>
            <a:t>conveyed</a:t>
          </a:r>
          <a:r>
            <a:rPr lang="sl-SI" dirty="0"/>
            <a:t> </a:t>
          </a:r>
        </a:p>
      </dgm:t>
    </dgm:pt>
    <dgm:pt modelId="{29AB8663-07AD-4411-B0A4-B4215F8C9619}" type="parTrans" cxnId="{312F2F43-17DE-41A3-B3D2-AEC723C0B330}">
      <dgm:prSet/>
      <dgm:spPr/>
      <dgm:t>
        <a:bodyPr/>
        <a:lstStyle/>
        <a:p>
          <a:endParaRPr lang="sl-SI"/>
        </a:p>
      </dgm:t>
    </dgm:pt>
    <dgm:pt modelId="{8A9FF073-872F-4CFB-B58F-7D199149253E}" type="sibTrans" cxnId="{312F2F43-17DE-41A3-B3D2-AEC723C0B330}">
      <dgm:prSet/>
      <dgm:spPr/>
      <dgm:t>
        <a:bodyPr/>
        <a:lstStyle/>
        <a:p>
          <a:endParaRPr lang="sl-SI"/>
        </a:p>
      </dgm:t>
    </dgm:pt>
    <dgm:pt modelId="{C6FF3D05-4E46-40B8-8BEF-48FB638A3FAC}" type="pres">
      <dgm:prSet presAssocID="{58A41779-BED9-44D4-93C8-B17EF23146C5}" presName="diagram" presStyleCnt="0">
        <dgm:presLayoutVars>
          <dgm:dir/>
          <dgm:resizeHandles val="exact"/>
        </dgm:presLayoutVars>
      </dgm:prSet>
      <dgm:spPr/>
      <dgm:t>
        <a:bodyPr/>
        <a:lstStyle/>
        <a:p>
          <a:endParaRPr lang="el-GR"/>
        </a:p>
      </dgm:t>
    </dgm:pt>
    <dgm:pt modelId="{60DE6501-7CB4-45C8-AEF2-F7F151848843}" type="pres">
      <dgm:prSet presAssocID="{6E3C99F1-2EF4-44B2-BCDF-FB3FFE42700A}" presName="node" presStyleLbl="node1" presStyleIdx="0" presStyleCnt="4">
        <dgm:presLayoutVars>
          <dgm:bulletEnabled val="1"/>
        </dgm:presLayoutVars>
      </dgm:prSet>
      <dgm:spPr/>
      <dgm:t>
        <a:bodyPr/>
        <a:lstStyle/>
        <a:p>
          <a:endParaRPr lang="el-GR"/>
        </a:p>
      </dgm:t>
    </dgm:pt>
    <dgm:pt modelId="{F71953E1-63C8-408D-9449-9B5D05A3A44D}" type="pres">
      <dgm:prSet presAssocID="{4943C32D-E21E-4A45-9CFC-B1AA4C9A810F}" presName="sibTrans" presStyleCnt="0"/>
      <dgm:spPr/>
    </dgm:pt>
    <dgm:pt modelId="{8E08BD12-4B08-495B-8707-4BA96C747CEE}" type="pres">
      <dgm:prSet presAssocID="{3F2F770D-2416-463A-9128-7BA89AAA5FA1}" presName="node" presStyleLbl="node1" presStyleIdx="1" presStyleCnt="4">
        <dgm:presLayoutVars>
          <dgm:bulletEnabled val="1"/>
        </dgm:presLayoutVars>
      </dgm:prSet>
      <dgm:spPr/>
      <dgm:t>
        <a:bodyPr/>
        <a:lstStyle/>
        <a:p>
          <a:endParaRPr lang="el-GR"/>
        </a:p>
      </dgm:t>
    </dgm:pt>
    <dgm:pt modelId="{B49BA336-59B4-4754-99A2-1DEC80618C66}" type="pres">
      <dgm:prSet presAssocID="{1020C7CD-952A-4B0F-8D33-48F7A9A8AC33}" presName="sibTrans" presStyleCnt="0"/>
      <dgm:spPr/>
    </dgm:pt>
    <dgm:pt modelId="{37703D2B-75CF-47BF-93C3-84D85F37D8E7}" type="pres">
      <dgm:prSet presAssocID="{926CA791-E228-4226-BD92-8F948F0B1047}" presName="node" presStyleLbl="node1" presStyleIdx="2" presStyleCnt="4">
        <dgm:presLayoutVars>
          <dgm:bulletEnabled val="1"/>
        </dgm:presLayoutVars>
      </dgm:prSet>
      <dgm:spPr/>
      <dgm:t>
        <a:bodyPr/>
        <a:lstStyle/>
        <a:p>
          <a:endParaRPr lang="el-GR"/>
        </a:p>
      </dgm:t>
    </dgm:pt>
    <dgm:pt modelId="{78D8FF33-40B4-489A-81FE-43BE225BDE2F}" type="pres">
      <dgm:prSet presAssocID="{58298337-9318-47BE-8EFD-973AF2ECD504}" presName="sibTrans" presStyleCnt="0"/>
      <dgm:spPr/>
    </dgm:pt>
    <dgm:pt modelId="{14CC5DD5-27B3-4B32-AFC1-6CC904092BD3}" type="pres">
      <dgm:prSet presAssocID="{486DA942-29CF-44C4-855A-7210660E3764}" presName="node" presStyleLbl="node1" presStyleIdx="3" presStyleCnt="4">
        <dgm:presLayoutVars>
          <dgm:bulletEnabled val="1"/>
        </dgm:presLayoutVars>
      </dgm:prSet>
      <dgm:spPr/>
      <dgm:t>
        <a:bodyPr/>
        <a:lstStyle/>
        <a:p>
          <a:endParaRPr lang="el-GR"/>
        </a:p>
      </dgm:t>
    </dgm:pt>
  </dgm:ptLst>
  <dgm:cxnLst>
    <dgm:cxn modelId="{A68278BC-9771-48FB-BF35-D311CE59E8F7}" type="presOf" srcId="{486DA942-29CF-44C4-855A-7210660E3764}" destId="{14CC5DD5-27B3-4B32-AFC1-6CC904092BD3}" srcOrd="0" destOrd="0" presId="urn:microsoft.com/office/officeart/2005/8/layout/default"/>
    <dgm:cxn modelId="{9FC0CB5E-A255-4CDE-A42A-44919D64D563}" type="presOf" srcId="{926CA791-E228-4226-BD92-8F948F0B1047}" destId="{37703D2B-75CF-47BF-93C3-84D85F37D8E7}" srcOrd="0" destOrd="0" presId="urn:microsoft.com/office/officeart/2005/8/layout/default"/>
    <dgm:cxn modelId="{64C5BD8C-0DD2-4DB1-A9F1-86B3EAFC7EC5}" type="presOf" srcId="{6E3C99F1-2EF4-44B2-BCDF-FB3FFE42700A}" destId="{60DE6501-7CB4-45C8-AEF2-F7F151848843}" srcOrd="0" destOrd="0" presId="urn:microsoft.com/office/officeart/2005/8/layout/default"/>
    <dgm:cxn modelId="{A01FC2DB-BA42-40C0-995F-304E6AFF52F2}" type="presOf" srcId="{3F2F770D-2416-463A-9128-7BA89AAA5FA1}" destId="{8E08BD12-4B08-495B-8707-4BA96C747CEE}" srcOrd="0" destOrd="0" presId="urn:microsoft.com/office/officeart/2005/8/layout/default"/>
    <dgm:cxn modelId="{B646184E-9077-493C-9BB6-6702DB0997FB}" srcId="{58A41779-BED9-44D4-93C8-B17EF23146C5}" destId="{926CA791-E228-4226-BD92-8F948F0B1047}" srcOrd="2" destOrd="0" parTransId="{11D9AEBC-A8BB-46BF-A881-55E56FCBF890}" sibTransId="{58298337-9318-47BE-8EFD-973AF2ECD504}"/>
    <dgm:cxn modelId="{395A4804-1A98-4DA1-8C62-9F14142ED4A0}" type="presOf" srcId="{58A41779-BED9-44D4-93C8-B17EF23146C5}" destId="{C6FF3D05-4E46-40B8-8BEF-48FB638A3FAC}" srcOrd="0" destOrd="0" presId="urn:microsoft.com/office/officeart/2005/8/layout/default"/>
    <dgm:cxn modelId="{09D1EC78-F81B-436E-8BEC-54CE888F7E3B}" srcId="{58A41779-BED9-44D4-93C8-B17EF23146C5}" destId="{3F2F770D-2416-463A-9128-7BA89AAA5FA1}" srcOrd="1" destOrd="0" parTransId="{4AA1372B-D3F1-4C66-9FEA-5406F99A7583}" sibTransId="{1020C7CD-952A-4B0F-8D33-48F7A9A8AC33}"/>
    <dgm:cxn modelId="{312F2F43-17DE-41A3-B3D2-AEC723C0B330}" srcId="{58A41779-BED9-44D4-93C8-B17EF23146C5}" destId="{486DA942-29CF-44C4-855A-7210660E3764}" srcOrd="3" destOrd="0" parTransId="{29AB8663-07AD-4411-B0A4-B4215F8C9619}" sibTransId="{8A9FF073-872F-4CFB-B58F-7D199149253E}"/>
    <dgm:cxn modelId="{E89F38FB-6D52-4BD2-9349-B7F620940C74}" srcId="{58A41779-BED9-44D4-93C8-B17EF23146C5}" destId="{6E3C99F1-2EF4-44B2-BCDF-FB3FFE42700A}" srcOrd="0" destOrd="0" parTransId="{194F2F29-A802-4213-8007-0054E9B6B72E}" sibTransId="{4943C32D-E21E-4A45-9CFC-B1AA4C9A810F}"/>
    <dgm:cxn modelId="{7C21D942-4887-409A-91E1-1B08346BFA79}" type="presParOf" srcId="{C6FF3D05-4E46-40B8-8BEF-48FB638A3FAC}" destId="{60DE6501-7CB4-45C8-AEF2-F7F151848843}" srcOrd="0" destOrd="0" presId="urn:microsoft.com/office/officeart/2005/8/layout/default"/>
    <dgm:cxn modelId="{D29B73BD-86B0-4392-9F6C-FA14986A3E92}" type="presParOf" srcId="{C6FF3D05-4E46-40B8-8BEF-48FB638A3FAC}" destId="{F71953E1-63C8-408D-9449-9B5D05A3A44D}" srcOrd="1" destOrd="0" presId="urn:microsoft.com/office/officeart/2005/8/layout/default"/>
    <dgm:cxn modelId="{9B5FC37F-039F-4A7A-9E48-1C697FBD3B63}" type="presParOf" srcId="{C6FF3D05-4E46-40B8-8BEF-48FB638A3FAC}" destId="{8E08BD12-4B08-495B-8707-4BA96C747CEE}" srcOrd="2" destOrd="0" presId="urn:microsoft.com/office/officeart/2005/8/layout/default"/>
    <dgm:cxn modelId="{B8DED462-BC0B-4DEA-AE21-705D42D059A3}" type="presParOf" srcId="{C6FF3D05-4E46-40B8-8BEF-48FB638A3FAC}" destId="{B49BA336-59B4-4754-99A2-1DEC80618C66}" srcOrd="3" destOrd="0" presId="urn:microsoft.com/office/officeart/2005/8/layout/default"/>
    <dgm:cxn modelId="{10FD7B5B-6C71-4A49-A839-14C59D902D2D}" type="presParOf" srcId="{C6FF3D05-4E46-40B8-8BEF-48FB638A3FAC}" destId="{37703D2B-75CF-47BF-93C3-84D85F37D8E7}" srcOrd="4" destOrd="0" presId="urn:microsoft.com/office/officeart/2005/8/layout/default"/>
    <dgm:cxn modelId="{396BBC54-3EBD-4772-A6B7-23A096929D55}" type="presParOf" srcId="{C6FF3D05-4E46-40B8-8BEF-48FB638A3FAC}" destId="{78D8FF33-40B4-489A-81FE-43BE225BDE2F}" srcOrd="5" destOrd="0" presId="urn:microsoft.com/office/officeart/2005/8/layout/default"/>
    <dgm:cxn modelId="{955332CA-321A-4920-8F70-4CA6B68E8B08}" type="presParOf" srcId="{C6FF3D05-4E46-40B8-8BEF-48FB638A3FAC}" destId="{14CC5DD5-27B3-4B32-AFC1-6CC904092BD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1. </a:t>
          </a:r>
          <a:r>
            <a:rPr lang="en-US" sz="3200" kern="1200" dirty="0">
              <a:solidFill>
                <a:schemeClr val="tx1"/>
              </a:solidFill>
            </a:rPr>
            <a:t>Awareness </a:t>
          </a:r>
          <a:endParaRPr lang="el-GR" sz="3200" kern="1200" dirty="0">
            <a:solidFill>
              <a:schemeClr val="tx1"/>
            </a:solidFill>
            <a:effectLst/>
            <a:latin typeface="Calibri" panose="020F0502020204030204"/>
            <a:ea typeface="+mn-ea"/>
            <a:cs typeface="+mn-cs"/>
          </a:endParaRPr>
        </a:p>
      </dsp:txBody>
      <dsp:txXfrm>
        <a:off x="50261" y="50261"/>
        <a:ext cx="4861295" cy="929078"/>
      </dsp:txXfrm>
    </dsp:sp>
    <dsp:sp modelId="{288E5028-B57D-41A4-A329-2A81DBAE6A20}">
      <dsp:nvSpPr>
        <dsp:cNvPr id="0" name=""/>
        <dsp:cNvSpPr/>
      </dsp:nvSpPr>
      <dsp:spPr>
        <a:xfrm>
          <a:off x="0" y="1175325"/>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Critical thinking</a:t>
          </a:r>
          <a:endParaRPr lang="el-GR" sz="3200" b="0" kern="1200" dirty="0">
            <a:solidFill>
              <a:schemeClr val="tx1"/>
            </a:solidFill>
            <a:effectLst>
              <a:outerShdw sx="1000" sy="1000" algn="tl">
                <a:srgbClr val="000000"/>
              </a:outerShdw>
            </a:effectLst>
            <a:latin typeface="Calibri" panose="020F0502020204030204"/>
            <a:ea typeface="+mn-ea"/>
            <a:cs typeface="+mn-cs"/>
          </a:endParaRPr>
        </a:p>
      </dsp:txBody>
      <dsp:txXfrm>
        <a:off x="50261" y="1225586"/>
        <a:ext cx="4861295" cy="929078"/>
      </dsp:txXfrm>
    </dsp:sp>
    <dsp:sp modelId="{8CDB7BC7-8DB4-48B4-844D-150D6BC9A281}">
      <dsp:nvSpPr>
        <dsp:cNvPr id="0" name=""/>
        <dsp:cNvSpPr/>
      </dsp:nvSpPr>
      <dsp:spPr>
        <a:xfrm>
          <a:off x="0" y="2394834"/>
          <a:ext cx="4961817" cy="102960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Conflict solving </a:t>
          </a:r>
          <a:endParaRPr lang="el-GR" sz="3200" kern="1200" dirty="0">
            <a:solidFill>
              <a:prstClr val="black"/>
            </a:solidFill>
            <a:effectLst/>
            <a:latin typeface="Calibri" panose="020F0502020204030204"/>
            <a:ea typeface="+mn-ea"/>
            <a:cs typeface="+mn-cs"/>
          </a:endParaRPr>
        </a:p>
      </dsp:txBody>
      <dsp:txXfrm>
        <a:off x="50261" y="2445095"/>
        <a:ext cx="486129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4. </a:t>
          </a:r>
          <a:r>
            <a:rPr lang="en-US" sz="3200" kern="1200">
              <a:solidFill>
                <a:prstClr val="black"/>
              </a:solidFill>
              <a:effectLst/>
              <a:latin typeface="Calibri" panose="020F0502020204030204"/>
              <a:ea typeface="+mn-ea"/>
              <a:cs typeface="+mn-cs"/>
            </a:rPr>
            <a:t>Enabling dialogue  </a:t>
          </a:r>
          <a:endParaRPr lang="el-GR" sz="3200" kern="1200" dirty="0">
            <a:solidFill>
              <a:prstClr val="black"/>
            </a:solidFill>
            <a:effectLst/>
            <a:latin typeface="Calibri" panose="020F0502020204030204"/>
            <a:ea typeface="+mn-ea"/>
            <a:cs typeface="+mn-cs"/>
          </a:endParaRPr>
        </a:p>
      </dsp:txBody>
      <dsp:txXfrm>
        <a:off x="49347" y="49347"/>
        <a:ext cx="4863123" cy="912186"/>
      </dsp:txXfrm>
    </dsp:sp>
    <dsp:sp modelId="{288E5028-B57D-41A4-A329-2A81DBAE6A20}">
      <dsp:nvSpPr>
        <dsp:cNvPr id="0" name=""/>
        <dsp:cNvSpPr/>
      </dsp:nvSpPr>
      <dsp:spPr>
        <a:xfrm>
          <a:off x="0" y="1148740"/>
          <a:ext cx="4961817" cy="101088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Ethics</a:t>
          </a:r>
          <a:endParaRPr lang="el-GR" sz="3200" kern="1200" dirty="0">
            <a:solidFill>
              <a:prstClr val="black"/>
            </a:solidFill>
            <a:effectLst/>
            <a:latin typeface="Calibri" panose="020F0502020204030204"/>
            <a:ea typeface="+mn-ea"/>
            <a:cs typeface="+mn-cs"/>
          </a:endParaRPr>
        </a:p>
      </dsp:txBody>
      <dsp:txXfrm>
        <a:off x="49347" y="1198087"/>
        <a:ext cx="4863123" cy="912186"/>
      </dsp:txXfrm>
    </dsp:sp>
    <dsp:sp modelId="{8CDB7BC7-8DB4-48B4-844D-150D6BC9A281}">
      <dsp:nvSpPr>
        <dsp:cNvPr id="0" name=""/>
        <dsp:cNvSpPr/>
      </dsp:nvSpPr>
      <dsp:spPr>
        <a:xfrm>
          <a:off x="0" y="2346077"/>
          <a:ext cx="4961817" cy="1010880"/>
        </a:xfrm>
        <a:prstGeom prst="roundRect">
          <a:avLst/>
        </a:prstGeom>
        <a:solidFill>
          <a:srgbClr val="92D050"/>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Reflective skills </a:t>
          </a:r>
          <a:endParaRPr lang="el-GR"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sp:txBody>
      <dsp:txXfrm>
        <a:off x="49347" y="2395424"/>
        <a:ext cx="4863123" cy="912186"/>
      </dsp:txXfrm>
    </dsp:sp>
    <dsp:sp modelId="{E02402E1-EB3E-48C5-AF8B-9337E21FDAC3}">
      <dsp:nvSpPr>
        <dsp:cNvPr id="0" name=""/>
        <dsp:cNvSpPr/>
      </dsp:nvSpPr>
      <dsp:spPr>
        <a:xfrm>
          <a:off x="0" y="3512477"/>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buNone/>
          </a:pPr>
          <a:r>
            <a:rPr lang="en-US" sz="3200" b="0" kern="1200" dirty="0">
              <a:solidFill>
                <a:schemeClr val="tx1"/>
              </a:solidFill>
              <a:effectLst/>
              <a:latin typeface="Calibri" panose="020F0502020204030204"/>
              <a:ea typeface="+mn-ea"/>
              <a:cs typeface="+mn-cs"/>
            </a:rPr>
            <a:t>7. Digital skills </a:t>
          </a:r>
          <a:endParaRPr lang="el-GR" sz="3200" b="0" kern="1200" dirty="0">
            <a:solidFill>
              <a:schemeClr val="tx1"/>
            </a:solidFill>
            <a:effectLst/>
            <a:latin typeface="Calibri" panose="020F0502020204030204"/>
            <a:ea typeface="+mn-ea"/>
            <a:cs typeface="+mn-cs"/>
          </a:endParaRPr>
        </a:p>
      </dsp:txBody>
      <dsp:txXfrm>
        <a:off x="49347" y="3561824"/>
        <a:ext cx="4863123" cy="91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3EFC-B9C7-4311-A07B-94F128CAA655}">
      <dsp:nvSpPr>
        <dsp:cNvPr id="0" name=""/>
        <dsp:cNvSpPr/>
      </dsp:nvSpPr>
      <dsp:spPr>
        <a:xfrm rot="5400000">
          <a:off x="730016"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956106-1711-4AF4-83FE-C624A671E460}">
      <dsp:nvSpPr>
        <dsp:cNvPr id="0" name=""/>
        <dsp:cNvSpPr/>
      </dsp:nvSpPr>
      <dsp:spPr>
        <a:xfrm>
          <a:off x="1127688"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Self-awareness</a:t>
          </a:r>
          <a:endParaRPr lang="sl-SI" sz="3500" kern="1200" dirty="0"/>
        </a:p>
      </dsp:txBody>
      <dsp:txXfrm>
        <a:off x="1168402" y="40907"/>
        <a:ext cx="2235381" cy="1308657"/>
      </dsp:txXfrm>
    </dsp:sp>
    <dsp:sp modelId="{99ADE6BB-880B-49F9-A1B0-11EFE6810571}">
      <dsp:nvSpPr>
        <dsp:cNvPr id="0" name=""/>
        <dsp:cNvSpPr/>
      </dsp:nvSpPr>
      <dsp:spPr>
        <a:xfrm rot="5400000">
          <a:off x="730016"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528A0-B73F-419F-B9CB-61F682D012FD}">
      <dsp:nvSpPr>
        <dsp:cNvPr id="0" name=""/>
        <dsp:cNvSpPr/>
      </dsp:nvSpPr>
      <dsp:spPr>
        <a:xfrm>
          <a:off x="1127688"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Active</a:t>
          </a:r>
          <a:r>
            <a:rPr lang="sl-SI" sz="3500" kern="1200" dirty="0"/>
            <a:t> </a:t>
          </a:r>
          <a:r>
            <a:rPr lang="sl-SI" sz="3500" kern="1200" dirty="0" err="1"/>
            <a:t>listening</a:t>
          </a:r>
          <a:r>
            <a:rPr lang="sl-SI" sz="3500" kern="1200" dirty="0"/>
            <a:t> </a:t>
          </a:r>
        </a:p>
      </dsp:txBody>
      <dsp:txXfrm>
        <a:off x="1168402" y="1778515"/>
        <a:ext cx="2235381" cy="1308657"/>
      </dsp:txXfrm>
    </dsp:sp>
    <dsp:sp modelId="{C6C3C1AA-E866-45B2-B421-CDE341964030}">
      <dsp:nvSpPr>
        <dsp:cNvPr id="0" name=""/>
        <dsp:cNvSpPr/>
      </dsp:nvSpPr>
      <dsp:spPr>
        <a:xfrm>
          <a:off x="1598820" y="3710974"/>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91369-4D41-49FC-9900-158ACECD091B}">
      <dsp:nvSpPr>
        <dsp:cNvPr id="0" name=""/>
        <dsp:cNvSpPr/>
      </dsp:nvSpPr>
      <dsp:spPr>
        <a:xfrm>
          <a:off x="1127688"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Empathy</a:t>
          </a:r>
          <a:r>
            <a:rPr lang="sl-SI" sz="3500" kern="1200" dirty="0"/>
            <a:t> </a:t>
          </a:r>
        </a:p>
      </dsp:txBody>
      <dsp:txXfrm>
        <a:off x="1168402" y="3516122"/>
        <a:ext cx="2235381" cy="1308657"/>
      </dsp:txXfrm>
    </dsp:sp>
    <dsp:sp modelId="{C1449E7F-3148-4726-8F28-3A663DBD2FF3}">
      <dsp:nvSpPr>
        <dsp:cNvPr id="0" name=""/>
        <dsp:cNvSpPr/>
      </dsp:nvSpPr>
      <dsp:spPr>
        <a:xfrm rot="16200000">
          <a:off x="3811373"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CDA78-5339-4D9A-B7AD-84B267E9D2D6}">
      <dsp:nvSpPr>
        <dsp:cNvPr id="0" name=""/>
        <dsp:cNvSpPr/>
      </dsp:nvSpPr>
      <dsp:spPr>
        <a:xfrm>
          <a:off x="4209045"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Critical</a:t>
          </a:r>
          <a:r>
            <a:rPr lang="sl-SI" sz="3500" kern="1200" dirty="0"/>
            <a:t> </a:t>
          </a:r>
          <a:r>
            <a:rPr lang="sl-SI" sz="3500" kern="1200" dirty="0" err="1"/>
            <a:t>thinking</a:t>
          </a:r>
          <a:r>
            <a:rPr lang="sl-SI" sz="3500" kern="1200" dirty="0"/>
            <a:t> </a:t>
          </a:r>
        </a:p>
      </dsp:txBody>
      <dsp:txXfrm>
        <a:off x="4249759" y="3516122"/>
        <a:ext cx="2235381" cy="1308657"/>
      </dsp:txXfrm>
    </dsp:sp>
    <dsp:sp modelId="{28D7A5FA-9468-4DCE-BD7B-CEDA4A87A77C}">
      <dsp:nvSpPr>
        <dsp:cNvPr id="0" name=""/>
        <dsp:cNvSpPr/>
      </dsp:nvSpPr>
      <dsp:spPr>
        <a:xfrm rot="16200000">
          <a:off x="3811373"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09939-9121-4CF8-92FD-6337AADD7D92}">
      <dsp:nvSpPr>
        <dsp:cNvPr id="0" name=""/>
        <dsp:cNvSpPr/>
      </dsp:nvSpPr>
      <dsp:spPr>
        <a:xfrm>
          <a:off x="4209045"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Self-reflection</a:t>
          </a:r>
          <a:r>
            <a:rPr lang="sl-SI" sz="3500" kern="1200" dirty="0"/>
            <a:t> </a:t>
          </a:r>
        </a:p>
      </dsp:txBody>
      <dsp:txXfrm>
        <a:off x="4249759" y="1778515"/>
        <a:ext cx="2235381" cy="1308657"/>
      </dsp:txXfrm>
    </dsp:sp>
    <dsp:sp modelId="{D2778B6D-8B58-4749-834A-3EC0702C1E86}">
      <dsp:nvSpPr>
        <dsp:cNvPr id="0" name=""/>
        <dsp:cNvSpPr/>
      </dsp:nvSpPr>
      <dsp:spPr>
        <a:xfrm>
          <a:off x="4680177" y="235759"/>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A5F1B-1787-4029-812F-20F8726A2F7E}">
      <dsp:nvSpPr>
        <dsp:cNvPr id="0" name=""/>
        <dsp:cNvSpPr/>
      </dsp:nvSpPr>
      <dsp:spPr>
        <a:xfrm>
          <a:off x="4209045"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Emotional</a:t>
          </a:r>
          <a:r>
            <a:rPr lang="sl-SI" sz="3500" kern="1200" dirty="0"/>
            <a:t> </a:t>
          </a:r>
          <a:r>
            <a:rPr lang="sl-SI" sz="3500" kern="1200" dirty="0" err="1"/>
            <a:t>regulation</a:t>
          </a:r>
          <a:r>
            <a:rPr lang="sl-SI" sz="3500" kern="1200" dirty="0"/>
            <a:t> </a:t>
          </a:r>
        </a:p>
      </dsp:txBody>
      <dsp:txXfrm>
        <a:off x="4249759" y="40907"/>
        <a:ext cx="2235381" cy="1308657"/>
      </dsp:txXfrm>
    </dsp:sp>
    <dsp:sp modelId="{24A72747-8E9C-4A20-849D-202C6C63DB36}">
      <dsp:nvSpPr>
        <dsp:cNvPr id="0" name=""/>
        <dsp:cNvSpPr/>
      </dsp:nvSpPr>
      <dsp:spPr>
        <a:xfrm rot="5400000">
          <a:off x="6892730"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3AD3E6-96AF-4A57-94E6-C94C729E0055}">
      <dsp:nvSpPr>
        <dsp:cNvPr id="0" name=""/>
        <dsp:cNvSpPr/>
      </dsp:nvSpPr>
      <dsp:spPr>
        <a:xfrm>
          <a:off x="7290402"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Conflict</a:t>
          </a:r>
          <a:r>
            <a:rPr lang="sl-SI" sz="3500" kern="1200" dirty="0"/>
            <a:t> </a:t>
          </a:r>
          <a:r>
            <a:rPr lang="sl-SI" sz="3500" kern="1200" dirty="0" err="1"/>
            <a:t>resolution</a:t>
          </a:r>
          <a:r>
            <a:rPr lang="sl-SI" sz="3500" kern="1200" dirty="0"/>
            <a:t> </a:t>
          </a:r>
        </a:p>
      </dsp:txBody>
      <dsp:txXfrm>
        <a:off x="7331116" y="40907"/>
        <a:ext cx="2235381" cy="1308657"/>
      </dsp:txXfrm>
    </dsp:sp>
    <dsp:sp modelId="{88734A3A-F628-46A1-92FE-3FE68BA8C35D}">
      <dsp:nvSpPr>
        <dsp:cNvPr id="0" name=""/>
        <dsp:cNvSpPr/>
      </dsp:nvSpPr>
      <dsp:spPr>
        <a:xfrm rot="5400000">
          <a:off x="6892730"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C4EF9-5940-4AF9-B242-DD980B8C0C9F}">
      <dsp:nvSpPr>
        <dsp:cNvPr id="0" name=""/>
        <dsp:cNvSpPr/>
      </dsp:nvSpPr>
      <dsp:spPr>
        <a:xfrm>
          <a:off x="7290402"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Analysis</a:t>
          </a:r>
          <a:r>
            <a:rPr lang="sl-SI" sz="3500" kern="1200" dirty="0"/>
            <a:t> &amp; </a:t>
          </a:r>
          <a:r>
            <a:rPr lang="sl-SI" sz="3500" kern="1200" dirty="0" err="1"/>
            <a:t>Syntesis</a:t>
          </a:r>
          <a:endParaRPr lang="sl-SI" sz="3500" kern="1200" dirty="0"/>
        </a:p>
      </dsp:txBody>
      <dsp:txXfrm>
        <a:off x="7331116" y="1778515"/>
        <a:ext cx="2235381" cy="1308657"/>
      </dsp:txXfrm>
    </dsp:sp>
    <dsp:sp modelId="{244DE248-2E29-448B-909C-5B839DBD1DF9}">
      <dsp:nvSpPr>
        <dsp:cNvPr id="0" name=""/>
        <dsp:cNvSpPr/>
      </dsp:nvSpPr>
      <dsp:spPr>
        <a:xfrm>
          <a:off x="7290402"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sl-SI" sz="3500" kern="1200" dirty="0" err="1"/>
            <a:t>Evaluation</a:t>
          </a:r>
          <a:endParaRPr lang="sl-SI" sz="3500" kern="1200" dirty="0"/>
        </a:p>
      </dsp:txBody>
      <dsp:txXfrm>
        <a:off x="7331116" y="3516122"/>
        <a:ext cx="2235381" cy="1308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E6501-7CB4-45C8-AEF2-F7F151848843}">
      <dsp:nvSpPr>
        <dsp:cNvPr id="0" name=""/>
        <dsp:cNvSpPr/>
      </dsp:nvSpPr>
      <dsp:spPr>
        <a:xfrm>
          <a:off x="741" y="690108"/>
          <a:ext cx="2892431" cy="1735458"/>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sl-SI" sz="2100" b="1" kern="1200" dirty="0" err="1"/>
            <a:t>Clarification</a:t>
          </a:r>
          <a:r>
            <a:rPr lang="sl-SI" sz="2100" b="1" kern="1200" dirty="0"/>
            <a:t> </a:t>
          </a:r>
        </a:p>
        <a:p>
          <a:pPr lvl="0" algn="ctr" defTabSz="933450">
            <a:lnSpc>
              <a:spcPct val="90000"/>
            </a:lnSpc>
            <a:spcBef>
              <a:spcPct val="0"/>
            </a:spcBef>
            <a:spcAft>
              <a:spcPct val="35000"/>
            </a:spcAft>
          </a:pPr>
          <a:r>
            <a:rPr lang="sl-SI" sz="2100" kern="1200" dirty="0" err="1"/>
            <a:t>helps</a:t>
          </a:r>
          <a:r>
            <a:rPr lang="sl-SI" sz="2100" kern="1200" dirty="0"/>
            <a:t> </a:t>
          </a:r>
          <a:r>
            <a:rPr lang="sl-SI" sz="2100" kern="1200" dirty="0" err="1"/>
            <a:t>clarify</a:t>
          </a:r>
          <a:r>
            <a:rPr lang="sl-SI" sz="2100" kern="1200" dirty="0"/>
            <a:t> </a:t>
          </a:r>
          <a:r>
            <a:rPr lang="sl-SI" sz="2100" kern="1200" dirty="0" err="1"/>
            <a:t>complex</a:t>
          </a:r>
          <a:r>
            <a:rPr lang="sl-SI" sz="2100" kern="1200" dirty="0"/>
            <a:t> </a:t>
          </a:r>
          <a:r>
            <a:rPr lang="sl-SI" sz="2100" kern="1200" dirty="0" err="1"/>
            <a:t>statements</a:t>
          </a:r>
          <a:endParaRPr lang="sl-SI" sz="2100" kern="1200" dirty="0"/>
        </a:p>
      </dsp:txBody>
      <dsp:txXfrm>
        <a:off x="741" y="690108"/>
        <a:ext cx="2892431" cy="1735458"/>
      </dsp:txXfrm>
    </dsp:sp>
    <dsp:sp modelId="{8E08BD12-4B08-495B-8707-4BA96C747CEE}">
      <dsp:nvSpPr>
        <dsp:cNvPr id="0" name=""/>
        <dsp:cNvSpPr/>
      </dsp:nvSpPr>
      <dsp:spPr>
        <a:xfrm>
          <a:off x="3182416" y="690108"/>
          <a:ext cx="2892431" cy="1735458"/>
        </a:xfrm>
        <a:prstGeom prst="rect">
          <a:avLst/>
        </a:prstGeom>
        <a:solidFill>
          <a:schemeClr val="accent2">
            <a:hueOff val="-485121"/>
            <a:satOff val="-27976"/>
            <a:lumOff val="287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sl-SI" sz="2100" b="1" kern="1200" dirty="0" err="1"/>
            <a:t>Active</a:t>
          </a:r>
          <a:r>
            <a:rPr lang="sl-SI" sz="2100" b="1" kern="1200" dirty="0"/>
            <a:t> </a:t>
          </a:r>
          <a:r>
            <a:rPr lang="sl-SI" sz="2100" b="1" kern="1200" dirty="0" err="1"/>
            <a:t>listening</a:t>
          </a:r>
          <a:r>
            <a:rPr lang="sl-SI" sz="2100" b="1" kern="1200" dirty="0"/>
            <a:t> </a:t>
          </a:r>
        </a:p>
        <a:p>
          <a:pPr lvl="0" algn="ctr" defTabSz="933450">
            <a:lnSpc>
              <a:spcPct val="90000"/>
            </a:lnSpc>
            <a:spcBef>
              <a:spcPct val="0"/>
            </a:spcBef>
            <a:spcAft>
              <a:spcPct val="35000"/>
            </a:spcAft>
          </a:pPr>
          <a:r>
            <a:rPr lang="en-US" sz="2100" kern="1200" dirty="0"/>
            <a:t>trying to grasp the message</a:t>
          </a:r>
          <a:endParaRPr lang="sl-SI" sz="2100" kern="1200" dirty="0"/>
        </a:p>
      </dsp:txBody>
      <dsp:txXfrm>
        <a:off x="3182416" y="690108"/>
        <a:ext cx="2892431" cy="1735458"/>
      </dsp:txXfrm>
    </dsp:sp>
    <dsp:sp modelId="{37703D2B-75CF-47BF-93C3-84D85F37D8E7}">
      <dsp:nvSpPr>
        <dsp:cNvPr id="0" name=""/>
        <dsp:cNvSpPr/>
      </dsp:nvSpPr>
      <dsp:spPr>
        <a:xfrm>
          <a:off x="741" y="2714810"/>
          <a:ext cx="2892431" cy="1735458"/>
        </a:xfrm>
        <a:prstGeom prst="rect">
          <a:avLst/>
        </a:prstGeom>
        <a:solidFill>
          <a:schemeClr val="accent2">
            <a:hueOff val="-970242"/>
            <a:satOff val="-55952"/>
            <a:lumOff val="575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sl-SI" sz="2100" b="1" kern="1200" dirty="0" err="1"/>
            <a:t>Confirmation</a:t>
          </a:r>
          <a:r>
            <a:rPr lang="sl-SI" sz="2100" b="1" kern="1200" dirty="0"/>
            <a:t> </a:t>
          </a:r>
        </a:p>
        <a:p>
          <a:pPr lvl="0" algn="ctr" defTabSz="933450">
            <a:lnSpc>
              <a:spcPct val="90000"/>
            </a:lnSpc>
            <a:spcBef>
              <a:spcPct val="0"/>
            </a:spcBef>
            <a:spcAft>
              <a:spcPct val="35000"/>
            </a:spcAft>
          </a:pPr>
          <a:r>
            <a:rPr lang="sl-SI" sz="2100" kern="1200" dirty="0" err="1"/>
            <a:t>helps</a:t>
          </a:r>
          <a:r>
            <a:rPr lang="sl-SI" sz="2100" kern="1200" dirty="0"/>
            <a:t> </a:t>
          </a:r>
          <a:r>
            <a:rPr lang="sl-SI" sz="2100" kern="1200" dirty="0" err="1"/>
            <a:t>confirm</a:t>
          </a:r>
          <a:r>
            <a:rPr lang="sl-SI" sz="2100" kern="1200" dirty="0"/>
            <a:t> </a:t>
          </a:r>
          <a:r>
            <a:rPr lang="sl-SI" sz="2100" kern="1200" dirty="0" err="1"/>
            <a:t>that</a:t>
          </a:r>
          <a:r>
            <a:rPr lang="sl-SI" sz="2100" kern="1200" dirty="0"/>
            <a:t> </a:t>
          </a:r>
          <a:r>
            <a:rPr lang="sl-SI" sz="2100" kern="1200" dirty="0" err="1"/>
            <a:t>you've</a:t>
          </a:r>
          <a:r>
            <a:rPr lang="sl-SI" sz="2100" kern="1200" dirty="0"/>
            <a:t> </a:t>
          </a:r>
          <a:r>
            <a:rPr lang="sl-SI" sz="2100" kern="1200" dirty="0" err="1"/>
            <a:t>accurately</a:t>
          </a:r>
          <a:r>
            <a:rPr lang="sl-SI" sz="2100" kern="1200" dirty="0"/>
            <a:t> </a:t>
          </a:r>
          <a:r>
            <a:rPr lang="sl-SI" sz="2100" kern="1200" dirty="0" err="1"/>
            <a:t>understood</a:t>
          </a:r>
          <a:r>
            <a:rPr lang="sl-SI" sz="2100" kern="1200" dirty="0"/>
            <a:t> </a:t>
          </a:r>
          <a:r>
            <a:rPr lang="sl-SI" sz="2100" kern="1200" dirty="0" err="1"/>
            <a:t>the</a:t>
          </a:r>
          <a:r>
            <a:rPr lang="sl-SI" sz="2100" kern="1200" dirty="0"/>
            <a:t> </a:t>
          </a:r>
          <a:r>
            <a:rPr lang="sl-SI" sz="2100" kern="1200" dirty="0" err="1"/>
            <a:t>message</a:t>
          </a:r>
          <a:endParaRPr lang="sl-SI" sz="2100" kern="1200" dirty="0"/>
        </a:p>
      </dsp:txBody>
      <dsp:txXfrm>
        <a:off x="741" y="2714810"/>
        <a:ext cx="2892431" cy="1735458"/>
      </dsp:txXfrm>
    </dsp:sp>
    <dsp:sp modelId="{14CC5DD5-27B3-4B32-AFC1-6CC904092BD3}">
      <dsp:nvSpPr>
        <dsp:cNvPr id="0" name=""/>
        <dsp:cNvSpPr/>
      </dsp:nvSpPr>
      <dsp:spPr>
        <a:xfrm>
          <a:off x="3182416" y="2714810"/>
          <a:ext cx="2892431" cy="1735458"/>
        </a:xfrm>
        <a:prstGeom prst="rect">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sl-SI" sz="2100" b="1" kern="1200" dirty="0" err="1"/>
            <a:t>Engagement</a:t>
          </a:r>
          <a:endParaRPr lang="sl-SI" sz="2100" b="1" kern="1200" dirty="0"/>
        </a:p>
        <a:p>
          <a:pPr lvl="0" algn="ctr" defTabSz="933450">
            <a:lnSpc>
              <a:spcPct val="90000"/>
            </a:lnSpc>
            <a:spcBef>
              <a:spcPct val="0"/>
            </a:spcBef>
            <a:spcAft>
              <a:spcPct val="35000"/>
            </a:spcAft>
          </a:pPr>
          <a:r>
            <a:rPr lang="sl-SI" sz="2100" kern="1200" dirty="0"/>
            <a:t> </a:t>
          </a:r>
          <a:r>
            <a:rPr lang="sl-SI" sz="2100" kern="1200" dirty="0" err="1"/>
            <a:t>interested</a:t>
          </a:r>
          <a:r>
            <a:rPr lang="sl-SI" sz="2100" kern="1200" dirty="0"/>
            <a:t> </a:t>
          </a:r>
          <a:r>
            <a:rPr lang="sl-SI" sz="2100" kern="1200" dirty="0" err="1"/>
            <a:t>about</a:t>
          </a:r>
          <a:r>
            <a:rPr lang="sl-SI" sz="2100" kern="1200" dirty="0"/>
            <a:t> </a:t>
          </a:r>
          <a:r>
            <a:rPr lang="sl-SI" sz="2100" kern="1200" dirty="0" err="1"/>
            <a:t>the</a:t>
          </a:r>
          <a:r>
            <a:rPr lang="sl-SI" sz="2100" kern="1200" dirty="0"/>
            <a:t> </a:t>
          </a:r>
          <a:r>
            <a:rPr lang="sl-SI" sz="2100" kern="1200" dirty="0" err="1"/>
            <a:t>message</a:t>
          </a:r>
          <a:r>
            <a:rPr lang="sl-SI" sz="2100" kern="1200" dirty="0"/>
            <a:t> </a:t>
          </a:r>
          <a:r>
            <a:rPr lang="sl-SI" sz="2100" kern="1200" dirty="0" err="1"/>
            <a:t>conveyed</a:t>
          </a:r>
          <a:r>
            <a:rPr lang="sl-SI" sz="2100" kern="1200" dirty="0"/>
            <a:t> </a:t>
          </a:r>
        </a:p>
      </dsp:txBody>
      <dsp:txXfrm>
        <a:off x="3182416" y="2714810"/>
        <a:ext cx="2892431" cy="1735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31/1/2024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31/1/2024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m.coe.int/information-disorder-toward-an-interdisciplinary-framework-for-researc/168076277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22385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4058473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4234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86951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105102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Unspelash</a:t>
            </a:r>
            <a:r>
              <a:rPr lang="sl-SI" dirty="0"/>
              <a:t> </a:t>
            </a:r>
            <a:r>
              <a:rPr lang="sl-SI" dirty="0" err="1"/>
              <a:t>free</a:t>
            </a:r>
            <a:r>
              <a:rPr lang="sl-SI" dirty="0"/>
              <a:t> </a:t>
            </a:r>
            <a:r>
              <a:rPr lang="sl-SI" dirty="0" err="1"/>
              <a:t>Photos</a:t>
            </a:r>
            <a:r>
              <a:rPr lang="sl-SI" dirty="0"/>
              <a:t> 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83983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Pixabax</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279175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289377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90748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Unsplash</a:t>
            </a:r>
            <a:r>
              <a:rPr lang="sl-SI" dirty="0"/>
              <a:t> </a:t>
            </a:r>
            <a:r>
              <a:rPr lang="sl-SI" dirty="0" err="1"/>
              <a:t>Free</a:t>
            </a:r>
            <a:r>
              <a:rPr lang="sl-SI" dirty="0"/>
              <a:t> </a:t>
            </a:r>
            <a:r>
              <a:rPr lang="sl-SI" dirty="0" err="1"/>
              <a:t>Photos</a:t>
            </a:r>
            <a:r>
              <a:rPr lang="sl-SI" dirty="0"/>
              <a:t> 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1725353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118936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460292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408993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748423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373692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3860653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3829515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Licence (</a:t>
            </a:r>
            <a:r>
              <a:rPr lang="sl-SI" dirty="0" err="1"/>
              <a:t>Rree</a:t>
            </a:r>
            <a:r>
              <a:rPr lang="sl-SI" dirty="0"/>
              <a:t> </a:t>
            </a:r>
            <a:r>
              <a:rPr lang="sl-SI" dirty="0" err="1"/>
              <a:t>Photos</a:t>
            </a:r>
            <a:r>
              <a:rPr lang="sl-SI" dirty="0"/>
              <a:t>): https://pixabay.com   </a:t>
            </a: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337901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3872566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3305514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1408551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1160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412245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104904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3666282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30714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124751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3188032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387507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Source</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Disorder</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Toward</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an</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Interdisciplinary</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Framework</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Policy</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Making</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https://rm.coe.int/information-disorder-toward-an-interdisciplinary-framework-for-researc/168076277c</a:t>
            </a:r>
            <a:endParaRPr lang="sl-SI"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14759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301575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52352"/>
            <a:ext cx="12192001" cy="3787362"/>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D8134D"/>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36451" y="2218305"/>
            <a:ext cx="7872768" cy="3787361"/>
          </a:xfrm>
        </p:spPr>
        <p:txBody>
          <a:bodyPr/>
          <a:lstStyle>
            <a:lvl1pPr marL="2286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1pPr>
            <a:lvl2pPr marL="6858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2pPr>
            <a:lvl3pPr marL="11430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3pPr>
            <a:lvl4pPr marL="16002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4pPr>
            <a:lvl5pPr marL="20574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8"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Reflective</a:t>
            </a:r>
            <a:r>
              <a:rPr lang="en-US" altLang="el-GR" sz="2400" baseline="0" dirty="0">
                <a:effectLst>
                  <a:outerShdw blurRad="38100" dist="38100" dir="2700000" algn="tl">
                    <a:srgbClr val="000000">
                      <a:alpha val="43137"/>
                    </a:srgbClr>
                  </a:outerShdw>
                </a:effectLst>
                <a:latin typeface="+mn-lt"/>
              </a:rPr>
              <a:t> skills</a:t>
            </a:r>
            <a:endParaRPr lang="en-US" altLang="el-GR" sz="2400" dirty="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FD00E564-24F8-EC0D-5724-7025327EDB99}"/>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pic>
        <p:nvPicPr>
          <p:cNvPr id="5" name="Γραφικό 6">
            <a:extLst>
              <a:ext uri="{FF2B5EF4-FFF2-40B4-BE49-F238E27FC236}">
                <a16:creationId xmlns:a16="http://schemas.microsoft.com/office/drawing/2014/main" id="{8A4885C2-F3BE-A850-204D-D04D6FD4E502}"/>
              </a:ext>
            </a:extLst>
          </p:cNvPr>
          <p:cNvPicPr>
            <a:picLocks noChangeAspect="1"/>
          </p:cNvPicPr>
          <p:nvPr userDrawn="1"/>
        </p:nvPicPr>
        <p:blipFill>
          <a:blip r:embed="rId2">
            <a:extLst>
              <a:ext uri="{96DAC541-7B7A-43D3-8B79-37D633B846F1}">
                <asvg:svgBlip xmlns="" xmlns:asvg="http://schemas.microsoft.com/office/drawing/2016/SVG/main" r:embed="rId4"/>
              </a:ext>
            </a:extLst>
          </a:blip>
          <a:stretch>
            <a:fillRect/>
          </a:stretch>
        </p:blipFill>
        <p:spPr>
          <a:xfrm>
            <a:off x="8788071" y="48972"/>
            <a:ext cx="3381627" cy="843380"/>
          </a:xfrm>
          <a:prstGeom prst="rect">
            <a:avLst/>
          </a:prstGeom>
        </p:spPr>
      </p:pic>
      <p:pic>
        <p:nvPicPr>
          <p:cNvPr id="12" name="Εικόνα 11"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15FB9369-E021-89C3-8DC3-ED76B5DED45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6188579"/>
            <a:ext cx="3000375" cy="669421"/>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a:xfrm>
            <a:off x="838200" y="332075"/>
            <a:ext cx="10515600" cy="1325563"/>
          </a:xfrm>
        </p:spPr>
        <p:txBody>
          <a:bodyPr>
            <a:normAutofit/>
          </a:bodyPr>
          <a:lstStyle>
            <a:lvl1pPr algn="ctr">
              <a:defRPr lang="el-GR" sz="4000" b="0" kern="1200" dirty="0" smtClean="0">
                <a:solidFill>
                  <a:srgbClr val="D8134D"/>
                </a:solidFill>
                <a:latin typeface="+mn-lt"/>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2" name="Γραφικό 6">
            <a:extLst>
              <a:ext uri="{FF2B5EF4-FFF2-40B4-BE49-F238E27FC236}">
                <a16:creationId xmlns:a16="http://schemas.microsoft.com/office/drawing/2014/main" id="{3BF07FCA-51F0-CD61-A16F-1DA69030B6E7}"/>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275" y="32173"/>
            <a:ext cx="3381627" cy="843380"/>
          </a:xfrm>
          <a:prstGeom prst="rect">
            <a:avLst/>
          </a:prstGeom>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D8134D"/>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95C11F"/>
              </a:buClr>
              <a:defRPr>
                <a:latin typeface="+mn-lt"/>
              </a:defRPr>
            </a:lvl1pPr>
            <a:lvl2pPr marL="685800" indent="-228600">
              <a:lnSpc>
                <a:spcPct val="150000"/>
              </a:lnSpc>
              <a:buClr>
                <a:srgbClr val="95C11F"/>
              </a:buClr>
              <a:buFont typeface="Arial" panose="020B0604020202020204" pitchFamily="34" charset="0"/>
              <a:buChar char="•"/>
              <a:defRPr>
                <a:latin typeface="+mn-lt"/>
              </a:defRPr>
            </a:lvl2pPr>
            <a:lvl3pPr marL="1143000" indent="-228600">
              <a:lnSpc>
                <a:spcPct val="150000"/>
              </a:lnSpc>
              <a:buClr>
                <a:srgbClr val="95C11F"/>
              </a:buClr>
              <a:buFont typeface="Courier New" panose="02070309020205020404" pitchFamily="49" charset="0"/>
              <a:buChar char="o"/>
              <a:defRPr>
                <a:latin typeface="+mn-lt"/>
              </a:defRPr>
            </a:lvl3pPr>
            <a:lvl4pPr>
              <a:lnSpc>
                <a:spcPct val="150000"/>
              </a:lnSpc>
              <a:buClr>
                <a:srgbClr val="95C11F"/>
              </a:buClr>
              <a:defRPr>
                <a:latin typeface="+mn-lt"/>
              </a:defRPr>
            </a:lvl4pPr>
            <a:lvl5pPr>
              <a:lnSpc>
                <a:spcPct val="150000"/>
              </a:lnSpc>
              <a:buClr>
                <a:srgbClr val="95C11F"/>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Γραφικό 6">
            <a:extLst>
              <a:ext uri="{FF2B5EF4-FFF2-40B4-BE49-F238E27FC236}">
                <a16:creationId xmlns:a16="http://schemas.microsoft.com/office/drawing/2014/main" id="{7429F7FF-8899-5BE5-E3F8-D6753BB3082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188605" y="48972"/>
            <a:ext cx="2981093" cy="743487"/>
          </a:xfrm>
          <a:prstGeom prst="rect">
            <a:avLst/>
          </a:prstGeom>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113050"/>
            <a:ext cx="11059692" cy="605096"/>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vl2pPr marL="685800" indent="-228600">
              <a:buFont typeface="Arial" panose="020B0604020202020204" pitchFamily="34" charset="0"/>
              <a:buChar char="•"/>
              <a:defRPr/>
            </a:lvl2pPr>
            <a:lvl3pPr marL="1143000" indent="-228600">
              <a:buFont typeface="Courier New" panose="02070309020205020404" pitchFamily="49" charset="0"/>
              <a:buChar char="o"/>
              <a:defRPr/>
            </a:lvl3pPr>
            <a:lvl5pPr marL="2057400" indent="-228600">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4" name="Γραφικό 6">
            <a:extLst>
              <a:ext uri="{FF2B5EF4-FFF2-40B4-BE49-F238E27FC236}">
                <a16:creationId xmlns:a16="http://schemas.microsoft.com/office/drawing/2014/main" id="{111A1450-08EE-3E99-1407-C1C41B4AD56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20168" y="6493068"/>
            <a:ext cx="1843147" cy="459682"/>
          </a:xfrm>
          <a:prstGeom prst="rect">
            <a:avLst/>
          </a:prstGeom>
        </p:spPr>
      </p:pic>
      <p:sp>
        <p:nvSpPr>
          <p:cNvPr id="8" name="TextBox 80">
            <a:extLst>
              <a:ext uri="{FF2B5EF4-FFF2-40B4-BE49-F238E27FC236}">
                <a16:creationId xmlns:a16="http://schemas.microsoft.com/office/drawing/2014/main" id="{C2D43A71-8DDC-1F3F-9E09-D0851475026D}"/>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Reflective</a:t>
            </a:r>
            <a:r>
              <a:rPr lang="en-US" altLang="el-GR" sz="2400" baseline="0" dirty="0">
                <a:effectLst>
                  <a:outerShdw blurRad="38100" dist="38100" dir="2700000" algn="tl">
                    <a:srgbClr val="000000">
                      <a:alpha val="43137"/>
                    </a:srgbClr>
                  </a:outerShdw>
                </a:effectLst>
                <a:latin typeface="+mn-lt"/>
              </a:rPr>
              <a:t> skills</a:t>
            </a:r>
            <a:endParaRPr lang="en-US" altLang="el-GR" sz="2400" dirty="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3726F1A8-B94F-FCEA-B90B-FF2A185515EB}"/>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EBFFB98-0BB5-2AC3-20D2-958B62EEC751}"/>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7" name="Γραφικό 6">
            <a:extLst>
              <a:ext uri="{FF2B5EF4-FFF2-40B4-BE49-F238E27FC236}">
                <a16:creationId xmlns:a16="http://schemas.microsoft.com/office/drawing/2014/main" id="{E1245988-DFAB-B6A7-48AF-2BB895902B3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20168" y="6493068"/>
            <a:ext cx="1843147" cy="459682"/>
          </a:xfrm>
          <a:prstGeom prst="rect">
            <a:avLst/>
          </a:prstGeom>
        </p:spPr>
      </p:pic>
      <p:sp>
        <p:nvSpPr>
          <p:cNvPr id="5" name="TextBox 80">
            <a:extLst>
              <a:ext uri="{FF2B5EF4-FFF2-40B4-BE49-F238E27FC236}">
                <a16:creationId xmlns:a16="http://schemas.microsoft.com/office/drawing/2014/main" id="{4B673773-7846-5C06-BF22-BAC38EE2D71A}"/>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Reflective</a:t>
            </a:r>
            <a:r>
              <a:rPr lang="en-US" altLang="el-GR" sz="2400" baseline="0" dirty="0">
                <a:effectLst>
                  <a:outerShdw blurRad="38100" dist="38100" dir="2700000" algn="tl">
                    <a:srgbClr val="000000">
                      <a:alpha val="43137"/>
                    </a:srgbClr>
                  </a:outerShdw>
                </a:effectLst>
                <a:latin typeface="+mn-lt"/>
              </a:rPr>
              <a:t> skills</a:t>
            </a:r>
            <a:endParaRPr lang="en-US" altLang="el-GR" sz="2400" dirty="0">
              <a:effectLst>
                <a:outerShdw blurRad="38100" dist="38100" dir="2700000" algn="tl">
                  <a:srgbClr val="000000">
                    <a:alpha val="43137"/>
                  </a:srgbClr>
                </a:outerShdw>
              </a:effectLst>
              <a:latin typeface="+mn-lt"/>
            </a:endParaRPr>
          </a:p>
        </p:txBody>
      </p:sp>
      <p:sp>
        <p:nvSpPr>
          <p:cNvPr id="6" name="Oval 8">
            <a:extLst>
              <a:ext uri="{FF2B5EF4-FFF2-40B4-BE49-F238E27FC236}">
                <a16:creationId xmlns:a16="http://schemas.microsoft.com/office/drawing/2014/main" id="{CEA9D3C1-8B62-94A4-357D-784D83E0206C}"/>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8" name="TextBox 7">
            <a:extLst>
              <a:ext uri="{FF2B5EF4-FFF2-40B4-BE49-F238E27FC236}">
                <a16:creationId xmlns:a16="http://schemas.microsoft.com/office/drawing/2014/main" id="{CD3F6AEE-D048-27A1-A4FD-777C5BCC18D0}"/>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odule other slide 1 column">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027104"/>
            <a:ext cx="11059693" cy="437395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Γραφικό 6">
            <a:extLst>
              <a:ext uri="{FF2B5EF4-FFF2-40B4-BE49-F238E27FC236}">
                <a16:creationId xmlns:a16="http://schemas.microsoft.com/office/drawing/2014/main" id="{A3C3443B-208A-293E-7BFA-27CB345B73E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20168" y="6493068"/>
            <a:ext cx="1843147" cy="459682"/>
          </a:xfrm>
          <a:prstGeom prst="rect">
            <a:avLst/>
          </a:prstGeom>
        </p:spPr>
      </p:pic>
      <p:sp>
        <p:nvSpPr>
          <p:cNvPr id="4" name="Τίτλος 1">
            <a:extLst>
              <a:ext uri="{FF2B5EF4-FFF2-40B4-BE49-F238E27FC236}">
                <a16:creationId xmlns:a16="http://schemas.microsoft.com/office/drawing/2014/main" id="{3CD20D06-4A7A-D49C-6CB2-F962BB88A8CF}"/>
              </a:ext>
            </a:extLst>
          </p:cNvPr>
          <p:cNvSpPr txBox="1">
            <a:spLocks/>
          </p:cNvSpPr>
          <p:nvPr userDrawn="1"/>
        </p:nvSpPr>
        <p:spPr>
          <a:xfrm>
            <a:off x="672658" y="1046949"/>
            <a:ext cx="11059692" cy="728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9" name="TextBox 80">
            <a:extLst>
              <a:ext uri="{FF2B5EF4-FFF2-40B4-BE49-F238E27FC236}">
                <a16:creationId xmlns:a16="http://schemas.microsoft.com/office/drawing/2014/main" id="{658FDC2B-DDF7-5E04-E729-E7AB491B9FA4}"/>
              </a:ext>
            </a:extLst>
          </p:cNvPr>
          <p:cNvSpPr txBox="1">
            <a:spLocks noChangeArrowheads="1"/>
          </p:cNvSpPr>
          <p:nvPr userDrawn="1"/>
        </p:nvSpPr>
        <p:spPr bwMode="auto">
          <a:xfrm>
            <a:off x="-1009" y="1314"/>
            <a:ext cx="2553709"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Reflective</a:t>
            </a:r>
            <a:r>
              <a:rPr lang="en-US" altLang="el-GR" sz="2400" baseline="0" dirty="0">
                <a:effectLst>
                  <a:outerShdw blurRad="38100" dist="38100" dir="2700000" algn="tl">
                    <a:srgbClr val="000000">
                      <a:alpha val="43137"/>
                    </a:srgbClr>
                  </a:outerShdw>
                </a:effectLst>
                <a:latin typeface="+mn-lt"/>
              </a:rPr>
              <a:t> skills</a:t>
            </a:r>
            <a:endParaRPr lang="en-US" altLang="el-GR" sz="2400" dirty="0">
              <a:effectLst>
                <a:outerShdw blurRad="38100" dist="38100" dir="2700000" algn="tl">
                  <a:srgbClr val="000000">
                    <a:alpha val="43137"/>
                  </a:srgbClr>
                </a:outerShdw>
              </a:effectLst>
              <a:latin typeface="+mn-lt"/>
            </a:endParaRPr>
          </a:p>
        </p:txBody>
      </p:sp>
      <p:sp>
        <p:nvSpPr>
          <p:cNvPr id="10" name="Oval 8">
            <a:extLst>
              <a:ext uri="{FF2B5EF4-FFF2-40B4-BE49-F238E27FC236}">
                <a16:creationId xmlns:a16="http://schemas.microsoft.com/office/drawing/2014/main" id="{9D1B87FB-78DD-C185-42ED-AF904AA07618}"/>
              </a:ext>
            </a:extLst>
          </p:cNvPr>
          <p:cNvSpPr/>
          <p:nvPr userDrawn="1"/>
        </p:nvSpPr>
        <p:spPr bwMode="auto">
          <a:xfrm>
            <a:off x="2347827"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1" name="TextBox 10">
            <a:extLst>
              <a:ext uri="{FF2B5EF4-FFF2-40B4-BE49-F238E27FC236}">
                <a16:creationId xmlns:a16="http://schemas.microsoft.com/office/drawing/2014/main" id="{5A53BFEB-800B-BB45-ED5A-93E9A12E32F5}"/>
              </a:ext>
            </a:extLst>
          </p:cNvPr>
          <p:cNvSpPr txBox="1">
            <a:spLocks noChangeArrowheads="1"/>
          </p:cNvSpPr>
          <p:nvPr userDrawn="1"/>
        </p:nvSpPr>
        <p:spPr bwMode="auto">
          <a:xfrm>
            <a:off x="2406386"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5867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31/1/2024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D8134D"/>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5C11F"/>
        </a:buClr>
        <a:buSzPct val="120000"/>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5C11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5C11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photos/news-fake-news-newspaper-press-ask-52383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ro/illustrations/social-media-mass-media-bord-re%C8%9Bele-198915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think-mental-work-man-face-black-27267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sk/illustrations/spr%c3%a1vne-zle-karikat%c3%bara-etika-7472518/"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service/licen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purple-and-pink-plasma-ball-OgvqXGL7XO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illustrations/woman-burnout-multitasking-face-173388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photos/glasses-magazine-a-book-read-text-934922/"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adult-dark-fashion-girl-light-1868049/"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illustrations/finger-touch-hand-structure-76930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man-reading-newspaper-in-bulletin-board-c5QdMcuFlgY"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illustrations/mind-brain-mindset-perception-54440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QuickStyle" Target="../diagrams/quickStyle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Layout" Target="../diagrams/layout2.xml"/><Relationship Id="rId2" Type="http://schemas.openxmlformats.org/officeDocument/2006/relationships/notesSlide" Target="../notesSlides/notesSlide3.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Data" Target="../diagrams/data2.xml"/><Relationship Id="rId5" Type="http://schemas.openxmlformats.org/officeDocument/2006/relationships/diagramQuickStyle" Target="../diagrams/quickStyle1.xml"/><Relationship Id="rId15" Type="http://schemas.microsoft.com/office/2007/relationships/diagramDrawing" Target="../diagrams/drawing2.xml"/><Relationship Id="rId10" Type="http://schemas.openxmlformats.org/officeDocument/2006/relationships/image" Target="../media/image3.svg"/><Relationship Id="rId4" Type="http://schemas.openxmlformats.org/officeDocument/2006/relationships/diagramLayout" Target="../diagrams/layout1.xml"/><Relationship Id="rId14"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hands-earth-next-generation-408684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ntranet.ecu.edu.au/learning/curriculum-design/teaching-strategies/reflective-learn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ed.ac.uk/reflection/reflectors-toolkit/reflecting-on-experience" TargetMode="External"/><Relationship Id="rId5" Type="http://schemas.openxmlformats.org/officeDocument/2006/relationships/hyperlink" Target="https://www.skillsyouneed.com/interpersonal-skills.html" TargetMode="External"/><Relationship Id="rId4" Type="http://schemas.openxmlformats.org/officeDocument/2006/relationships/hyperlink" Target="https://www.sciencedirect.com/science/article/pii/S136466132100051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bguides.reading.ac.uk/reflective/thinking"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photos/perception-see-eye-psychology-3554418/"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skills-can-startup-start-up-336796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84B434-219F-E34E-63CA-A604593D1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3">
            <a:extLst>
              <a:ext uri="{FF2B5EF4-FFF2-40B4-BE49-F238E27FC236}">
                <a16:creationId xmlns:a16="http://schemas.microsoft.com/office/drawing/2014/main" id="{C4EB2F6A-8B72-1216-AA77-C3EF12FD00A4}"/>
              </a:ext>
            </a:extLst>
          </p:cNvPr>
          <p:cNvSpPr txBox="1">
            <a:spLocks/>
          </p:cNvSpPr>
          <p:nvPr/>
        </p:nvSpPr>
        <p:spPr>
          <a:xfrm>
            <a:off x="49485" y="3478939"/>
            <a:ext cx="12124244" cy="2197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sk-SK" sz="3600" b="1" i="0" u="none" strike="noStrike" kern="1200" cap="none" spc="0" normalizeH="0" baseline="0" noProof="0" dirty="0">
                <a:ln>
                  <a:noFill/>
                </a:ln>
                <a:solidFill>
                  <a:srgbClr val="E24231"/>
                </a:solidFill>
                <a:effectLst/>
                <a:uLnTx/>
                <a:uFillTx/>
                <a:latin typeface="Calibri Light" panose="020F0302020204030204"/>
                <a:ea typeface="Verdana" panose="020B0604030504040204" pitchFamily="34" charset="0"/>
                <a:cs typeface="+mj-cs"/>
              </a:rPr>
              <a:t>         </a:t>
            </a:r>
            <a:r>
              <a:rPr kumimoji="0" lang="en-US" sz="6000" b="1" i="0" u="none" strike="noStrike" kern="1200" cap="none" spc="0" normalizeH="0" baseline="0" noProof="0" dirty="0">
                <a:ln>
                  <a:noFill/>
                </a:ln>
                <a:solidFill>
                  <a:srgbClr val="D7124E"/>
                </a:solidFill>
                <a:effectLst/>
                <a:uLnTx/>
                <a:uFillTx/>
                <a:latin typeface="Calibri Light" panose="020F0302020204030204"/>
                <a:ea typeface="Verdana" panose="020B0604030504040204" pitchFamily="34" charset="0"/>
                <a:cs typeface="+mj-cs"/>
              </a:rPr>
              <a:t>Module </a:t>
            </a:r>
            <a:r>
              <a:rPr lang="en-US" sz="6000" b="1" noProof="0" dirty="0">
                <a:solidFill>
                  <a:srgbClr val="D7124E"/>
                </a:solidFill>
                <a:effectLst/>
                <a:latin typeface="Calibri Light" panose="020F0302020204030204"/>
                <a:ea typeface="Verdana" panose="020B0604030504040204" pitchFamily="34" charset="0"/>
              </a:rPr>
              <a:t>6</a:t>
            </a:r>
            <a:r>
              <a:rPr kumimoji="0" lang="sk-SK" sz="6000" b="1" i="0" u="none" strike="noStrike" kern="1200" cap="none" spc="0" normalizeH="0" baseline="0" noProof="0" dirty="0">
                <a:ln>
                  <a:noFill/>
                </a:ln>
                <a:solidFill>
                  <a:srgbClr val="D7124E"/>
                </a:solidFill>
                <a:effectLst/>
                <a:uLnTx/>
                <a:uFillTx/>
                <a:latin typeface="Calibri Light" panose="020F0302020204030204"/>
                <a:ea typeface="Verdana" panose="020B0604030504040204" pitchFamily="34" charset="0"/>
                <a:cs typeface="+mj-cs"/>
              </a:rPr>
              <a:t>  </a:t>
            </a:r>
            <a:r>
              <a:rPr kumimoji="0" lang="en-US" sz="6000" b="1" i="0" u="none" strike="noStrike" kern="1200" cap="none" spc="0" normalizeH="0" baseline="0" noProof="0" dirty="0">
                <a:ln>
                  <a:noFill/>
                </a:ln>
                <a:solidFill>
                  <a:schemeClr val="tx1"/>
                </a:solidFill>
                <a:effectLst/>
                <a:uLnTx/>
                <a:uFillTx/>
                <a:latin typeface="Calibri Light" panose="020F0302020204030204"/>
                <a:ea typeface="Verdana" panose="020B0604030504040204" pitchFamily="34" charset="0"/>
                <a:cs typeface="+mj-cs"/>
              </a:rPr>
              <a:t>Reflective</a:t>
            </a:r>
            <a:r>
              <a:rPr kumimoji="0" lang="en-US" sz="6000" b="1" i="0" u="none" strike="noStrike" kern="1200" cap="none" spc="0" normalizeH="0" noProof="0" dirty="0">
                <a:ln>
                  <a:noFill/>
                </a:ln>
                <a:solidFill>
                  <a:schemeClr val="tx1"/>
                </a:solidFill>
                <a:effectLst/>
                <a:uLnTx/>
                <a:uFillTx/>
                <a:latin typeface="Calibri Light" panose="020F0302020204030204"/>
                <a:ea typeface="Verdana" panose="020B0604030504040204" pitchFamily="34" charset="0"/>
                <a:cs typeface="+mj-cs"/>
              </a:rPr>
              <a:t> Skills</a:t>
            </a:r>
            <a:endParaRPr lang="sk-SK" sz="3600" b="1" dirty="0">
              <a:solidFill>
                <a:schemeClr val="tx1"/>
              </a:solidFill>
              <a:effectLst/>
              <a:latin typeface="Calibri Light" panose="020F0302020204030204"/>
              <a:ea typeface="Verdana" panose="020B0604030504040204" pitchFamily="34" charset="0"/>
            </a:endParaRPr>
          </a:p>
        </p:txBody>
      </p:sp>
      <p:sp>
        <p:nvSpPr>
          <p:cNvPr id="15" name="TextBox 14">
            <a:extLst>
              <a:ext uri="{FF2B5EF4-FFF2-40B4-BE49-F238E27FC236}">
                <a16:creationId xmlns:a16="http://schemas.microsoft.com/office/drawing/2014/main" id="{EE54B7E3-44B9-FA30-9DDA-EA2E3748379F}"/>
              </a:ext>
            </a:extLst>
          </p:cNvPr>
          <p:cNvSpPr txBox="1"/>
          <p:nvPr/>
        </p:nvSpPr>
        <p:spPr>
          <a:xfrm>
            <a:off x="8896144" y="778568"/>
            <a:ext cx="3271445"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9704"/>
                </a:solidFill>
                <a:effectLst/>
                <a:uLnTx/>
                <a:uFillTx/>
                <a:latin typeface="Calibri Light" panose="020F0302020204030204"/>
                <a:ea typeface="+mn-ea"/>
                <a:cs typeface="+mn-cs"/>
              </a:rPr>
              <a:t>https://www.</a:t>
            </a:r>
            <a:r>
              <a:rPr lang="en-US" sz="1600" b="1" dirty="0" err="1">
                <a:solidFill>
                  <a:srgbClr val="E89704"/>
                </a:solidFill>
                <a:latin typeface="Calibri Light" panose="020F0302020204030204"/>
              </a:rPr>
              <a:t>costaid</a:t>
            </a:r>
            <a:r>
              <a:rPr kumimoji="0" lang="en-US" sz="1600" b="1" i="0" u="none" strike="noStrike" kern="1200" cap="none" spc="0" normalizeH="0" baseline="0" noProof="0" dirty="0">
                <a:ln>
                  <a:noFill/>
                </a:ln>
                <a:solidFill>
                  <a:srgbClr val="E89704"/>
                </a:solidFill>
                <a:effectLst/>
                <a:uLnTx/>
                <a:uFillTx/>
                <a:latin typeface="Calibri Light" panose="020F0302020204030204"/>
                <a:ea typeface="+mn-ea"/>
                <a:cs typeface="+mn-cs"/>
              </a:rPr>
              <a:t>.eu</a:t>
            </a:r>
            <a:endParaRPr kumimoji="0" lang="el-GR" sz="1600" b="1" i="0" u="none" strike="noStrike" kern="1200" cap="none" spc="0" normalizeH="0" baseline="0" noProof="0" dirty="0">
              <a:ln>
                <a:noFill/>
              </a:ln>
              <a:solidFill>
                <a:srgbClr val="E89704"/>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23EE87C0-9715-AEAE-857D-EEACC1F868EA}"/>
              </a:ext>
            </a:extLst>
          </p:cNvPr>
          <p:cNvPicPr>
            <a:picLocks noChangeAspect="1"/>
          </p:cNvPicPr>
          <p:nvPr/>
        </p:nvPicPr>
        <p:blipFill rotWithShape="1">
          <a:blip r:embed="rId4"/>
          <a:srcRect l="17333" r="19066"/>
          <a:stretch/>
        </p:blipFill>
        <p:spPr>
          <a:xfrm>
            <a:off x="-9348" y="765412"/>
            <a:ext cx="12201348" cy="2197961"/>
          </a:xfrm>
          <a:prstGeom prst="rect">
            <a:avLst/>
          </a:prstGeom>
          <a:solidFill>
            <a:srgbClr val="004899"/>
          </a:solidFill>
        </p:spPr>
      </p:pic>
      <p:sp>
        <p:nvSpPr>
          <p:cNvPr id="10" name="Rectangle 9">
            <a:extLst>
              <a:ext uri="{FF2B5EF4-FFF2-40B4-BE49-F238E27FC236}">
                <a16:creationId xmlns:a16="http://schemas.microsoft.com/office/drawing/2014/main" id="{13BF150D-79F1-8837-8727-52E6351AFF21}"/>
              </a:ext>
            </a:extLst>
          </p:cNvPr>
          <p:cNvSpPr/>
          <p:nvPr/>
        </p:nvSpPr>
        <p:spPr>
          <a:xfrm>
            <a:off x="-9348" y="-9438"/>
            <a:ext cx="12201348" cy="914400"/>
          </a:xfrm>
          <a:prstGeom prst="rect">
            <a:avLst/>
          </a:prstGeom>
          <a:solidFill>
            <a:srgbClr val="004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5">
            <a:extLst>
              <a:ext uri="{FF2B5EF4-FFF2-40B4-BE49-F238E27FC236}">
                <a16:creationId xmlns:a16="http://schemas.microsoft.com/office/drawing/2014/main" id="{5D6EEF34-CE0B-CA08-B066-1CD814AE4DE3}"/>
              </a:ext>
            </a:extLst>
          </p:cNvPr>
          <p:cNvSpPr/>
          <p:nvPr/>
        </p:nvSpPr>
        <p:spPr>
          <a:xfrm>
            <a:off x="2900907" y="6258631"/>
            <a:ext cx="7681599" cy="632422"/>
          </a:xfrm>
          <a:prstGeom prst="rect">
            <a:avLst/>
          </a:prstGeom>
        </p:spPr>
        <p:txBody>
          <a:bodyPr vert="horz" lIns="91440" tIns="45720" rIns="91440" bIns="45720" rtlCol="0" anchor="ctr">
            <a:normAutofit/>
          </a:bodyPr>
          <a:lstStyle/>
          <a:p>
            <a:pPr>
              <a:lnSpc>
                <a:spcPct val="90000"/>
              </a:lnSpc>
              <a:spcAft>
                <a:spcPts val="600"/>
              </a:spcAft>
            </a:pPr>
            <a:r>
              <a:rPr lang="en-US" sz="1100" b="0" i="0" dirty="0">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100" dirty="0">
              <a:effectLst>
                <a:outerShdw blurRad="38100" dist="38100" dir="2700000" algn="tl">
                  <a:srgbClr val="000000">
                    <a:alpha val="43137"/>
                  </a:srgbClr>
                </a:outerShdw>
              </a:effectLst>
              <a:latin typeface="+mj-lt"/>
            </a:endParaRPr>
          </a:p>
        </p:txBody>
      </p:sp>
      <p:pic>
        <p:nvPicPr>
          <p:cNvPr id="11" name="Εικόνα 10"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15FB9369-E021-89C3-8DC3-ED76B5DED45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188579"/>
            <a:ext cx="3000375" cy="669421"/>
          </a:xfrm>
          <a:prstGeom prst="rect">
            <a:avLst/>
          </a:prstGeom>
        </p:spPr>
      </p:pic>
    </p:spTree>
    <p:extLst>
      <p:ext uri="{BB962C8B-B14F-4D97-AF65-F5344CB8AC3E}">
        <p14:creationId xmlns:p14="http://schemas.microsoft.com/office/powerpoint/2010/main" val="3452710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7F83F0-B41E-E9D6-1F55-BB357CAD77CE}"/>
              </a:ext>
            </a:extLst>
          </p:cNvPr>
          <p:cNvSpPr>
            <a:spLocks noGrp="1"/>
          </p:cNvSpPr>
          <p:nvPr>
            <p:ph type="title"/>
          </p:nvPr>
        </p:nvSpPr>
        <p:spPr/>
        <p:txBody>
          <a:bodyPr/>
          <a:lstStyle/>
          <a:p>
            <a:r>
              <a:rPr lang="sl-SI" dirty="0" err="1"/>
              <a:t>Consideration</a:t>
            </a:r>
            <a:r>
              <a:rPr lang="sl-SI" dirty="0"/>
              <a:t> </a:t>
            </a:r>
            <a:r>
              <a:rPr lang="sl-SI" dirty="0" err="1"/>
              <a:t>of</a:t>
            </a:r>
            <a:r>
              <a:rPr lang="sl-SI" dirty="0"/>
              <a:t> </a:t>
            </a:r>
            <a:r>
              <a:rPr lang="sl-SI" dirty="0" err="1"/>
              <a:t>Significant</a:t>
            </a:r>
            <a:r>
              <a:rPr lang="sl-SI" dirty="0"/>
              <a:t> </a:t>
            </a:r>
            <a:r>
              <a:rPr lang="sl-SI" dirty="0" err="1"/>
              <a:t>Abilities</a:t>
            </a:r>
            <a:endParaRPr lang="sl-SI" dirty="0"/>
          </a:p>
        </p:txBody>
      </p:sp>
      <p:sp>
        <p:nvSpPr>
          <p:cNvPr id="3" name="Označba mesta vsebine 2">
            <a:extLst>
              <a:ext uri="{FF2B5EF4-FFF2-40B4-BE49-F238E27FC236}">
                <a16:creationId xmlns:a16="http://schemas.microsoft.com/office/drawing/2014/main" id="{624E5942-9FBF-D0A4-38CF-BE6AFD54FEA6}"/>
              </a:ext>
            </a:extLst>
          </p:cNvPr>
          <p:cNvSpPr>
            <a:spLocks noGrp="1"/>
          </p:cNvSpPr>
          <p:nvPr>
            <p:ph sz="half" idx="1"/>
          </p:nvPr>
        </p:nvSpPr>
        <p:spPr/>
        <p:txBody>
          <a:bodyPr>
            <a:normAutofit/>
          </a:bodyPr>
          <a:lstStyle/>
          <a:p>
            <a:r>
              <a:rPr lang="en-US" sz="2000" b="1" dirty="0"/>
              <a:t>Media literacy </a:t>
            </a:r>
            <a:r>
              <a:rPr lang="en-US" sz="2000" dirty="0"/>
              <a:t>enables individuals to </a:t>
            </a:r>
            <a:r>
              <a:rPr lang="en-US" sz="2000" dirty="0" err="1"/>
              <a:t>analyse</a:t>
            </a:r>
            <a:r>
              <a:rPr lang="en-US" sz="2000" dirty="0"/>
              <a:t> media content, identify bias, and misinformation, and comprehend the construction and dissemination of media messages.</a:t>
            </a:r>
          </a:p>
          <a:p>
            <a:r>
              <a:rPr lang="en-US" sz="2000" b="1" dirty="0"/>
              <a:t>Critical thinking </a:t>
            </a:r>
            <a:r>
              <a:rPr lang="en-US" sz="2000" dirty="0"/>
              <a:t>enables individuals to differentiate between reliable information and misinformation or disinformation.</a:t>
            </a:r>
          </a:p>
          <a:p>
            <a:r>
              <a:rPr lang="en-US" sz="2000" dirty="0"/>
              <a:t>Individuals should be able to </a:t>
            </a:r>
            <a:r>
              <a:rPr lang="en-US" sz="2000" b="1" dirty="0"/>
              <a:t>verify the veracity </a:t>
            </a:r>
            <a:r>
              <a:rPr lang="en-US" sz="2000" dirty="0"/>
              <a:t>of claims and information using credible sources and fact-checking </a:t>
            </a:r>
            <a:r>
              <a:rPr lang="en-US" sz="2000" dirty="0" err="1"/>
              <a:t>organisations</a:t>
            </a:r>
            <a:r>
              <a:rPr lang="en-US" sz="2000" dirty="0"/>
              <a:t>.</a:t>
            </a:r>
          </a:p>
          <a:p>
            <a:r>
              <a:rPr lang="en-US" sz="2000" dirty="0"/>
              <a:t>Reflective skills should include the </a:t>
            </a:r>
            <a:r>
              <a:rPr lang="en-US" sz="2000" b="1" dirty="0"/>
              <a:t>ability to triage</a:t>
            </a:r>
            <a:r>
              <a:rPr lang="en-US" sz="2000" dirty="0"/>
              <a:t> information effectively.</a:t>
            </a:r>
          </a:p>
          <a:p>
            <a:endParaRPr lang="sl-SI" dirty="0"/>
          </a:p>
        </p:txBody>
      </p:sp>
      <p:pic>
        <p:nvPicPr>
          <p:cNvPr id="10" name="Označba mesta vsebine 9">
            <a:extLst>
              <a:ext uri="{FF2B5EF4-FFF2-40B4-BE49-F238E27FC236}">
                <a16:creationId xmlns:a16="http://schemas.microsoft.com/office/drawing/2014/main" id="{BE0AEB95-7913-A45E-F8CE-D6717F5EA50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901" y="1925056"/>
            <a:ext cx="5781675" cy="3852944"/>
          </a:xfrm>
        </p:spPr>
      </p:pic>
      <p:sp>
        <p:nvSpPr>
          <p:cNvPr id="4" name="Ορθογώνιο 1">
            <a:extLst>
              <a:ext uri="{FF2B5EF4-FFF2-40B4-BE49-F238E27FC236}">
                <a16:creationId xmlns:a16="http://schemas.microsoft.com/office/drawing/2014/main" id="{26FD230E-57B3-3D29-7BA7-B3A0C8006596}"/>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1035247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a:xfrm>
            <a:off x="6172199" y="1800000"/>
            <a:ext cx="5782377" cy="5058000"/>
          </a:xfrm>
        </p:spPr>
        <p:txBody>
          <a:bodyPr>
            <a:normAutofit/>
          </a:bodyPr>
          <a:lstStyle/>
          <a:p>
            <a:pPr>
              <a:lnSpc>
                <a:spcPct val="120000"/>
              </a:lnSpc>
            </a:pPr>
            <a:endParaRPr lang="sl-SI" sz="2000"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a:xfrm>
            <a:off x="557998" y="1679187"/>
            <a:ext cx="6473867" cy="5391313"/>
          </a:xfrm>
        </p:spPr>
        <p:txBody>
          <a:bodyPr>
            <a:noAutofit/>
          </a:bodyPr>
          <a:lstStyle/>
          <a:p>
            <a:pPr>
              <a:lnSpc>
                <a:spcPct val="120000"/>
              </a:lnSpc>
            </a:pPr>
            <a:r>
              <a:rPr lang="en-US" sz="1800" b="1" dirty="0"/>
              <a:t>Evaluating</a:t>
            </a:r>
            <a:r>
              <a:rPr lang="en-US" sz="1800" dirty="0"/>
              <a:t> the authenticity and dependability of sources is of paramount importance. The development of reflective abilities encompasses the capacity to discern between sources that are reliable and those that have a track record of disseminating inaccurate or prejudiced information.</a:t>
            </a:r>
          </a:p>
          <a:p>
            <a:pPr>
              <a:lnSpc>
                <a:spcPct val="120000"/>
              </a:lnSpc>
            </a:pPr>
            <a:r>
              <a:rPr lang="en-US" sz="1800" dirty="0"/>
              <a:t>A healthy level of </a:t>
            </a:r>
            <a:r>
              <a:rPr lang="en-US" sz="1800" b="1" dirty="0" err="1"/>
              <a:t>scepticism</a:t>
            </a:r>
            <a:r>
              <a:rPr lang="en-US" sz="1800" dirty="0"/>
              <a:t> entails </a:t>
            </a:r>
            <a:r>
              <a:rPr lang="en-US" sz="1800" dirty="0" err="1"/>
              <a:t>scrutinising</a:t>
            </a:r>
            <a:r>
              <a:rPr lang="en-US" sz="1800" dirty="0"/>
              <a:t> information and claims, even when they coincide with one's preconceived notions. It is essential to not believe information at face value and to seek evidence to support it.</a:t>
            </a:r>
          </a:p>
          <a:p>
            <a:pPr>
              <a:lnSpc>
                <a:spcPct val="120000"/>
              </a:lnSpc>
            </a:pPr>
            <a:r>
              <a:rPr lang="en-US" sz="1800" b="1" dirty="0"/>
              <a:t>Cross-referencing information </a:t>
            </a:r>
            <a:r>
              <a:rPr lang="en-US" sz="1800" dirty="0"/>
              <a:t>with multiple sources can help individuals get a more accurate picture of a topic and identify discrepancies or inconsistencies in information.</a:t>
            </a:r>
            <a:endParaRPr lang="en-GB" sz="1800"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sl-SI" dirty="0" err="1"/>
              <a:t>Consideration</a:t>
            </a:r>
            <a:r>
              <a:rPr lang="sl-SI" dirty="0"/>
              <a:t> </a:t>
            </a:r>
            <a:r>
              <a:rPr lang="sl-SI" dirty="0" err="1"/>
              <a:t>of</a:t>
            </a:r>
            <a:r>
              <a:rPr lang="sl-SI" dirty="0"/>
              <a:t> </a:t>
            </a:r>
            <a:r>
              <a:rPr lang="sl-SI" dirty="0" err="1"/>
              <a:t>Significant</a:t>
            </a:r>
            <a:r>
              <a:rPr lang="sl-SI" dirty="0"/>
              <a:t> </a:t>
            </a:r>
            <a:r>
              <a:rPr lang="sl-SI" dirty="0" err="1"/>
              <a:t>Abilities</a:t>
            </a:r>
            <a:endParaRPr lang="en-GB" dirty="0"/>
          </a:p>
        </p:txBody>
      </p:sp>
      <p:pic>
        <p:nvPicPr>
          <p:cNvPr id="10" name="Slika 9">
            <a:extLst>
              <a:ext uri="{FF2B5EF4-FFF2-40B4-BE49-F238E27FC236}">
                <a16:creationId xmlns:a16="http://schemas.microsoft.com/office/drawing/2014/main" id="{65C6ADE3-A093-116E-F6F3-4A130157A3F4}"/>
              </a:ext>
            </a:extLst>
          </p:cNvPr>
          <p:cNvPicPr>
            <a:picLocks noChangeAspect="1"/>
          </p:cNvPicPr>
          <p:nvPr/>
        </p:nvPicPr>
        <p:blipFill>
          <a:blip r:embed="rId3"/>
          <a:stretch>
            <a:fillRect/>
          </a:stretch>
        </p:blipFill>
        <p:spPr>
          <a:xfrm>
            <a:off x="7436926" y="1679187"/>
            <a:ext cx="4350012" cy="2909070"/>
          </a:xfrm>
          <a:prstGeom prst="rect">
            <a:avLst/>
          </a:prstGeom>
        </p:spPr>
      </p:pic>
      <p:sp>
        <p:nvSpPr>
          <p:cNvPr id="2" name="Ορθογώνιο 1">
            <a:extLst>
              <a:ext uri="{FF2B5EF4-FFF2-40B4-BE49-F238E27FC236}">
                <a16:creationId xmlns:a16="http://schemas.microsoft.com/office/drawing/2014/main" id="{33289937-B9C7-801F-B286-5B142CC17038}"/>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79066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Consideration</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of</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Significant</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Abilities</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6046001" cy="4865977"/>
          </a:xfrm>
        </p:spPr>
        <p:txBody>
          <a:bodyPr>
            <a:normAutofit fontScale="92500"/>
          </a:bodyPr>
          <a:lstStyle/>
          <a:p>
            <a:pPr>
              <a:lnSpc>
                <a:spcPct val="120000"/>
              </a:lnSpc>
            </a:pPr>
            <a:r>
              <a:rPr lang="en-US" sz="2200" b="0" i="0" dirty="0">
                <a:solidFill>
                  <a:srgbClr val="333333"/>
                </a:solidFill>
                <a:effectLst/>
              </a:rPr>
              <a:t>The concept of </a:t>
            </a:r>
            <a:r>
              <a:rPr lang="en-US" sz="2200" b="1" i="0" dirty="0">
                <a:solidFill>
                  <a:srgbClr val="333333"/>
                </a:solidFill>
                <a:effectLst/>
              </a:rPr>
              <a:t>open-mindedness</a:t>
            </a:r>
            <a:r>
              <a:rPr lang="en-US" sz="2200" b="0" i="0" dirty="0">
                <a:solidFill>
                  <a:srgbClr val="333333"/>
                </a:solidFill>
                <a:effectLst/>
              </a:rPr>
              <a:t> is an important capacity to consider and incorporate diverse viewpoints, as well as the willingness to revise one's opinions in light of new data</a:t>
            </a:r>
            <a:r>
              <a:rPr lang="sl-SI" sz="2200" b="0" i="0" dirty="0">
                <a:solidFill>
                  <a:srgbClr val="333333"/>
                </a:solidFill>
                <a:effectLst/>
              </a:rPr>
              <a:t>.</a:t>
            </a:r>
          </a:p>
          <a:p>
            <a:pPr>
              <a:lnSpc>
                <a:spcPct val="120000"/>
              </a:lnSpc>
            </a:pPr>
            <a:r>
              <a:rPr lang="en-US" sz="2200" b="0" i="0" dirty="0">
                <a:solidFill>
                  <a:srgbClr val="333333"/>
                </a:solidFill>
                <a:effectLst/>
              </a:rPr>
              <a:t>Being </a:t>
            </a:r>
            <a:r>
              <a:rPr lang="en-US" sz="2200" b="1" i="0" dirty="0">
                <a:solidFill>
                  <a:srgbClr val="333333"/>
                </a:solidFill>
                <a:effectLst/>
              </a:rPr>
              <a:t>digitally literate </a:t>
            </a:r>
            <a:r>
              <a:rPr lang="en-US" sz="2200" b="0" i="0" dirty="0">
                <a:solidFill>
                  <a:srgbClr val="333333"/>
                </a:solidFill>
                <a:effectLst/>
              </a:rPr>
              <a:t>and understanding digital tools and platforms also includes </a:t>
            </a:r>
            <a:r>
              <a:rPr lang="en-US" sz="2200" b="0" i="0" dirty="0" err="1">
                <a:solidFill>
                  <a:srgbClr val="333333"/>
                </a:solidFill>
                <a:effectLst/>
              </a:rPr>
              <a:t>recognising</a:t>
            </a:r>
            <a:r>
              <a:rPr lang="en-US" sz="2200" b="0" i="0" dirty="0">
                <a:solidFill>
                  <a:srgbClr val="333333"/>
                </a:solidFill>
                <a:effectLst/>
              </a:rPr>
              <a:t> features and algorithms that can amplify misinformation.</a:t>
            </a:r>
            <a:endParaRPr lang="sl-SI" sz="2200" b="0" i="0" dirty="0">
              <a:solidFill>
                <a:srgbClr val="333333"/>
              </a:solidFill>
              <a:effectLst/>
            </a:endParaRPr>
          </a:p>
          <a:p>
            <a:pPr>
              <a:lnSpc>
                <a:spcPct val="120000"/>
              </a:lnSpc>
            </a:pPr>
            <a:r>
              <a:rPr lang="en-US" sz="2200" b="0" i="0" dirty="0">
                <a:solidFill>
                  <a:srgbClr val="333333"/>
                </a:solidFill>
                <a:effectLst/>
              </a:rPr>
              <a:t>Reflective skills should involve </a:t>
            </a:r>
            <a:r>
              <a:rPr lang="en-US" sz="2200" b="1" i="0" dirty="0">
                <a:solidFill>
                  <a:srgbClr val="333333"/>
                </a:solidFill>
                <a:effectLst/>
              </a:rPr>
              <a:t>ethical issues</a:t>
            </a:r>
            <a:r>
              <a:rPr lang="en-US" sz="2200" b="0" i="0" dirty="0">
                <a:solidFill>
                  <a:srgbClr val="333333"/>
                </a:solidFill>
                <a:effectLst/>
              </a:rPr>
              <a:t>, including the exercise of caution in disseminating unverified material, the promotion of responsible information sharing </a:t>
            </a:r>
            <a:r>
              <a:rPr lang="en-US" sz="2200" b="0" i="0" dirty="0" err="1">
                <a:solidFill>
                  <a:srgbClr val="333333"/>
                </a:solidFill>
                <a:effectLst/>
              </a:rPr>
              <a:t>practises</a:t>
            </a:r>
            <a:r>
              <a:rPr lang="en-US" sz="2200" b="0" i="0" dirty="0">
                <a:solidFill>
                  <a:srgbClr val="333333"/>
                </a:solidFill>
                <a:effectLst/>
              </a:rPr>
              <a:t>, and the avoidance of disseminating misleading or damaging content.</a:t>
            </a:r>
            <a:endParaRPr lang="sl-SI" sz="2200" b="0" i="0" dirty="0">
              <a:solidFill>
                <a:srgbClr val="333333"/>
              </a:solidFill>
              <a:effectLst/>
            </a:endParaRPr>
          </a:p>
        </p:txBody>
      </p:sp>
      <p:pic>
        <p:nvPicPr>
          <p:cNvPr id="4" name="Εικόνα 3" descr="Εικόνα που περιέχει ασπρόμαυρο, ανθρώπινο πρόσωπο, άτομο, πορτραίτο&#10;&#10;Περιγραφή που δημιουργήθηκε αυτόματα">
            <a:extLst>
              <a:ext uri="{FF2B5EF4-FFF2-40B4-BE49-F238E27FC236}">
                <a16:creationId xmlns:a16="http://schemas.microsoft.com/office/drawing/2014/main" id="{C7E3F0C9-D709-273E-BCEF-0A57B0F0A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009" y="1415598"/>
            <a:ext cx="4494262" cy="3254829"/>
          </a:xfrm>
          <a:prstGeom prst="rect">
            <a:avLst/>
          </a:prstGeom>
        </p:spPr>
      </p:pic>
      <p:sp>
        <p:nvSpPr>
          <p:cNvPr id="7" name="Ορθογώνιο 6">
            <a:extLst>
              <a:ext uri="{FF2B5EF4-FFF2-40B4-BE49-F238E27FC236}">
                <a16:creationId xmlns:a16="http://schemas.microsoft.com/office/drawing/2014/main" id="{D83F90A3-F8EE-642E-6D5D-86BB3FC8BDDB}"/>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1439245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a:t>Some </a:t>
            </a:r>
            <a:r>
              <a:rPr lang="sl-SI" dirty="0" err="1"/>
              <a:t>of</a:t>
            </a:r>
            <a:r>
              <a:rPr lang="sl-SI" dirty="0"/>
              <a:t> </a:t>
            </a:r>
            <a:r>
              <a:rPr lang="sl-SI" dirty="0" err="1"/>
              <a:t>the</a:t>
            </a:r>
            <a:r>
              <a:rPr lang="sl-SI" dirty="0"/>
              <a:t> </a:t>
            </a:r>
            <a:r>
              <a:rPr lang="sl-SI" dirty="0" err="1"/>
              <a:t>Important</a:t>
            </a:r>
            <a:r>
              <a:rPr lang="sl-SI" dirty="0"/>
              <a:t> </a:t>
            </a:r>
            <a:r>
              <a:rPr lang="sl-SI" dirty="0" err="1"/>
              <a:t>Reflection</a:t>
            </a:r>
            <a:r>
              <a:rPr lang="sl-SI" dirty="0"/>
              <a:t> </a:t>
            </a:r>
            <a:r>
              <a:rPr lang="sl-SI" dirty="0" err="1"/>
              <a:t>Skills</a:t>
            </a:r>
            <a:r>
              <a:rPr lang="sl-SI" dirty="0"/>
              <a:t> </a:t>
            </a:r>
            <a:endParaRPr lang="en-GB" dirty="0"/>
          </a:p>
        </p:txBody>
      </p:sp>
      <p:graphicFrame>
        <p:nvGraphicFramePr>
          <p:cNvPr id="2" name="Označba mesta vsebine 1">
            <a:extLst>
              <a:ext uri="{FF2B5EF4-FFF2-40B4-BE49-F238E27FC236}">
                <a16:creationId xmlns:a16="http://schemas.microsoft.com/office/drawing/2014/main" id="{ED4CCDC5-FFF4-D77E-976F-DD1BEFC7DEBD}"/>
              </a:ext>
            </a:extLst>
          </p:cNvPr>
          <p:cNvGraphicFramePr>
            <a:graphicFrameLocks noGrp="1"/>
          </p:cNvGraphicFramePr>
          <p:nvPr>
            <p:ph idx="1"/>
            <p:extLst>
              <p:ext uri="{D42A27DB-BD31-4B8C-83A1-F6EECF244321}">
                <p14:modId xmlns:p14="http://schemas.microsoft.com/office/powerpoint/2010/main" val="3139249264"/>
              </p:ext>
            </p:extLst>
          </p:nvPr>
        </p:nvGraphicFramePr>
        <p:xfrm>
          <a:off x="557212" y="1800225"/>
          <a:ext cx="10734901" cy="486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a:hlinkClick r:id="rId8"/>
              </a:rPr>
              <a:t>Source</a:t>
            </a:r>
            <a:r>
              <a:rPr lang="en-US" sz="1200" dirty="0"/>
              <a:t> | </a:t>
            </a:r>
            <a:r>
              <a:rPr lang="en-US" sz="1200" dirty="0" err="1">
                <a:hlinkClick r:id="rId9"/>
              </a:rPr>
              <a:t>Pixabay</a:t>
            </a:r>
            <a:r>
              <a:rPr lang="en-US" sz="1200" dirty="0">
                <a:hlinkClick r:id="rId9"/>
              </a:rPr>
              <a:t> license</a:t>
            </a:r>
            <a:endParaRPr lang="en-US" sz="1200" dirty="0"/>
          </a:p>
        </p:txBody>
      </p:sp>
    </p:spTree>
    <p:extLst>
      <p:ext uri="{BB962C8B-B14F-4D97-AF65-F5344CB8AC3E}">
        <p14:creationId xmlns:p14="http://schemas.microsoft.com/office/powerpoint/2010/main" val="3260713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8CE1D3-29BC-22C8-BE72-958EEAF59FAF}"/>
              </a:ext>
            </a:extLst>
          </p:cNvPr>
          <p:cNvSpPr>
            <a:spLocks noGrp="1"/>
          </p:cNvSpPr>
          <p:nvPr>
            <p:ph type="title"/>
          </p:nvPr>
        </p:nvSpPr>
        <p:spPr/>
        <p:txBody>
          <a:bodyPr/>
          <a:lstStyle/>
          <a:p>
            <a:r>
              <a:rPr lang="sl-SI" dirty="0" err="1"/>
              <a:t>Reflection</a:t>
            </a:r>
            <a:r>
              <a:rPr lang="sl-SI" dirty="0"/>
              <a:t> as a </a:t>
            </a:r>
            <a:r>
              <a:rPr lang="sl-SI" dirty="0" err="1"/>
              <a:t>Cognitive</a:t>
            </a:r>
            <a:r>
              <a:rPr lang="sl-SI" dirty="0"/>
              <a:t> </a:t>
            </a:r>
            <a:r>
              <a:rPr lang="sl-SI" dirty="0" err="1"/>
              <a:t>process</a:t>
            </a:r>
            <a:endParaRPr lang="sl-SI" dirty="0"/>
          </a:p>
        </p:txBody>
      </p:sp>
      <p:sp>
        <p:nvSpPr>
          <p:cNvPr id="4" name="Označba mesta vsebine 3">
            <a:extLst>
              <a:ext uri="{FF2B5EF4-FFF2-40B4-BE49-F238E27FC236}">
                <a16:creationId xmlns:a16="http://schemas.microsoft.com/office/drawing/2014/main" id="{4C574F1A-904B-F7EA-BC5E-46E132FFB11E}"/>
              </a:ext>
            </a:extLst>
          </p:cNvPr>
          <p:cNvSpPr>
            <a:spLocks noGrp="1"/>
          </p:cNvSpPr>
          <p:nvPr>
            <p:ph sz="half" idx="2"/>
          </p:nvPr>
        </p:nvSpPr>
        <p:spPr/>
        <p:txBody>
          <a:bodyPr/>
          <a:lstStyle/>
          <a:p>
            <a:endParaRPr lang="sl-SI" dirty="0"/>
          </a:p>
          <a:p>
            <a:pPr marL="0" indent="0">
              <a:buNone/>
            </a:pPr>
            <a:r>
              <a:rPr lang="en-US" dirty="0"/>
              <a:t>Reflection is a </a:t>
            </a:r>
            <a:r>
              <a:rPr lang="en-US" b="1" dirty="0"/>
              <a:t>cognitive process </a:t>
            </a:r>
            <a:r>
              <a:rPr lang="en-US" dirty="0"/>
              <a:t>that involves thinking about and </a:t>
            </a:r>
            <a:r>
              <a:rPr lang="en-US" dirty="0" err="1"/>
              <a:t>analysing</a:t>
            </a:r>
            <a:r>
              <a:rPr lang="en-US" dirty="0"/>
              <a:t> experiences, thoughts, and emotions. There are various types of reflection, each serving different purposes and occurring in different contexts. Here are some common types of reflection which we can use to identify misleading and false information or their disorders. </a:t>
            </a:r>
          </a:p>
          <a:p>
            <a:endParaRPr lang="sl-SI" dirty="0"/>
          </a:p>
        </p:txBody>
      </p:sp>
      <p:pic>
        <p:nvPicPr>
          <p:cNvPr id="16" name="Označba mesta vsebine 15">
            <a:extLst>
              <a:ext uri="{FF2B5EF4-FFF2-40B4-BE49-F238E27FC236}">
                <a16:creationId xmlns:a16="http://schemas.microsoft.com/office/drawing/2014/main" id="{384A6697-A42C-66B8-66F8-0A5A29DBC0E6}"/>
              </a:ext>
            </a:extLst>
          </p:cNvPr>
          <p:cNvPicPr>
            <a:picLocks noGrp="1" noChangeAspect="1"/>
          </p:cNvPicPr>
          <p:nvPr>
            <p:ph sz="half" idx="1"/>
          </p:nvPr>
        </p:nvPicPr>
        <p:blipFill>
          <a:blip r:embed="rId3"/>
          <a:stretch>
            <a:fillRect/>
          </a:stretch>
        </p:blipFill>
        <p:spPr>
          <a:xfrm>
            <a:off x="376908" y="2171199"/>
            <a:ext cx="5719091" cy="3812727"/>
          </a:xfrm>
          <a:prstGeom prst="rect">
            <a:avLst/>
          </a:prstGeom>
        </p:spPr>
      </p:pic>
      <p:sp>
        <p:nvSpPr>
          <p:cNvPr id="3" name="Textfeld 5">
            <a:extLst>
              <a:ext uri="{FF2B5EF4-FFF2-40B4-BE49-F238E27FC236}">
                <a16:creationId xmlns:a16="http://schemas.microsoft.com/office/drawing/2014/main" id="{D9920F3B-6134-CF56-999A-19C803EC008E}"/>
              </a:ext>
            </a:extLst>
          </p:cNvPr>
          <p:cNvSpPr txBox="1"/>
          <p:nvPr/>
        </p:nvSpPr>
        <p:spPr>
          <a:xfrm>
            <a:off x="9178863" y="6416409"/>
            <a:ext cx="3183466" cy="276999"/>
          </a:xfrm>
          <a:prstGeom prst="rect">
            <a:avLst/>
          </a:prstGeom>
          <a:noFill/>
        </p:spPr>
        <p:txBody>
          <a:bodyPr wrap="square" rtlCol="0">
            <a:spAutoFit/>
          </a:bodyPr>
          <a:lstStyle/>
          <a:p>
            <a:pPr algn="ctr"/>
            <a:r>
              <a:rPr lang="de-DE" sz="1200" dirty="0">
                <a:hlinkClick r:id="rId4"/>
              </a:rPr>
              <a:t>Picture source </a:t>
            </a:r>
            <a:r>
              <a:rPr lang="de-DE" sz="1200" dirty="0"/>
              <a:t>| </a:t>
            </a:r>
            <a:r>
              <a:rPr lang="de-DE" sz="1200" dirty="0" err="1">
                <a:hlinkClick r:id="rId5"/>
              </a:rPr>
              <a:t>Unsplash</a:t>
            </a:r>
            <a:r>
              <a:rPr lang="de-DE" sz="1200" dirty="0">
                <a:hlinkClick r:id="rId5"/>
              </a:rPr>
              <a:t> </a:t>
            </a:r>
            <a:r>
              <a:rPr lang="de-DE" sz="1200" dirty="0" err="1">
                <a:hlinkClick r:id="rId5"/>
              </a:rPr>
              <a:t>license</a:t>
            </a:r>
            <a:endParaRPr lang="de-AT" sz="1200" dirty="0" err="1"/>
          </a:p>
        </p:txBody>
      </p:sp>
    </p:spTree>
    <p:extLst>
      <p:ext uri="{BB962C8B-B14F-4D97-AF65-F5344CB8AC3E}">
        <p14:creationId xmlns:p14="http://schemas.microsoft.com/office/powerpoint/2010/main" val="2906305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a:t>
            </a:r>
            <a:r>
              <a:rPr lang="sl-SI" dirty="0" err="1"/>
              <a:t>ypes</a:t>
            </a:r>
            <a:r>
              <a:rPr lang="sl-SI" dirty="0"/>
              <a:t> </a:t>
            </a:r>
            <a:r>
              <a:rPr lang="sl-SI" dirty="0" err="1"/>
              <a:t>of</a:t>
            </a:r>
            <a:r>
              <a:rPr lang="sl-SI" dirty="0"/>
              <a:t> </a:t>
            </a:r>
            <a:r>
              <a:rPr lang="sl-SI" dirty="0" err="1"/>
              <a:t>Reflection</a:t>
            </a:r>
            <a:r>
              <a:rPr lang="sl-SI" dirty="0"/>
              <a:t> </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buFont typeface="Arial" panose="020B0604020202020204" pitchFamily="34" charset="0"/>
              <a:buChar char="•"/>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Self-reflection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involves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examining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one's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own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thoughts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feelings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actions</a:t>
            </a:r>
            <a:r>
              <a:rPr lang="sl-SI" sz="2000" kern="100" dirty="0">
                <a:effectLst/>
                <a:latin typeface="Calibri" panose="020F0502020204030204" pitchFamily="34" charset="0"/>
                <a:ea typeface="Calibri" panose="020F0502020204030204" pitchFamily="34" charset="0"/>
                <a:cs typeface="Calibri" panose="020F0502020204030204" pitchFamily="34" charset="0"/>
              </a:rPr>
              <a:t>. It is 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crucial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component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personal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growth</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self-awareness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Self-reflection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can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help</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individuals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understand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their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strengths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weaknesses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identify</a:t>
            </a:r>
            <a:r>
              <a:rPr lang="sl-SI" sz="2000" kern="100" dirty="0">
                <a:effectLst/>
                <a:latin typeface="Calibri" panose="020F0502020204030204" pitchFamily="34" charset="0"/>
                <a:ea typeface="Calibri" panose="020F0502020204030204" pitchFamily="34" charset="0"/>
                <a:cs typeface="Calibri" panose="020F0502020204030204" pitchFamily="34" charset="0"/>
              </a:rPr>
              <a:t> personal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values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beliefs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make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informed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decisions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sl-SI" sz="2000" b="1" kern="100" dirty="0">
                <a:effectLst/>
                <a:latin typeface="Calibri" panose="020F0502020204030204" pitchFamily="34" charset="0"/>
                <a:ea typeface="Calibri" panose="020F0502020204030204" pitchFamily="34" charset="0"/>
                <a:cs typeface="Calibri" panose="020F0502020204030204" pitchFamily="34" charset="0"/>
              </a:rPr>
              <a:t>Critical reflection </a:t>
            </a:r>
            <a:r>
              <a:rPr lang="sl-SI" sz="2000" kern="100" dirty="0">
                <a:effectLst/>
                <a:latin typeface="Calibri" panose="020F0502020204030204" pitchFamily="34" charset="0"/>
                <a:ea typeface="Calibri" panose="020F0502020204030204" pitchFamily="34" charset="0"/>
                <a:cs typeface="Calibri" panose="020F0502020204030204" pitchFamily="34" charset="0"/>
              </a:rPr>
              <a:t>goes beyond self-examination and involves analy</a:t>
            </a:r>
            <a:r>
              <a:rPr lang="nl-NL" sz="2000" kern="100" dirty="0">
                <a:effectLst/>
                <a:latin typeface="Calibri" panose="020F0502020204030204" pitchFamily="34" charset="0"/>
                <a:ea typeface="Calibri" panose="020F0502020204030204" pitchFamily="34" charset="0"/>
                <a:cs typeface="Calibri" panose="020F0502020204030204" pitchFamily="34" charset="0"/>
              </a:rPr>
              <a:t>s</a:t>
            </a:r>
            <a:r>
              <a:rPr lang="sl-SI" sz="2000" kern="100" dirty="0">
                <a:effectLst/>
                <a:latin typeface="Calibri" panose="020F0502020204030204" pitchFamily="34" charset="0"/>
                <a:ea typeface="Calibri" panose="020F0502020204030204" pitchFamily="34" charset="0"/>
                <a:cs typeface="Calibri" panose="020F0502020204030204" pitchFamily="34" charset="0"/>
              </a:rPr>
              <a:t>ing and evaluating experiences, ideas, or situations in a critical and objective manner. It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often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requires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questioning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assumptions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challenging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existing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beliefs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seeking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alternative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perspectives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pic>
        <p:nvPicPr>
          <p:cNvPr id="5" name="Slika 4">
            <a:extLst>
              <a:ext uri="{FF2B5EF4-FFF2-40B4-BE49-F238E27FC236}">
                <a16:creationId xmlns:a16="http://schemas.microsoft.com/office/drawing/2014/main" id="{B1EB097F-F214-3393-1F1F-2B702E6CC957}"/>
              </a:ext>
            </a:extLst>
          </p:cNvPr>
          <p:cNvPicPr>
            <a:picLocks noChangeAspect="1"/>
          </p:cNvPicPr>
          <p:nvPr/>
        </p:nvPicPr>
        <p:blipFill>
          <a:blip r:embed="rId3"/>
          <a:stretch>
            <a:fillRect/>
          </a:stretch>
        </p:blipFill>
        <p:spPr>
          <a:xfrm>
            <a:off x="2842712" y="4577707"/>
            <a:ext cx="5425525" cy="2055765"/>
          </a:xfrm>
          <a:prstGeom prst="rect">
            <a:avLst/>
          </a:prstGeom>
        </p:spPr>
      </p:pic>
      <p:sp>
        <p:nvSpPr>
          <p:cNvPr id="4" name="Ορθογώνιο 3">
            <a:extLst>
              <a:ext uri="{FF2B5EF4-FFF2-40B4-BE49-F238E27FC236}">
                <a16:creationId xmlns:a16="http://schemas.microsoft.com/office/drawing/2014/main" id="{09FC413B-C866-5C6C-A149-E9E91296E12D}"/>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741694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a:t>
            </a:r>
            <a:r>
              <a:rPr lang="sl-SI" dirty="0" err="1"/>
              <a:t>ypes</a:t>
            </a:r>
            <a:r>
              <a:rPr lang="sl-SI" dirty="0"/>
              <a:t> </a:t>
            </a:r>
            <a:r>
              <a:rPr lang="sl-SI" dirty="0" err="1"/>
              <a:t>of</a:t>
            </a:r>
            <a:r>
              <a:rPr lang="sl-SI" dirty="0"/>
              <a:t> </a:t>
            </a:r>
            <a:r>
              <a:rPr lang="sl-SI" dirty="0" err="1"/>
              <a:t>Reflection</a:t>
            </a:r>
            <a:r>
              <a:rPr lang="sl-SI" dirty="0"/>
              <a:t> </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Ethical</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reflection</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focuses</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moral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ethical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dilemmas</a:t>
            </a:r>
            <a:r>
              <a:rPr lang="sl-SI" sz="2000" kern="100" dirty="0">
                <a:effectLst/>
                <a:latin typeface="Calibri" panose="020F0502020204030204" pitchFamily="34" charset="0"/>
                <a:ea typeface="Calibri" panose="020F0502020204030204" pitchFamily="34" charset="0"/>
                <a:cs typeface="Calibri" panose="020F0502020204030204" pitchFamily="34" charset="0"/>
              </a:rPr>
              <a:t>. It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involves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considering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ethical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implications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one's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actions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decisions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beliefs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aligning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them</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with</a:t>
            </a:r>
            <a:r>
              <a:rPr lang="sl-SI" sz="2000" kern="100" dirty="0">
                <a:effectLst/>
                <a:latin typeface="Calibri" panose="020F0502020204030204" pitchFamily="34" charset="0"/>
                <a:ea typeface="Calibri" panose="020F0502020204030204" pitchFamily="34" charset="0"/>
                <a:cs typeface="Calibri" panose="020F0502020204030204" pitchFamily="34" charset="0"/>
              </a:rPr>
              <a:t> personal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societal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values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sl-SI" sz="2000" b="1" dirty="0" err="1">
                <a:effectLst/>
                <a:latin typeface="Calibri" panose="020F0502020204030204" pitchFamily="34" charset="0"/>
                <a:ea typeface="Calibri" panose="020F0502020204030204" pitchFamily="34" charset="0"/>
              </a:rPr>
              <a:t>Cultural</a:t>
            </a:r>
            <a:r>
              <a:rPr lang="sl-SI" sz="2000" b="1" dirty="0">
                <a:effectLst/>
                <a:latin typeface="Calibri" panose="020F0502020204030204" pitchFamily="34" charset="0"/>
                <a:ea typeface="Calibri" panose="020F0502020204030204" pitchFamily="34" charset="0"/>
              </a:rPr>
              <a:t> </a:t>
            </a:r>
            <a:r>
              <a:rPr lang="sl-SI" sz="2000" b="1" dirty="0" err="1">
                <a:effectLst/>
                <a:latin typeface="Calibri" panose="020F0502020204030204" pitchFamily="34" charset="0"/>
                <a:ea typeface="Calibri" panose="020F0502020204030204" pitchFamily="34" charset="0"/>
              </a:rPr>
              <a:t>reflection</a:t>
            </a:r>
            <a:r>
              <a:rPr lang="sl-SI" sz="2000" b="1"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involves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exploring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and</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understanding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one's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cultural</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identity</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biases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and</a:t>
            </a:r>
            <a:r>
              <a:rPr lang="sl-SI" sz="2000" dirty="0">
                <a:effectLst/>
                <a:latin typeface="Calibri" panose="020F0502020204030204" pitchFamily="34" charset="0"/>
                <a:ea typeface="Calibri" panose="020F0502020204030204" pitchFamily="34" charset="0"/>
              </a:rPr>
              <a:t> how </a:t>
            </a:r>
            <a:r>
              <a:rPr lang="sl-SI" sz="2000" dirty="0" err="1">
                <a:effectLst/>
                <a:latin typeface="Calibri" panose="020F0502020204030204" pitchFamily="34" charset="0"/>
                <a:ea typeface="Calibri" panose="020F0502020204030204" pitchFamily="34" charset="0"/>
              </a:rPr>
              <a:t>culture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influences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one's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perspectives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and</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behaviors</a:t>
            </a:r>
            <a:r>
              <a:rPr lang="sl-SI" sz="2000" dirty="0">
                <a:effectLst/>
                <a:latin typeface="Calibri" panose="020F0502020204030204" pitchFamily="34" charset="0"/>
                <a:ea typeface="Calibri" panose="020F0502020204030204" pitchFamily="34" charset="0"/>
              </a:rPr>
              <a:t>. It </a:t>
            </a:r>
            <a:r>
              <a:rPr lang="sl-SI" sz="2000" dirty="0" err="1">
                <a:effectLst/>
                <a:latin typeface="Calibri" panose="020F0502020204030204" pitchFamily="34" charset="0"/>
                <a:ea typeface="Calibri" panose="020F0502020204030204" pitchFamily="34" charset="0"/>
              </a:rPr>
              <a:t>can</a:t>
            </a:r>
            <a:r>
              <a:rPr lang="sl-SI" sz="2000" dirty="0">
                <a:effectLst/>
                <a:latin typeface="Calibri" panose="020F0502020204030204" pitchFamily="34" charset="0"/>
                <a:ea typeface="Calibri" panose="020F0502020204030204" pitchFamily="34" charset="0"/>
              </a:rPr>
              <a:t> be a </a:t>
            </a:r>
            <a:r>
              <a:rPr lang="sl-SI" sz="2000" dirty="0" err="1">
                <a:effectLst/>
                <a:latin typeface="Calibri" panose="020F0502020204030204" pitchFamily="34" charset="0"/>
                <a:ea typeface="Calibri" panose="020F0502020204030204" pitchFamily="34" charset="0"/>
              </a:rPr>
              <a:t>valuable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tool</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for</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fostering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cultural</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awareness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and</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sensitivity</a:t>
            </a:r>
            <a:r>
              <a:rPr lang="sl-SI" sz="2000" dirty="0">
                <a:effectLst/>
                <a:latin typeface="Calibri" panose="020F0502020204030204" pitchFamily="34" charset="0"/>
                <a:ea typeface="Calibri" panose="020F0502020204030204" pitchFamily="34" charset="0"/>
              </a:rPr>
              <a:t>.</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Experiential</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reflection</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a:effectLst/>
                <a:latin typeface="Calibri" panose="020F0502020204030204" pitchFamily="34" charset="0"/>
                <a:ea typeface="Calibri" panose="020F0502020204030204" pitchFamily="34" charset="0"/>
                <a:cs typeface="Calibri" panose="020F0502020204030204" pitchFamily="34" charset="0"/>
              </a:rPr>
              <a:t>is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based</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learning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from</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direct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experiences</a:t>
            </a:r>
            <a:r>
              <a:rPr lang="sl-SI" sz="2000" kern="100" dirty="0">
                <a:effectLst/>
                <a:latin typeface="Calibri" panose="020F0502020204030204" pitchFamily="34" charset="0"/>
                <a:ea typeface="Calibri" panose="020F0502020204030204" pitchFamily="34" charset="0"/>
                <a:cs typeface="Calibri" panose="020F0502020204030204" pitchFamily="34" charset="0"/>
              </a:rPr>
              <a:t>. It involves analy</a:t>
            </a:r>
            <a:r>
              <a:rPr lang="nl-NL" sz="2000" kern="100" dirty="0">
                <a:effectLst/>
                <a:latin typeface="Calibri" panose="020F0502020204030204" pitchFamily="34" charset="0"/>
                <a:ea typeface="Calibri" panose="020F0502020204030204" pitchFamily="34" charset="0"/>
                <a:cs typeface="Calibri" panose="020F0502020204030204" pitchFamily="34" charset="0"/>
              </a:rPr>
              <a:t>s</a:t>
            </a:r>
            <a:r>
              <a:rPr lang="sl-SI" sz="2000" kern="100" dirty="0">
                <a:effectLst/>
                <a:latin typeface="Calibri" panose="020F0502020204030204" pitchFamily="34" charset="0"/>
                <a:ea typeface="Calibri" panose="020F0502020204030204" pitchFamily="34" charset="0"/>
                <a:cs typeface="Calibri" panose="020F0502020204030204" pitchFamily="34" charset="0"/>
              </a:rPr>
              <a:t>ing what was learned, how it was learned, and how the knowledge gained can be applied in the future.</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b="1" kern="100" dirty="0">
                <a:effectLst/>
                <a:latin typeface="Calibri" panose="020F0502020204030204" pitchFamily="34" charset="0"/>
                <a:ea typeface="Calibri" panose="020F0502020204030204" pitchFamily="34" charset="0"/>
                <a:cs typeface="Calibri" panose="020F0502020204030204" pitchFamily="34" charset="0"/>
              </a:rPr>
              <a:t>Group reflection </a:t>
            </a:r>
            <a:r>
              <a:rPr lang="sl-SI" sz="2000" kern="100" dirty="0">
                <a:effectLst/>
                <a:latin typeface="Calibri" panose="020F0502020204030204" pitchFamily="34" charset="0"/>
                <a:ea typeface="Calibri" panose="020F0502020204030204" pitchFamily="34" charset="0"/>
                <a:cs typeface="Calibri" panose="020F0502020204030204" pitchFamily="34" charset="0"/>
              </a:rPr>
              <a:t>occurs when a team or a group of people collectively analy</a:t>
            </a:r>
            <a:r>
              <a:rPr lang="nl-NL" sz="2000" kern="100" dirty="0">
                <a:effectLst/>
                <a:latin typeface="Calibri" panose="020F0502020204030204" pitchFamily="34" charset="0"/>
                <a:ea typeface="Calibri" panose="020F0502020204030204" pitchFamily="34" charset="0"/>
                <a:cs typeface="Calibri" panose="020F0502020204030204" pitchFamily="34" charset="0"/>
              </a:rPr>
              <a:t>s</a:t>
            </a:r>
            <a:r>
              <a:rPr lang="sl-SI" sz="2000" kern="100" dirty="0">
                <a:effectLst/>
                <a:latin typeface="Calibri" panose="020F0502020204030204" pitchFamily="34" charset="0"/>
                <a:ea typeface="Calibri" panose="020F0502020204030204" pitchFamily="34" charset="0"/>
                <a:cs typeface="Calibri" panose="020F0502020204030204" pitchFamily="34" charset="0"/>
              </a:rPr>
              <a:t>e their experiences or the outcomes of a project or task. It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can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lead</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better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teamwork</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improved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decision-making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enhanced</a:t>
            </a:r>
            <a:r>
              <a:rPr lang="sl-SI" sz="2000" kern="100" dirty="0">
                <a:effectLst/>
                <a:latin typeface="Calibri" panose="020F0502020204030204" pitchFamily="34" charset="0"/>
                <a:ea typeface="Calibri" panose="020F0502020204030204" pitchFamily="34" charset="0"/>
                <a:cs typeface="Calibri" panose="020F0502020204030204" pitchFamily="34" charset="0"/>
              </a:rPr>
              <a:t> problem-</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solving</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spTree>
    <p:extLst>
      <p:ext uri="{BB962C8B-B14F-4D97-AF65-F5344CB8AC3E}">
        <p14:creationId xmlns:p14="http://schemas.microsoft.com/office/powerpoint/2010/main" val="1272937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T</a:t>
            </a:r>
            <a:r>
              <a:rPr lang="sl-SI" dirty="0" err="1"/>
              <a:t>ypes</a:t>
            </a:r>
            <a:r>
              <a:rPr lang="sl-SI" dirty="0"/>
              <a:t> </a:t>
            </a:r>
            <a:r>
              <a:rPr lang="sl-SI" dirty="0" err="1"/>
              <a:t>of</a:t>
            </a:r>
            <a:r>
              <a:rPr lang="sl-SI" dirty="0"/>
              <a:t> </a:t>
            </a:r>
            <a:r>
              <a:rPr lang="sl-SI" dirty="0" err="1"/>
              <a:t>Reflection</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449943" y="1718146"/>
            <a:ext cx="5994399" cy="4522998"/>
          </a:xfrm>
        </p:spPr>
        <p:txBody>
          <a:bodyPr>
            <a:normAutofit fontScale="92500" lnSpcReduction="10000"/>
          </a:bodyPr>
          <a:lstStyle/>
          <a:p>
            <a:pPr>
              <a:lnSpc>
                <a:spcPct val="120000"/>
              </a:lnSpc>
            </a:pPr>
            <a:r>
              <a:rPr lang="sl-SI" sz="2000" b="1" dirty="0" err="1">
                <a:effectLst/>
                <a:latin typeface="Calibri" panose="020F0502020204030204" pitchFamily="34" charset="0"/>
                <a:ea typeface="Calibri" panose="020F0502020204030204" pitchFamily="34" charset="0"/>
              </a:rPr>
              <a:t>Metacognition</a:t>
            </a:r>
            <a:r>
              <a:rPr lang="sl-SI" sz="2000" dirty="0">
                <a:effectLst/>
                <a:latin typeface="Calibri" panose="020F0502020204030204" pitchFamily="34" charset="0"/>
                <a:ea typeface="Calibri" panose="020F0502020204030204" pitchFamily="34" charset="0"/>
              </a:rPr>
              <a:t> is a </a:t>
            </a:r>
            <a:r>
              <a:rPr lang="sl-SI" sz="2000" dirty="0" err="1">
                <a:effectLst/>
                <a:latin typeface="Calibri" panose="020F0502020204030204" pitchFamily="34" charset="0"/>
                <a:ea typeface="Calibri" panose="020F0502020204030204" pitchFamily="34" charset="0"/>
              </a:rPr>
              <a:t>higher-order</a:t>
            </a:r>
            <a:r>
              <a:rPr lang="sl-SI" sz="2000" dirty="0">
                <a:effectLst/>
                <a:latin typeface="Calibri" panose="020F0502020204030204" pitchFamily="34" charset="0"/>
                <a:ea typeface="Calibri" panose="020F0502020204030204" pitchFamily="34" charset="0"/>
              </a:rPr>
              <a:t> form </a:t>
            </a:r>
            <a:r>
              <a:rPr lang="sl-SI" sz="2000" dirty="0" err="1">
                <a:effectLst/>
                <a:latin typeface="Calibri" panose="020F0502020204030204" pitchFamily="34" charset="0"/>
                <a:ea typeface="Calibri" panose="020F0502020204030204" pitchFamily="34" charset="0"/>
              </a:rPr>
              <a:t>of</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reflection</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that</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involves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thinking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about</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one's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own</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thinking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processes</a:t>
            </a:r>
            <a:r>
              <a:rPr lang="sl-SI" sz="2000" dirty="0">
                <a:effectLst/>
                <a:latin typeface="Calibri" panose="020F0502020204030204" pitchFamily="34" charset="0"/>
                <a:ea typeface="Calibri" panose="020F0502020204030204" pitchFamily="34" charset="0"/>
              </a:rPr>
              <a:t>. It </a:t>
            </a:r>
            <a:r>
              <a:rPr lang="sl-SI" sz="2000" dirty="0" err="1">
                <a:effectLst/>
                <a:latin typeface="Calibri" panose="020F0502020204030204" pitchFamily="34" charset="0"/>
                <a:ea typeface="Calibri" panose="020F0502020204030204" pitchFamily="34" charset="0"/>
              </a:rPr>
              <a:t>helps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individuals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become</a:t>
            </a:r>
            <a:r>
              <a:rPr lang="sl-SI" sz="2000" dirty="0">
                <a:effectLst/>
                <a:latin typeface="Calibri" panose="020F0502020204030204" pitchFamily="34" charset="0"/>
                <a:ea typeface="Calibri" panose="020F0502020204030204" pitchFamily="34" charset="0"/>
              </a:rPr>
              <a:t> more </a:t>
            </a:r>
            <a:r>
              <a:rPr lang="sl-SI" sz="2000" dirty="0" err="1">
                <a:effectLst/>
                <a:latin typeface="Calibri" panose="020F0502020204030204" pitchFamily="34" charset="0"/>
                <a:ea typeface="Calibri" panose="020F0502020204030204" pitchFamily="34" charset="0"/>
              </a:rPr>
              <a:t>aware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of</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their</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cognitive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strengths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and</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weaknesses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leading</a:t>
            </a:r>
            <a:r>
              <a:rPr lang="sl-SI" sz="2000" dirty="0">
                <a:effectLst/>
                <a:latin typeface="Calibri" panose="020F0502020204030204" pitchFamily="34" charset="0"/>
                <a:ea typeface="Calibri" panose="020F0502020204030204" pitchFamily="34" charset="0"/>
              </a:rPr>
              <a:t> to </a:t>
            </a:r>
            <a:r>
              <a:rPr lang="sl-SI" sz="2000" dirty="0" err="1">
                <a:effectLst/>
                <a:latin typeface="Calibri" panose="020F0502020204030204" pitchFamily="34" charset="0"/>
                <a:ea typeface="Calibri" panose="020F0502020204030204" pitchFamily="34" charset="0"/>
              </a:rPr>
              <a:t>improved</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learning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and</a:t>
            </a:r>
            <a:r>
              <a:rPr lang="sl-SI" sz="2000" dirty="0">
                <a:effectLst/>
                <a:latin typeface="Calibri" panose="020F0502020204030204" pitchFamily="34" charset="0"/>
                <a:ea typeface="Calibri" panose="020F0502020204030204" pitchFamily="34" charset="0"/>
              </a:rPr>
              <a:t> problem-</a:t>
            </a:r>
            <a:r>
              <a:rPr lang="sl-SI" sz="2000" dirty="0" err="1">
                <a:effectLst/>
                <a:latin typeface="Calibri" panose="020F0502020204030204" pitchFamily="34" charset="0"/>
                <a:ea typeface="Calibri" panose="020F0502020204030204" pitchFamily="34" charset="0"/>
              </a:rPr>
              <a:t>solving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skills</a:t>
            </a:r>
            <a:r>
              <a:rPr lang="sl-SI"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These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types</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reflection</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a:effectLst/>
                <a:latin typeface="Calibri" panose="020F0502020204030204" pitchFamily="34" charset="0"/>
                <a:ea typeface="Calibri" panose="020F0502020204030204" pitchFamily="34" charset="0"/>
                <a:cs typeface="Calibri" panose="020F0502020204030204" pitchFamily="34" charset="0"/>
              </a:rPr>
              <a:t>are not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mutually</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exclusive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individuals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often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engage</a:t>
            </a:r>
            <a:r>
              <a:rPr lang="sl-SI" sz="2000" kern="100" dirty="0">
                <a:effectLst/>
                <a:latin typeface="Calibri" panose="020F0502020204030204" pitchFamily="34" charset="0"/>
                <a:ea typeface="Calibri" panose="020F0502020204030204" pitchFamily="34" charset="0"/>
                <a:cs typeface="Calibri" panose="020F0502020204030204" pitchFamily="34" charset="0"/>
              </a:rPr>
              <a:t> in multiple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forms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reflection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depending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situation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their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purpose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Reflection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is a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valuable</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tool</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for</a:t>
            </a:r>
            <a:r>
              <a:rPr lang="sl-SI" sz="2000" kern="100" dirty="0">
                <a:effectLst/>
                <a:latin typeface="Calibri" panose="020F0502020204030204" pitchFamily="34" charset="0"/>
                <a:ea typeface="Calibri" panose="020F0502020204030204" pitchFamily="34" charset="0"/>
                <a:cs typeface="Calibri" panose="020F0502020204030204" pitchFamily="34" charset="0"/>
              </a:rPr>
              <a:t> personal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professional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development</a:t>
            </a:r>
            <a:r>
              <a:rPr lang="sl-SI" sz="2000" kern="100" dirty="0">
                <a:effectLst/>
                <a:latin typeface="Calibri" panose="020F0502020204030204" pitchFamily="34" charset="0"/>
                <a:ea typeface="Calibri" panose="020F0502020204030204" pitchFamily="34" charset="0"/>
                <a:cs typeface="Calibri" panose="020F0502020204030204" pitchFamily="34" charset="0"/>
              </a:rPr>
              <a:t>, as it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encourages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introspection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critical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thinking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continuous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learning</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en-GB" sz="20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pic>
        <p:nvPicPr>
          <p:cNvPr id="7" name="Slika 6">
            <a:extLst>
              <a:ext uri="{FF2B5EF4-FFF2-40B4-BE49-F238E27FC236}">
                <a16:creationId xmlns:a16="http://schemas.microsoft.com/office/drawing/2014/main" id="{03890856-CCE6-5AB5-CFF5-BC62799C8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939" y="1906831"/>
            <a:ext cx="4865118" cy="3439096"/>
          </a:xfrm>
          <a:prstGeom prst="rect">
            <a:avLst/>
          </a:prstGeom>
        </p:spPr>
      </p:pic>
    </p:spTree>
    <p:extLst>
      <p:ext uri="{BB962C8B-B14F-4D97-AF65-F5344CB8AC3E}">
        <p14:creationId xmlns:p14="http://schemas.microsoft.com/office/powerpoint/2010/main" val="144456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1EC9DE-73E1-4AF4-ADA5-8D9F5708A96C}"/>
              </a:ext>
            </a:extLst>
          </p:cNvPr>
          <p:cNvSpPr>
            <a:spLocks noGrp="1"/>
          </p:cNvSpPr>
          <p:nvPr>
            <p:ph type="title"/>
          </p:nvPr>
        </p:nvSpPr>
        <p:spPr/>
        <p:txBody>
          <a:bodyPr/>
          <a:lstStyle/>
          <a:p>
            <a:r>
              <a:rPr lang="en-US" dirty="0" err="1"/>
              <a:t>Summarising</a:t>
            </a:r>
            <a:r>
              <a:rPr lang="en-US" dirty="0"/>
              <a:t> in the Process of Reflection </a:t>
            </a:r>
            <a:endParaRPr lang="sl-SI" dirty="0"/>
          </a:p>
        </p:txBody>
      </p:sp>
      <p:sp>
        <p:nvSpPr>
          <p:cNvPr id="3" name="Označba mesta vsebine 2">
            <a:extLst>
              <a:ext uri="{FF2B5EF4-FFF2-40B4-BE49-F238E27FC236}">
                <a16:creationId xmlns:a16="http://schemas.microsoft.com/office/drawing/2014/main" id="{605DFC5C-CE38-A427-B87A-9E50083076E4}"/>
              </a:ext>
            </a:extLst>
          </p:cNvPr>
          <p:cNvSpPr>
            <a:spLocks noGrp="1"/>
          </p:cNvSpPr>
          <p:nvPr>
            <p:ph idx="1"/>
          </p:nvPr>
        </p:nvSpPr>
        <p:spPr/>
        <p:txBody>
          <a:bodyPr/>
          <a:lstStyle/>
          <a:p>
            <a:r>
              <a:rPr lang="en-US" dirty="0"/>
              <a:t>Reflection skills play an important role in the process of </a:t>
            </a:r>
            <a:r>
              <a:rPr lang="en-US" dirty="0" err="1"/>
              <a:t>summarising</a:t>
            </a:r>
            <a:r>
              <a:rPr lang="en-US" dirty="0"/>
              <a:t> in the following sequential steps: </a:t>
            </a:r>
          </a:p>
          <a:p>
            <a:r>
              <a:rPr lang="en-US" b="1" dirty="0"/>
              <a:t>Understanding the Material</a:t>
            </a:r>
            <a:r>
              <a:rPr lang="en-US" dirty="0"/>
              <a:t>: Before you can create an effective summary, you need to understand the material thoroughly. Reflective skills involve the ability to critically </a:t>
            </a:r>
            <a:r>
              <a:rPr lang="en-US" dirty="0" err="1"/>
              <a:t>analyse</a:t>
            </a:r>
            <a:r>
              <a:rPr lang="en-US" dirty="0"/>
              <a:t> and comprehend the information presented in the source material.</a:t>
            </a:r>
          </a:p>
          <a:p>
            <a:endParaRPr lang="sl-SI" dirty="0"/>
          </a:p>
        </p:txBody>
      </p:sp>
      <p:pic>
        <p:nvPicPr>
          <p:cNvPr id="7" name="Εικόνα 6" descr="Εικόνα που περιέχει ρουχισμός, άτομο, ανθρώπινο πρόσωπο, γυναίκα&#10;&#10;Περιγραφή που δημιουργήθηκε αυτόματα">
            <a:extLst>
              <a:ext uri="{FF2B5EF4-FFF2-40B4-BE49-F238E27FC236}">
                <a16:creationId xmlns:a16="http://schemas.microsoft.com/office/drawing/2014/main" id="{7EE282DE-5342-F76E-A5C6-2C293D5F5F89}"/>
              </a:ext>
            </a:extLst>
          </p:cNvPr>
          <p:cNvPicPr>
            <a:picLocks noChangeAspect="1"/>
          </p:cNvPicPr>
          <p:nvPr/>
        </p:nvPicPr>
        <p:blipFill rotWithShape="1">
          <a:blip r:embed="rId3">
            <a:extLst>
              <a:ext uri="{28A0092B-C50C-407E-A947-70E740481C1C}">
                <a14:useLocalDpi xmlns:a14="http://schemas.microsoft.com/office/drawing/2010/main" val="0"/>
              </a:ext>
            </a:extLst>
          </a:blip>
          <a:srcRect l="27575" t="22857" r="35191"/>
          <a:stretch/>
        </p:blipFill>
        <p:spPr>
          <a:xfrm>
            <a:off x="7785921" y="1113050"/>
            <a:ext cx="3831771" cy="5290457"/>
          </a:xfrm>
          <a:prstGeom prst="rect">
            <a:avLst/>
          </a:prstGeom>
        </p:spPr>
      </p:pic>
      <p:sp>
        <p:nvSpPr>
          <p:cNvPr id="8" name="Ορθογώνιο 1">
            <a:extLst>
              <a:ext uri="{FF2B5EF4-FFF2-40B4-BE49-F238E27FC236}">
                <a16:creationId xmlns:a16="http://schemas.microsoft.com/office/drawing/2014/main" id="{310172F0-3E14-4921-B91C-8CC4B460BB7F}"/>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121300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911A24-06BA-FFB3-14A3-130774259E6F}"/>
              </a:ext>
            </a:extLst>
          </p:cNvPr>
          <p:cNvSpPr>
            <a:spLocks noGrp="1"/>
          </p:cNvSpPr>
          <p:nvPr>
            <p:ph type="title"/>
          </p:nvPr>
        </p:nvSpPr>
        <p:spPr/>
        <p:txBody>
          <a:bodyPr/>
          <a:lstStyle/>
          <a:p>
            <a:r>
              <a:rPr lang="en-US" dirty="0" err="1"/>
              <a:t>Summarising</a:t>
            </a:r>
            <a:r>
              <a:rPr lang="en-US" dirty="0"/>
              <a:t> in the Process of Reflection </a:t>
            </a:r>
            <a:endParaRPr lang="sl-SI" dirty="0"/>
          </a:p>
        </p:txBody>
      </p:sp>
      <p:sp>
        <p:nvSpPr>
          <p:cNvPr id="3" name="Označba mesta vsebine 2">
            <a:extLst>
              <a:ext uri="{FF2B5EF4-FFF2-40B4-BE49-F238E27FC236}">
                <a16:creationId xmlns:a16="http://schemas.microsoft.com/office/drawing/2014/main" id="{753BF7DE-7DAF-33BD-1581-3D2E1918C85C}"/>
              </a:ext>
            </a:extLst>
          </p:cNvPr>
          <p:cNvSpPr>
            <a:spLocks noGrp="1"/>
          </p:cNvSpPr>
          <p:nvPr>
            <p:ph sz="half" idx="1"/>
          </p:nvPr>
        </p:nvSpPr>
        <p:spPr>
          <a:xfrm>
            <a:off x="557999" y="1800000"/>
            <a:ext cx="7707460" cy="4893408"/>
          </a:xfrm>
        </p:spPr>
        <p:txBody>
          <a:bodyPr/>
          <a:lstStyle/>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Identifying Key Points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Reflective skills help you identify the main ideas, key arguments, and significant </a:t>
            </a:r>
            <a:r>
              <a:rPr lang="sl-SI" sz="2000" kern="100" dirty="0" err="1">
                <a:solidFill>
                  <a:prstClr val="black"/>
                </a:solidFill>
                <a:latin typeface="Calibri" panose="020F0502020204030204" pitchFamily="34" charset="0"/>
                <a:cs typeface="Calibri" panose="020F0502020204030204" pitchFamily="34" charset="0"/>
              </a:rPr>
              <a:t>details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within the content. This discernment is crucial for creating a meaningful summary.</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Evaluating Relevance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Reflective thinking allows you to assess the importance and relevance of various elements within the text.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can</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determine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which</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information</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should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included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summary</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which</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can</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omitted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125558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4A136FFB-580F-2CEF-EB31-329B8282945E}"/>
              </a:ext>
            </a:extLst>
          </p:cNvPr>
          <p:cNvSpPr/>
          <p:nvPr/>
        </p:nvSpPr>
        <p:spPr>
          <a:xfrm>
            <a:off x="-9346" y="0"/>
            <a:ext cx="2983456" cy="6858000"/>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Τίτλος 3">
            <a:extLst>
              <a:ext uri="{FF2B5EF4-FFF2-40B4-BE49-F238E27FC236}">
                <a16:creationId xmlns:a16="http://schemas.microsoft.com/office/drawing/2014/main" id="{0355FE7A-0D65-83AF-43BC-C964D7CF6D45}"/>
              </a:ext>
            </a:extLst>
          </p:cNvPr>
          <p:cNvSpPr>
            <a:spLocks noGrp="1"/>
          </p:cNvSpPr>
          <p:nvPr>
            <p:ph type="title" idx="4294967295"/>
          </p:nvPr>
        </p:nvSpPr>
        <p:spPr>
          <a:xfrm>
            <a:off x="0" y="1882766"/>
            <a:ext cx="2974110" cy="2387600"/>
          </a:xfrm>
        </p:spPr>
        <p:txBody>
          <a:bodyPr vert="horz" lIns="91440" tIns="45720" rIns="91440" bIns="45720" rtlCol="0" anchor="b">
            <a:normAutofit/>
          </a:bodyPr>
          <a:lstStyle/>
          <a:p>
            <a:pPr algn="ctr"/>
            <a:r>
              <a:rPr lang="en-US" sz="4800" kern="1200" dirty="0">
                <a:solidFill>
                  <a:srgbClr val="95C11F"/>
                </a:solidFill>
                <a:ea typeface="+mj-ea"/>
                <a:cs typeface="+mj-cs"/>
              </a:rPr>
              <a:t>Partners</a:t>
            </a:r>
          </a:p>
        </p:txBody>
      </p:sp>
      <p:pic>
        <p:nvPicPr>
          <p:cNvPr id="10" name="Εικόνα 9">
            <a:extLst>
              <a:ext uri="{FF2B5EF4-FFF2-40B4-BE49-F238E27FC236}">
                <a16:creationId xmlns:a16="http://schemas.microsoft.com/office/drawing/2014/main" id="{C0F28B5C-65D3-FEF9-9044-3978B94F6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57202"/>
            <a:ext cx="3244053" cy="2157295"/>
          </a:xfrm>
          <a:prstGeom prst="rect">
            <a:avLst/>
          </a:prstGeom>
        </p:spPr>
      </p:pic>
      <p:pic>
        <p:nvPicPr>
          <p:cNvPr id="16" name="Εικόνα 15">
            <a:extLst>
              <a:ext uri="{FF2B5EF4-FFF2-40B4-BE49-F238E27FC236}">
                <a16:creationId xmlns:a16="http://schemas.microsoft.com/office/drawing/2014/main" id="{5D782A21-BD9B-860F-8BAC-73C8044B9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736" y="5405948"/>
            <a:ext cx="4360748" cy="872148"/>
          </a:xfrm>
          <a:prstGeom prst="rect">
            <a:avLst/>
          </a:prstGeom>
        </p:spPr>
      </p:pic>
      <p:sp>
        <p:nvSpPr>
          <p:cNvPr id="14" name="AutoShape 6">
            <a:extLst>
              <a:ext uri="{FF2B5EF4-FFF2-40B4-BE49-F238E27FC236}">
                <a16:creationId xmlns:a16="http://schemas.microsoft.com/office/drawing/2014/main" id="{3736C95B-3204-EAE4-E75B-F32B618B8EB3}"/>
              </a:ext>
            </a:extLst>
          </p:cNvPr>
          <p:cNvSpPr>
            <a:spLocks noChangeAspect="1" noChangeArrowheads="1"/>
          </p:cNvSpPr>
          <p:nvPr/>
        </p:nvSpPr>
        <p:spPr bwMode="auto">
          <a:xfrm>
            <a:off x="5250504" y="18326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KU Leuven | Universitas 21">
            <a:extLst>
              <a:ext uri="{FF2B5EF4-FFF2-40B4-BE49-F238E27FC236}">
                <a16:creationId xmlns:a16="http://schemas.microsoft.com/office/drawing/2014/main" id="{6E08D071-9448-2E87-BD3B-A6ED4C1077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669" b="29601"/>
          <a:stretch/>
        </p:blipFill>
        <p:spPr bwMode="auto">
          <a:xfrm>
            <a:off x="8572783" y="1080426"/>
            <a:ext cx="2983456" cy="1185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6148653-8419-7040-3E17-EBE2C3013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62" y="5149850"/>
            <a:ext cx="2820283" cy="1506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A2CB6C9-2D9B-64E6-4216-816560D1B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2495" y="2765928"/>
            <a:ext cx="22955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Γραφικό 6">
            <a:extLst>
              <a:ext uri="{FF2B5EF4-FFF2-40B4-BE49-F238E27FC236}">
                <a16:creationId xmlns:a16="http://schemas.microsoft.com/office/drawing/2014/main" id="{F2772EE3-ADA2-2635-64F5-BA2D4C6217E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50180" y="2692026"/>
            <a:ext cx="2288310" cy="570706"/>
          </a:xfrm>
          <a:prstGeom prst="rect">
            <a:avLst/>
          </a:prstGeom>
        </p:spPr>
      </p:pic>
      <p:pic>
        <p:nvPicPr>
          <p:cNvPr id="6" name="Picture 5" descr="A picture containing graphics, clipart, graphic design, design&#10;&#10;Description automatically generated">
            <a:extLst>
              <a:ext uri="{FF2B5EF4-FFF2-40B4-BE49-F238E27FC236}">
                <a16:creationId xmlns:a16="http://schemas.microsoft.com/office/drawing/2014/main" id="{021DED3E-70D8-7F7C-1DC8-57F0AD016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711" y="2692026"/>
            <a:ext cx="1585130" cy="1818287"/>
          </a:xfrm>
          <a:prstGeom prst="rect">
            <a:avLst/>
          </a:prstGeom>
        </p:spPr>
      </p:pic>
      <p:pic>
        <p:nvPicPr>
          <p:cNvPr id="1028" name="Picture 4" descr="WijkWijzer - Verwey-Jonker Instituut">
            <a:extLst>
              <a:ext uri="{FF2B5EF4-FFF2-40B4-BE49-F238E27FC236}">
                <a16:creationId xmlns:a16="http://schemas.microsoft.com/office/drawing/2014/main" id="{21B5AC31-2966-4E59-9F99-C8EBE1FCD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945" y="60037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55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Summari</a:t>
            </a:r>
            <a:r>
              <a:rPr kumimoji="0" lang="nl-NL"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s</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ing in the Process of Reflection </a:t>
            </a:r>
            <a:endParaRPr lang="de-AT" dirty="0"/>
          </a:p>
        </p:txBody>
      </p:sp>
      <p:sp>
        <p:nvSpPr>
          <p:cNvPr id="3" name="Inhaltsplatzhalter 2"/>
          <p:cNvSpPr>
            <a:spLocks noGrp="1"/>
          </p:cNvSpPr>
          <p:nvPr>
            <p:ph idx="1"/>
          </p:nvPr>
        </p:nvSpPr>
        <p:spPr>
          <a:xfrm>
            <a:off x="557998" y="1800000"/>
            <a:ext cx="10574459" cy="4673372"/>
          </a:xfrm>
        </p:spPr>
        <p:txBody>
          <a:bodyPr>
            <a:normAutofit/>
          </a:bodyPr>
          <a:lstStyle/>
          <a:p>
            <a:pPr marL="457200">
              <a:lnSpc>
                <a:spcPct val="107000"/>
              </a:lnSpc>
            </a:pPr>
            <a:endParaRPr lang="sl-SI" sz="2000" b="1"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pPr>
            <a:r>
              <a:rPr lang="sl-SI" sz="2000" b="1" kern="100" dirty="0">
                <a:effectLst/>
                <a:latin typeface="Calibri" panose="020F0502020204030204" pitchFamily="34" charset="0"/>
                <a:ea typeface="Calibri" panose="020F0502020204030204" pitchFamily="34" charset="0"/>
                <a:cs typeface="Calibri" panose="020F0502020204030204" pitchFamily="34" charset="0"/>
              </a:rPr>
              <a:t>Organi</a:t>
            </a:r>
            <a:r>
              <a:rPr lang="nl-NL" sz="2000" b="1" kern="100" dirty="0">
                <a:effectLst/>
                <a:latin typeface="Calibri" panose="020F0502020204030204" pitchFamily="34" charset="0"/>
                <a:ea typeface="Calibri" panose="020F0502020204030204" pitchFamily="34" charset="0"/>
                <a:cs typeface="Calibri" panose="020F0502020204030204" pitchFamily="34" charset="0"/>
              </a:rPr>
              <a:t>s</a:t>
            </a:r>
            <a:r>
              <a:rPr lang="sl-SI" sz="2000" b="1" kern="100" dirty="0">
                <a:effectLst/>
                <a:latin typeface="Calibri" panose="020F0502020204030204" pitchFamily="34" charset="0"/>
                <a:ea typeface="Calibri" panose="020F0502020204030204" pitchFamily="34" charset="0"/>
                <a:cs typeface="Calibri" panose="020F0502020204030204" pitchFamily="34" charset="0"/>
              </a:rPr>
              <a:t>ing Information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Reflective skills help you organi</a:t>
            </a:r>
            <a:r>
              <a:rPr lang="en-US" sz="2000" kern="100" dirty="0">
                <a:effectLst/>
                <a:latin typeface="Calibri" panose="020F0502020204030204" pitchFamily="34" charset="0"/>
                <a:ea typeface="Calibri" panose="020F0502020204030204" pitchFamily="34" charset="0"/>
                <a:cs typeface="Calibri" panose="020F0502020204030204" pitchFamily="34" charset="0"/>
              </a:rPr>
              <a:t>s</a:t>
            </a:r>
            <a:r>
              <a:rPr lang="sl-SI" sz="2000" kern="100" dirty="0">
                <a:effectLst/>
                <a:latin typeface="Calibri" panose="020F0502020204030204" pitchFamily="34" charset="0"/>
                <a:ea typeface="Calibri" panose="020F0502020204030204" pitchFamily="34" charset="0"/>
                <a:cs typeface="Calibri" panose="020F0502020204030204" pitchFamily="34" charset="0"/>
              </a:rPr>
              <a:t>e the information logically and coherently in your summary.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You</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can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structure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summary</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convey</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main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points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effectively</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20000"/>
              </a:lnSpc>
              <a:spcBef>
                <a:spcPts val="600"/>
              </a:spcBef>
              <a:spcAft>
                <a:spcPts val="600"/>
              </a:spcAft>
              <a:buClr>
                <a:srgbClr val="95C11F"/>
              </a:buClr>
              <a:buSzTx/>
              <a:buFont typeface="Arial" panose="020B0604020202020204" pitchFamily="34" charset="0"/>
              <a:buChar char="•"/>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pic>
        <p:nvPicPr>
          <p:cNvPr id="5" name="Slika 4">
            <a:extLst>
              <a:ext uri="{FF2B5EF4-FFF2-40B4-BE49-F238E27FC236}">
                <a16:creationId xmlns:a16="http://schemas.microsoft.com/office/drawing/2014/main" id="{7606E3C8-632B-9958-7E64-8C24AD4754C2}"/>
              </a:ext>
            </a:extLst>
          </p:cNvPr>
          <p:cNvPicPr>
            <a:picLocks noChangeAspect="1"/>
          </p:cNvPicPr>
          <p:nvPr/>
        </p:nvPicPr>
        <p:blipFill>
          <a:blip r:embed="rId3"/>
          <a:stretch>
            <a:fillRect/>
          </a:stretch>
        </p:blipFill>
        <p:spPr>
          <a:xfrm>
            <a:off x="3412903" y="3234235"/>
            <a:ext cx="4576264" cy="3239137"/>
          </a:xfrm>
          <a:prstGeom prst="rect">
            <a:avLst/>
          </a:prstGeom>
        </p:spPr>
      </p:pic>
      <p:sp>
        <p:nvSpPr>
          <p:cNvPr id="4" name="Ορθογώνιο 1">
            <a:extLst>
              <a:ext uri="{FF2B5EF4-FFF2-40B4-BE49-F238E27FC236}">
                <a16:creationId xmlns:a16="http://schemas.microsoft.com/office/drawing/2014/main" id="{425BB259-7CB1-D8EA-3231-3C0D24F49EB4}"/>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88957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32EDD7-24EE-F674-37D7-8393445E6C1D}"/>
              </a:ext>
            </a:extLst>
          </p:cNvPr>
          <p:cNvSpPr>
            <a:spLocks noGrp="1"/>
          </p:cNvSpPr>
          <p:nvPr>
            <p:ph type="title"/>
          </p:nvPr>
        </p:nvSpPr>
        <p:spPr/>
        <p:txBody>
          <a:bodyPr/>
          <a:lstStyle/>
          <a:p>
            <a:r>
              <a:rPr lang="en-US" dirty="0" err="1"/>
              <a:t>Summarising</a:t>
            </a:r>
            <a:r>
              <a:rPr lang="en-US" dirty="0"/>
              <a:t> in the Process of Reflection </a:t>
            </a:r>
            <a:endParaRPr lang="sl-SI" dirty="0"/>
          </a:p>
        </p:txBody>
      </p:sp>
      <p:sp>
        <p:nvSpPr>
          <p:cNvPr id="3" name="Označba mesta vsebine 2">
            <a:extLst>
              <a:ext uri="{FF2B5EF4-FFF2-40B4-BE49-F238E27FC236}">
                <a16:creationId xmlns:a16="http://schemas.microsoft.com/office/drawing/2014/main" id="{F6D4197B-8D73-8861-FFBF-B029E3B5807E}"/>
              </a:ext>
            </a:extLst>
          </p:cNvPr>
          <p:cNvSpPr>
            <a:spLocks noGrp="1"/>
          </p:cNvSpPr>
          <p:nvPr>
            <p:ph sz="half" idx="1"/>
          </p:nvPr>
        </p:nvSpPr>
        <p:spPr/>
        <p:txBody>
          <a:bodyPr>
            <a:normAutofit fontScale="92500" lnSpcReduction="20000"/>
          </a:bodyPr>
          <a:lstStyle/>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sl-SI" sz="20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Avoiding</a:t>
            </a: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Bias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Reflective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skills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enable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to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avoid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introducing</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your</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personal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biases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opinions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into</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summary</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good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summary</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should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be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objective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faithful</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to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original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content</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sl-SI" sz="20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Critical</a:t>
            </a: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Analysis</a:t>
            </a: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Reflective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skills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also</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involve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critically</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evaluating</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source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material,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including</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strengths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weaknesses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any</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potential</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biases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flaws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This analysis can influence the way you summari</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 and present the information.</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600"/>
              </a:spcBef>
              <a:spcAft>
                <a:spcPts val="800"/>
              </a:spcAft>
              <a:buClr>
                <a:srgbClr val="95C11F"/>
              </a:buClr>
              <a:buSzTx/>
              <a:buFont typeface="Wingdings" panose="05000000000000000000" pitchFamily="2" charset="2"/>
              <a:buChar char="§"/>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Synthesi</a:t>
            </a: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ing Information</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Summari</a:t>
            </a:r>
            <a:r>
              <a:rPr kumimoji="0" lang="nl-NL"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ing often requires synthesi</a:t>
            </a:r>
            <a:r>
              <a:rPr kumimoji="0" lang="nl-NL"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ing information from multiple sources or sections of a text. Reflective skills aid in synthesi</a:t>
            </a:r>
            <a:r>
              <a:rPr kumimoji="0" lang="nl-NL"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ing diverse information into a coherent summary.</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pic>
        <p:nvPicPr>
          <p:cNvPr id="6" name="Označba mesta vsebine 5">
            <a:extLst>
              <a:ext uri="{FF2B5EF4-FFF2-40B4-BE49-F238E27FC236}">
                <a16:creationId xmlns:a16="http://schemas.microsoft.com/office/drawing/2014/main" id="{28EC806D-B68F-313B-61FE-52CCBB227A2B}"/>
              </a:ext>
            </a:extLst>
          </p:cNvPr>
          <p:cNvPicPr>
            <a:picLocks noGrp="1" noChangeAspect="1"/>
          </p:cNvPicPr>
          <p:nvPr>
            <p:ph sz="half" idx="2"/>
          </p:nvPr>
        </p:nvPicPr>
        <p:blipFill>
          <a:blip r:embed="rId3"/>
          <a:stretch>
            <a:fillRect/>
          </a:stretch>
        </p:blipFill>
        <p:spPr>
          <a:xfrm>
            <a:off x="5967662" y="2039360"/>
            <a:ext cx="5781675" cy="3847734"/>
          </a:xfrm>
        </p:spPr>
      </p:pic>
      <p:sp>
        <p:nvSpPr>
          <p:cNvPr id="4" name="Textfeld 5">
            <a:extLst>
              <a:ext uri="{FF2B5EF4-FFF2-40B4-BE49-F238E27FC236}">
                <a16:creationId xmlns:a16="http://schemas.microsoft.com/office/drawing/2014/main" id="{7AC12460-8C48-B54E-D5F1-071AD96100B5}"/>
              </a:ext>
            </a:extLst>
          </p:cNvPr>
          <p:cNvSpPr txBox="1"/>
          <p:nvPr/>
        </p:nvSpPr>
        <p:spPr>
          <a:xfrm>
            <a:off x="9178863" y="6416409"/>
            <a:ext cx="3183466" cy="276999"/>
          </a:xfrm>
          <a:prstGeom prst="rect">
            <a:avLst/>
          </a:prstGeom>
          <a:noFill/>
        </p:spPr>
        <p:txBody>
          <a:bodyPr wrap="square" rtlCol="0">
            <a:spAutoFit/>
          </a:bodyPr>
          <a:lstStyle/>
          <a:p>
            <a:pPr algn="ctr"/>
            <a:r>
              <a:rPr lang="de-DE" sz="1200" dirty="0">
                <a:hlinkClick r:id="rId4"/>
              </a:rPr>
              <a:t>Picture source </a:t>
            </a:r>
            <a:r>
              <a:rPr lang="de-DE" sz="1200" dirty="0"/>
              <a:t>| </a:t>
            </a:r>
            <a:r>
              <a:rPr lang="de-DE" sz="1200" dirty="0" err="1">
                <a:hlinkClick r:id="rId5"/>
              </a:rPr>
              <a:t>Unsplash</a:t>
            </a:r>
            <a:r>
              <a:rPr lang="de-DE" sz="1200" dirty="0">
                <a:hlinkClick r:id="rId5"/>
              </a:rPr>
              <a:t> </a:t>
            </a:r>
            <a:r>
              <a:rPr lang="de-DE" sz="1200" dirty="0" err="1">
                <a:hlinkClick r:id="rId5"/>
              </a:rPr>
              <a:t>license</a:t>
            </a:r>
            <a:endParaRPr lang="de-AT" sz="1200" dirty="0" err="1"/>
          </a:p>
        </p:txBody>
      </p:sp>
    </p:spTree>
    <p:extLst>
      <p:ext uri="{BB962C8B-B14F-4D97-AF65-F5344CB8AC3E}">
        <p14:creationId xmlns:p14="http://schemas.microsoft.com/office/powerpoint/2010/main" val="2326045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An </a:t>
            </a:r>
            <a:r>
              <a:rPr lang="sl-SI" dirty="0"/>
              <a:t>E</a:t>
            </a:r>
            <a:r>
              <a:rPr lang="en-US" dirty="0" err="1"/>
              <a:t>xample</a:t>
            </a:r>
            <a:r>
              <a:rPr lang="en-US" dirty="0"/>
              <a:t> of a </a:t>
            </a:r>
            <a:r>
              <a:rPr lang="sl-SI" dirty="0"/>
              <a:t>S</a:t>
            </a:r>
            <a:r>
              <a:rPr lang="en-US" dirty="0" err="1"/>
              <a:t>ummary</a:t>
            </a:r>
            <a:endParaRPr lang="de-AT" dirty="0"/>
          </a:p>
        </p:txBody>
      </p:sp>
      <p:sp>
        <p:nvSpPr>
          <p:cNvPr id="3" name="Inhaltsplatzhalter 2"/>
          <p:cNvSpPr>
            <a:spLocks noGrp="1"/>
          </p:cNvSpPr>
          <p:nvPr>
            <p:ph idx="1"/>
          </p:nvPr>
        </p:nvSpPr>
        <p:spPr>
          <a:xfrm>
            <a:off x="557998" y="1800000"/>
            <a:ext cx="10574459" cy="4673372"/>
          </a:xfrm>
        </p:spPr>
        <p:txBody>
          <a:bodyPr>
            <a:normAutofit/>
          </a:bodyPr>
          <a:lstStyle/>
          <a:p>
            <a:pPr marL="0" indent="0">
              <a:lnSpc>
                <a:spcPct val="107000"/>
              </a:lnSpc>
              <a:spcAft>
                <a:spcPts val="800"/>
              </a:spcAft>
              <a:buNone/>
            </a:pP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Media</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Text</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Title: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Climate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Change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Impact</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Coastal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Cities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Description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news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article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published</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September 15, 2023,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discusses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growing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concern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climate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change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effects</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coastal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cities</a:t>
            </a:r>
            <a:r>
              <a:rPr lang="sl-SI" sz="2000" kern="100" dirty="0">
                <a:effectLst/>
                <a:latin typeface="Calibri" panose="020F0502020204030204" pitchFamily="34" charset="0"/>
                <a:ea typeface="Calibri" panose="020F0502020204030204" pitchFamily="34" charset="0"/>
                <a:cs typeface="Calibri" panose="020F0502020204030204" pitchFamily="34" charset="0"/>
              </a:rPr>
              <a:t>. It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highlights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increasing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frequency</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extreme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weather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events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rising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levels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need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urgent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action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mitigate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these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impacts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Summary</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article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titled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Climate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Change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Impact</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Coastal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Cities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published</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September 15, 2023,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focuses</a:t>
            </a:r>
            <a:r>
              <a:rPr lang="sl-SI" sz="2000" kern="100" dirty="0">
                <a:effectLst/>
                <a:latin typeface="Calibri" panose="020F0502020204030204" pitchFamily="34" charset="0"/>
                <a:ea typeface="Calibri" panose="020F0502020204030204" pitchFamily="34" charset="0"/>
                <a:cs typeface="Calibri" panose="020F0502020204030204" pitchFamily="34" charset="0"/>
              </a:rPr>
              <a:t> on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escalating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threat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climate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change</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coastal</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cities</a:t>
            </a:r>
            <a:r>
              <a:rPr lang="sl-SI" sz="2000" kern="100" dirty="0">
                <a:effectLst/>
                <a:latin typeface="Calibri" panose="020F0502020204030204" pitchFamily="34" charset="0"/>
                <a:ea typeface="Calibri" panose="020F0502020204030204" pitchFamily="34" charset="0"/>
                <a:cs typeface="Calibri" panose="020F0502020204030204" pitchFamily="34" charset="0"/>
              </a:rPr>
              <a:t>. It emphasi</a:t>
            </a:r>
            <a:r>
              <a:rPr lang="nl-NL" sz="2000" kern="100" dirty="0">
                <a:effectLst/>
                <a:latin typeface="Calibri" panose="020F0502020204030204" pitchFamily="34" charset="0"/>
                <a:ea typeface="Calibri" panose="020F0502020204030204" pitchFamily="34" charset="0"/>
                <a:cs typeface="Calibri" panose="020F0502020204030204" pitchFamily="34" charset="0"/>
              </a:rPr>
              <a:t>s</a:t>
            </a:r>
            <a:r>
              <a:rPr lang="sl-SI" sz="2000" kern="100" dirty="0">
                <a:effectLst/>
                <a:latin typeface="Calibri" panose="020F0502020204030204" pitchFamily="34" charset="0"/>
                <a:ea typeface="Calibri" panose="020F0502020204030204" pitchFamily="34" charset="0"/>
                <a:cs typeface="Calibri" panose="020F0502020204030204" pitchFamily="34" charset="0"/>
              </a:rPr>
              <a:t>es the growing occurrence of severe weather events and the rising sea levels that are endangering these areas.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article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underscores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pressing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need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for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immediate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measures</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address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alleviate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these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consequences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marL="0" indent="0">
              <a:lnSpc>
                <a:spcPct val="107000"/>
              </a:lnSpc>
              <a:spcAft>
                <a:spcPts val="800"/>
              </a:spcAft>
              <a:buNone/>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482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10016F-3EAC-5054-22E5-A211C2CC6AF0}"/>
              </a:ext>
            </a:extLst>
          </p:cNvPr>
          <p:cNvSpPr>
            <a:spLocks noGrp="1"/>
          </p:cNvSpPr>
          <p:nvPr>
            <p:ph type="title"/>
          </p:nvPr>
        </p:nvSpPr>
        <p:spPr/>
        <p:txBody>
          <a:bodyPr/>
          <a:lstStyle/>
          <a:p>
            <a:r>
              <a:rPr lang="sl-SI" dirty="0">
                <a:latin typeface="Calibri" panose="020F0502020204030204"/>
              </a:rPr>
              <a:t>Paraphra</a:t>
            </a:r>
            <a:r>
              <a:rPr lang="nl-NL" dirty="0">
                <a:latin typeface="Calibri" panose="020F0502020204030204"/>
              </a:rPr>
              <a:t>s</a:t>
            </a:r>
            <a:r>
              <a:rPr lang="sl-SI" dirty="0">
                <a:latin typeface="Calibri" panose="020F0502020204030204"/>
              </a:rPr>
              <a:t>ing</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in the Process of Reflection </a:t>
            </a:r>
            <a:endParaRPr lang="sl-SI" dirty="0"/>
          </a:p>
        </p:txBody>
      </p:sp>
      <p:sp>
        <p:nvSpPr>
          <p:cNvPr id="3" name="Označba mesta vsebine 2">
            <a:extLst>
              <a:ext uri="{FF2B5EF4-FFF2-40B4-BE49-F238E27FC236}">
                <a16:creationId xmlns:a16="http://schemas.microsoft.com/office/drawing/2014/main" id="{B0C4A9A4-D9BD-1A9A-A71C-E81F3526E681}"/>
              </a:ext>
            </a:extLst>
          </p:cNvPr>
          <p:cNvSpPr>
            <a:spLocks noGrp="1"/>
          </p:cNvSpPr>
          <p:nvPr>
            <p:ph sz="half" idx="1"/>
          </p:nvPr>
        </p:nvSpPr>
        <p:spPr>
          <a:xfrm>
            <a:off x="557999" y="1800000"/>
            <a:ext cx="5461803" cy="4893408"/>
          </a:xfrm>
        </p:spPr>
        <p:txBody>
          <a:bodyPr>
            <a:normAutofit fontScale="92500"/>
          </a:bodyPr>
          <a:lstStyle/>
          <a:p>
            <a:pPr marL="0" indent="0">
              <a:buNone/>
            </a:pPr>
            <a:r>
              <a:rPr lang="sl-SI" sz="2400" b="1" dirty="0" err="1">
                <a:effectLst/>
                <a:latin typeface="Calibri" panose="020F0502020204030204" pitchFamily="34" charset="0"/>
                <a:ea typeface="Calibri" panose="020F0502020204030204" pitchFamily="34" charset="0"/>
              </a:rPr>
              <a:t>Paraphrasing</a:t>
            </a:r>
            <a:r>
              <a:rPr lang="sl-SI" sz="2400" dirty="0">
                <a:effectLst/>
                <a:latin typeface="Calibri" panose="020F0502020204030204" pitchFamily="34" charset="0"/>
                <a:ea typeface="Calibri" panose="020F0502020204030204" pitchFamily="34" charset="0"/>
              </a:rPr>
              <a:t> is a </a:t>
            </a:r>
            <a:r>
              <a:rPr lang="sl-SI" sz="2400" dirty="0" err="1">
                <a:effectLst/>
                <a:latin typeface="Calibri" panose="020F0502020204030204" pitchFamily="34" charset="0"/>
                <a:ea typeface="Calibri" panose="020F0502020204030204" pitchFamily="34" charset="0"/>
              </a:rPr>
              <a:t>specific</a:t>
            </a:r>
            <a:r>
              <a:rPr lang="sl-SI" sz="2400" dirty="0">
                <a:effectLst/>
                <a:latin typeface="Calibri" panose="020F0502020204030204" pitchFamily="34" charset="0"/>
                <a:ea typeface="Calibri" panose="020F0502020204030204" pitchFamily="34" charset="0"/>
              </a:rPr>
              <a:t> form </a:t>
            </a:r>
            <a:r>
              <a:rPr lang="sl-SI" sz="2400" dirty="0" err="1">
                <a:effectLst/>
                <a:latin typeface="Calibri" panose="020F0502020204030204" pitchFamily="34" charset="0"/>
                <a:ea typeface="Calibri" panose="020F0502020204030204" pitchFamily="34" charset="0"/>
              </a:rPr>
              <a:t>of</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reflective</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skill</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that</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involves</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restating</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someone's</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words</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or</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ideas</a:t>
            </a:r>
            <a:r>
              <a:rPr lang="sl-SI" sz="2400" dirty="0">
                <a:effectLst/>
                <a:latin typeface="Calibri" panose="020F0502020204030204" pitchFamily="34" charset="0"/>
                <a:ea typeface="Calibri" panose="020F0502020204030204" pitchFamily="34" charset="0"/>
              </a:rPr>
              <a:t> in </a:t>
            </a:r>
            <a:r>
              <a:rPr lang="sl-SI" sz="2400" dirty="0" err="1">
                <a:effectLst/>
                <a:latin typeface="Calibri" panose="020F0502020204030204" pitchFamily="34" charset="0"/>
                <a:ea typeface="Calibri" panose="020F0502020204030204" pitchFamily="34" charset="0"/>
              </a:rPr>
              <a:t>your</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own</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words</a:t>
            </a:r>
            <a:r>
              <a:rPr lang="sl-SI" sz="2400" dirty="0">
                <a:effectLst/>
                <a:latin typeface="Calibri" panose="020F0502020204030204" pitchFamily="34" charset="0"/>
                <a:ea typeface="Calibri" panose="020F0502020204030204" pitchFamily="34" charset="0"/>
              </a:rPr>
              <a:t>. In </a:t>
            </a:r>
            <a:r>
              <a:rPr lang="sl-SI" sz="2400" dirty="0" err="1">
                <a:effectLst/>
                <a:latin typeface="Calibri" panose="020F0502020204030204" pitchFamily="34" charset="0"/>
                <a:ea typeface="Calibri" panose="020F0502020204030204" pitchFamily="34" charset="0"/>
              </a:rPr>
              <a:t>communication</a:t>
            </a:r>
            <a:r>
              <a:rPr lang="sl-SI" sz="2400" dirty="0">
                <a:effectLst/>
                <a:latin typeface="Calibri" panose="020F0502020204030204" pitchFamily="34" charset="0"/>
                <a:ea typeface="Calibri" panose="020F0502020204030204" pitchFamily="34" charset="0"/>
              </a:rPr>
              <a:t> It </a:t>
            </a:r>
            <a:r>
              <a:rPr lang="sl-SI" sz="2400" dirty="0" err="1">
                <a:effectLst/>
                <a:latin typeface="Calibri" panose="020F0502020204030204" pitchFamily="34" charset="0"/>
                <a:ea typeface="Calibri" panose="020F0502020204030204" pitchFamily="34" charset="0"/>
              </a:rPr>
              <a:t>serves</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several</a:t>
            </a:r>
            <a:r>
              <a:rPr lang="sl-SI" sz="2400" dirty="0">
                <a:effectLst/>
                <a:latin typeface="Calibri" panose="020F0502020204030204" pitchFamily="34" charset="0"/>
                <a:ea typeface="Calibri" panose="020F0502020204030204" pitchFamily="34" charset="0"/>
              </a:rPr>
              <a:t> </a:t>
            </a:r>
            <a:r>
              <a:rPr lang="sl-SI" sz="2400" dirty="0" err="1">
                <a:effectLst/>
                <a:latin typeface="Calibri" panose="020F0502020204030204" pitchFamily="34" charset="0"/>
                <a:ea typeface="Calibri" panose="020F0502020204030204" pitchFamily="34" charset="0"/>
              </a:rPr>
              <a:t>purposes</a:t>
            </a:r>
            <a:r>
              <a:rPr lang="sl-SI" sz="2400" dirty="0">
                <a:effectLst/>
                <a:latin typeface="Calibri" panose="020F0502020204030204" pitchFamily="34" charset="0"/>
                <a:ea typeface="Calibri" panose="020F0502020204030204" pitchFamily="34" charset="0"/>
              </a:rPr>
              <a:t>. </a:t>
            </a:r>
          </a:p>
          <a:p>
            <a:pPr marL="0" indent="0">
              <a:buNone/>
            </a:pPr>
            <a:r>
              <a:rPr lang="sl-SI" sz="2400" kern="100" dirty="0" err="1">
                <a:effectLst/>
                <a:latin typeface="Calibri" panose="020F0502020204030204" pitchFamily="34" charset="0"/>
                <a:ea typeface="Calibri" panose="020F0502020204030204" pitchFamily="34" charset="0"/>
                <a:cs typeface="Calibri" panose="020F0502020204030204" pitchFamily="34" charset="0"/>
              </a:rPr>
              <a:t>Effective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paraphrasing</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involves</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using</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your</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own</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words</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while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preserving</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core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message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intent</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400" kern="100" dirty="0">
                <a:effectLst/>
                <a:latin typeface="Calibri" panose="020F0502020204030204" pitchFamily="34" charset="0"/>
                <a:ea typeface="Calibri" panose="020F0502020204030204" pitchFamily="34" charset="0"/>
                <a:cs typeface="Calibri" panose="020F0502020204030204" pitchFamily="34" charset="0"/>
              </a:rPr>
              <a:t> original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statement</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It's</a:t>
            </a:r>
            <a:r>
              <a:rPr lang="sl-SI" sz="2400" kern="100" dirty="0">
                <a:effectLst/>
                <a:latin typeface="Calibri" panose="020F0502020204030204" pitchFamily="34" charset="0"/>
                <a:ea typeface="Calibri" panose="020F0502020204030204" pitchFamily="34" charset="0"/>
                <a:cs typeface="Calibri" panose="020F0502020204030204" pitchFamily="34" charset="0"/>
              </a:rPr>
              <a:t> a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valuable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skill</a:t>
            </a:r>
            <a:r>
              <a:rPr lang="sl-SI" sz="2400" kern="100" dirty="0">
                <a:effectLst/>
                <a:latin typeface="Calibri" panose="020F0502020204030204" pitchFamily="34" charset="0"/>
                <a:ea typeface="Calibri" panose="020F0502020204030204" pitchFamily="34" charset="0"/>
                <a:cs typeface="Calibri" panose="020F0502020204030204" pitchFamily="34" charset="0"/>
              </a:rPr>
              <a:t> in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both</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professional</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400" kern="100" dirty="0">
                <a:effectLst/>
                <a:latin typeface="Calibri" panose="020F0502020204030204" pitchFamily="34" charset="0"/>
                <a:ea typeface="Calibri" panose="020F0502020204030204" pitchFamily="34" charset="0"/>
                <a:cs typeface="Calibri" panose="020F0502020204030204" pitchFamily="34" charset="0"/>
              </a:rPr>
              <a:t> personal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interactions</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sl-SI" sz="2400" kern="100" dirty="0">
                <a:effectLst/>
                <a:latin typeface="Calibri" panose="020F0502020204030204" pitchFamily="34" charset="0"/>
                <a:ea typeface="Calibri" panose="020F0502020204030204" pitchFamily="34" charset="0"/>
                <a:cs typeface="Calibri" panose="020F0502020204030204" pitchFamily="34" charset="0"/>
              </a:rPr>
              <a:t>It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promotes</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understanding</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rapport</a:t>
            </a:r>
            <a:r>
              <a:rPr lang="sl-SI" sz="2400" kern="100" dirty="0">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making</a:t>
            </a:r>
            <a:r>
              <a:rPr lang="sl-SI" sz="2400" kern="100" dirty="0">
                <a:latin typeface="Calibri" panose="020F0502020204030204" pitchFamily="34" charset="0"/>
                <a:ea typeface="Calibri" panose="020F0502020204030204" pitchFamily="34" charset="0"/>
                <a:cs typeface="Calibri" panose="020F0502020204030204" pitchFamily="34" charset="0"/>
              </a:rPr>
              <a:t> it </a:t>
            </a:r>
            <a:r>
              <a:rPr lang="sl-SI" sz="2400" kern="100" dirty="0" err="1">
                <a:latin typeface="Calibri" panose="020F0502020204030204" pitchFamily="34" charset="0"/>
                <a:ea typeface="Calibri" panose="020F0502020204030204" pitchFamily="34" charset="0"/>
                <a:cs typeface="Calibri" panose="020F0502020204030204" pitchFamily="34" charset="0"/>
              </a:rPr>
              <a:t>particulary</a:t>
            </a:r>
            <a:r>
              <a:rPr lang="sl-SI" sz="2400" kern="100" dirty="0">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valuable</a:t>
            </a:r>
            <a:r>
              <a:rPr lang="sl-SI" sz="2400" kern="100" dirty="0">
                <a:latin typeface="Calibri" panose="020F0502020204030204" pitchFamily="34" charset="0"/>
                <a:ea typeface="Calibri" panose="020F0502020204030204" pitchFamily="34" charset="0"/>
                <a:cs typeface="Calibri" panose="020F0502020204030204" pitchFamily="34" charset="0"/>
              </a:rPr>
              <a:t> in </a:t>
            </a:r>
            <a:r>
              <a:rPr lang="sl-SI" sz="2400" kern="100" dirty="0" err="1">
                <a:latin typeface="Calibri" panose="020F0502020204030204" pitchFamily="34" charset="0"/>
                <a:ea typeface="Calibri" panose="020F0502020204030204" pitchFamily="34" charset="0"/>
                <a:cs typeface="Calibri" panose="020F0502020204030204" pitchFamily="34" charset="0"/>
              </a:rPr>
              <a:t>any</a:t>
            </a:r>
            <a:r>
              <a:rPr lang="sl-SI" sz="2400" kern="100" dirty="0">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context</a:t>
            </a:r>
            <a:r>
              <a:rPr lang="sl-SI" sz="2400" kern="100" dirty="0">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where</a:t>
            </a:r>
            <a:r>
              <a:rPr lang="sl-SI" sz="2400" kern="100" dirty="0">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clear</a:t>
            </a:r>
            <a:r>
              <a:rPr lang="sl-SI" sz="2400" kern="100" dirty="0">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communication</a:t>
            </a:r>
            <a:r>
              <a:rPr lang="sl-SI" sz="2400" kern="100" dirty="0">
                <a:latin typeface="Calibri" panose="020F0502020204030204" pitchFamily="34" charset="0"/>
                <a:ea typeface="Calibri" panose="020F0502020204030204" pitchFamily="34" charset="0"/>
                <a:cs typeface="Calibri" panose="020F0502020204030204" pitchFamily="34" charset="0"/>
              </a:rPr>
              <a:t> is </a:t>
            </a:r>
            <a:r>
              <a:rPr lang="sl-SI" sz="2400" kern="100" dirty="0" err="1">
                <a:latin typeface="Calibri" panose="020F0502020204030204" pitchFamily="34" charset="0"/>
                <a:ea typeface="Calibri" panose="020F0502020204030204" pitchFamily="34" charset="0"/>
                <a:cs typeface="Calibri" panose="020F0502020204030204" pitchFamily="34" charset="0"/>
              </a:rPr>
              <a:t>important</a:t>
            </a:r>
            <a:r>
              <a:rPr lang="sl-SI" sz="2400" kern="100" dirty="0">
                <a:latin typeface="Calibri" panose="020F0502020204030204" pitchFamily="34" charset="0"/>
                <a:ea typeface="Calibri" panose="020F0502020204030204" pitchFamily="34" charset="0"/>
                <a:cs typeface="Calibri" panose="020F0502020204030204" pitchFamily="34" charset="0"/>
              </a:rPr>
              <a:t> . </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l-SI" dirty="0"/>
          </a:p>
        </p:txBody>
      </p:sp>
      <p:graphicFrame>
        <p:nvGraphicFramePr>
          <p:cNvPr id="5" name="Označba mesta vsebine 4">
            <a:extLst>
              <a:ext uri="{FF2B5EF4-FFF2-40B4-BE49-F238E27FC236}">
                <a16:creationId xmlns:a16="http://schemas.microsoft.com/office/drawing/2014/main" id="{E846A3CA-4578-7AE0-1EC9-A05BEFEA4429}"/>
              </a:ext>
            </a:extLst>
          </p:cNvPr>
          <p:cNvGraphicFramePr>
            <a:graphicFrameLocks noGrp="1"/>
          </p:cNvGraphicFramePr>
          <p:nvPr>
            <p:ph sz="half" idx="2"/>
            <p:extLst>
              <p:ext uri="{D42A27DB-BD31-4B8C-83A1-F6EECF244321}">
                <p14:modId xmlns:p14="http://schemas.microsoft.com/office/powerpoint/2010/main" val="1200479931"/>
              </p:ext>
            </p:extLst>
          </p:nvPr>
        </p:nvGraphicFramePr>
        <p:xfrm>
          <a:off x="5878286" y="1553030"/>
          <a:ext cx="6075589" cy="514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951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An </a:t>
            </a:r>
            <a:r>
              <a:rPr lang="sl-SI" dirty="0"/>
              <a:t>E</a:t>
            </a:r>
            <a:r>
              <a:rPr lang="en-US" dirty="0" err="1"/>
              <a:t>xample</a:t>
            </a:r>
            <a:r>
              <a:rPr lang="en-US" dirty="0"/>
              <a:t> of </a:t>
            </a:r>
            <a:r>
              <a:rPr lang="sl-SI" dirty="0"/>
              <a:t>Paraphra</a:t>
            </a:r>
            <a:r>
              <a:rPr lang="nl-NL" dirty="0"/>
              <a:t>s</a:t>
            </a:r>
            <a:r>
              <a:rPr lang="sl-SI" dirty="0"/>
              <a:t>ing </a:t>
            </a:r>
            <a:endParaRPr lang="de-AT" dirty="0"/>
          </a:p>
        </p:txBody>
      </p:sp>
      <p:sp>
        <p:nvSpPr>
          <p:cNvPr id="3" name="Inhaltsplatzhalter 2"/>
          <p:cNvSpPr>
            <a:spLocks noGrp="1"/>
          </p:cNvSpPr>
          <p:nvPr>
            <p:ph idx="1"/>
          </p:nvPr>
        </p:nvSpPr>
        <p:spPr>
          <a:xfrm>
            <a:off x="557998" y="1800000"/>
            <a:ext cx="10574459" cy="4673372"/>
          </a:xfrm>
        </p:spPr>
        <p:txBody>
          <a:bodyPr>
            <a:normAutofit fontScale="92500" lnSpcReduction="10000"/>
          </a:bodyPr>
          <a:lstStyle/>
          <a:p>
            <a:pPr marL="0" indent="0">
              <a:lnSpc>
                <a:spcPct val="107000"/>
              </a:lnSpc>
              <a:spcAft>
                <a:spcPts val="800"/>
              </a:spcAft>
              <a:buNone/>
            </a:pP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Original </a:t>
            </a:r>
            <a:r>
              <a:rPr lang="sl-SI" sz="2000" b="1" kern="100" dirty="0" err="1">
                <a:solidFill>
                  <a:srgbClr val="004899"/>
                </a:solidFill>
                <a:latin typeface="Calibri" panose="020F0502020204030204" pitchFamily="34" charset="0"/>
                <a:ea typeface="Calibri" panose="020F0502020204030204" pitchFamily="34" charset="0"/>
                <a:cs typeface="Calibri" panose="020F0502020204030204" pitchFamily="34" charset="0"/>
              </a:rPr>
              <a:t>m</a:t>
            </a: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edia</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solidFill>
                  <a:srgbClr val="004899"/>
                </a:solidFill>
                <a:latin typeface="Calibri" panose="020F0502020204030204" pitchFamily="34" charset="0"/>
                <a:ea typeface="Calibri" panose="020F0502020204030204" pitchFamily="34" charset="0"/>
                <a:cs typeface="Calibri" panose="020F0502020204030204" pitchFamily="34" charset="0"/>
              </a:rPr>
              <a:t>t</a:t>
            </a: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ext</a:t>
            </a:r>
            <a:endPar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sl-SI" sz="2000" dirty="0">
                <a:effectLst/>
                <a:latin typeface="Calibri" panose="020F0502020204030204" pitchFamily="34" charset="0"/>
                <a:ea typeface="Calibri" panose="020F0502020204030204" pitchFamily="34" charset="0"/>
              </a:rPr>
              <a:t>"</a:t>
            </a:r>
            <a:r>
              <a:rPr lang="sl-SI" sz="2000" dirty="0" err="1">
                <a:effectLst/>
                <a:latin typeface="Calibri" panose="020F0502020204030204" pitchFamily="34" charset="0"/>
                <a:ea typeface="Calibri" panose="020F0502020204030204" pitchFamily="34" charset="0"/>
              </a:rPr>
              <a:t>The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groundbreaking</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discovery</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of</a:t>
            </a:r>
            <a:r>
              <a:rPr lang="sl-SI" sz="2000" dirty="0">
                <a:effectLst/>
                <a:latin typeface="Calibri" panose="020F0502020204030204" pitchFamily="34" charset="0"/>
                <a:ea typeface="Calibri" panose="020F0502020204030204" pitchFamily="34" charset="0"/>
              </a:rPr>
              <a:t> a </a:t>
            </a:r>
            <a:r>
              <a:rPr lang="sl-SI" sz="2000" dirty="0" err="1">
                <a:effectLst/>
                <a:latin typeface="Calibri" panose="020F0502020204030204" pitchFamily="34" charset="0"/>
                <a:ea typeface="Calibri" panose="020F0502020204030204" pitchFamily="34" charset="0"/>
              </a:rPr>
              <a:t>new</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species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of</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dinosaur</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has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captured</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the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attention</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of</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scientists</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worldwide</a:t>
            </a:r>
            <a:r>
              <a:rPr lang="sl-SI" sz="2000" dirty="0">
                <a:effectLst/>
                <a:latin typeface="Calibri" panose="020F0502020204030204" pitchFamily="34" charset="0"/>
                <a:ea typeface="Calibri" panose="020F0502020204030204" pitchFamily="34" charset="0"/>
              </a:rPr>
              <a:t>."</a:t>
            </a:r>
            <a:endParaRPr lang="sl-SI" sz="20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Paraphra</a:t>
            </a:r>
            <a:r>
              <a:rPr lang="nl-NL"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s</a:t>
            </a: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ed version</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attention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scientists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worldwide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has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been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drawn</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remarkable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find</a:t>
            </a:r>
            <a:r>
              <a:rPr lang="sl-SI" sz="2000" kern="100" dirty="0">
                <a:effectLst/>
                <a:latin typeface="Calibri" panose="020F0502020204030204" pitchFamily="34" charset="0"/>
                <a:ea typeface="Calibri" panose="020F0502020204030204" pitchFamily="34" charset="0"/>
                <a:cs typeface="Calibri" panose="020F0502020204030204" pitchFamily="34" charset="0"/>
              </a:rPr>
              <a:t> in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field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paleontology</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groundbreaking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identification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previously</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unknown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dinosaur</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species</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r>
              <a:rPr kumimoji="0" lang="sl-SI" sz="2000" b="1" i="0" u="none" strike="noStrike" kern="1200" cap="none" spc="0" normalizeH="0" baseline="0" noProof="0" dirty="0">
                <a:ln>
                  <a:noFill/>
                </a:ln>
                <a:solidFill>
                  <a:srgbClr val="C00000"/>
                </a:solidFill>
                <a:effectLst/>
                <a:uLnTx/>
                <a:uFillTx/>
                <a:latin typeface="Calibri" panose="020F0502020204030204"/>
                <a:ea typeface="+mn-ea"/>
                <a:cs typeface="+mn-cs"/>
              </a:rPr>
              <a:t>Note: </a:t>
            </a: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This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summary</a:t>
            </a:r>
            <a:r>
              <a:rPr lang="sl-SI" sz="2000" b="1"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provides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brief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overview</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of</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media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text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capturing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main</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points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key</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information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Depending on the context and purpose of your summari</a:t>
            </a:r>
            <a:r>
              <a:rPr lang="nl-NL" sz="2000" kern="100" dirty="0">
                <a:effectLst/>
                <a:latin typeface="Calibri" panose="020F0502020204030204" pitchFamily="34" charset="0"/>
                <a:ea typeface="Calibri" panose="020F0502020204030204" pitchFamily="34" charset="0"/>
                <a:cs typeface="Calibri" panose="020F0502020204030204" pitchFamily="34" charset="0"/>
              </a:rPr>
              <a:t>s</a:t>
            </a:r>
            <a:r>
              <a:rPr lang="sl-SI" sz="2000" kern="100" dirty="0">
                <a:effectLst/>
                <a:latin typeface="Calibri" panose="020F0502020204030204" pitchFamily="34" charset="0"/>
                <a:ea typeface="Calibri" panose="020F0502020204030204" pitchFamily="34" charset="0"/>
                <a:cs typeface="Calibri" panose="020F0502020204030204" pitchFamily="34" charset="0"/>
              </a:rPr>
              <a:t>ation, you can adjust the level of detail and length of the summary accordingly.</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Paraphrasing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involves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rephrasing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original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text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while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preserving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its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meaning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conveying</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the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information</a:t>
            </a:r>
            <a:r>
              <a:rPr lang="sl-SI" sz="2000" kern="100" dirty="0">
                <a:effectLst/>
                <a:latin typeface="Calibri" panose="020F0502020204030204" pitchFamily="34" charset="0"/>
                <a:ea typeface="Calibri" panose="020F0502020204030204" pitchFamily="34" charset="0"/>
                <a:cs typeface="Calibri" panose="020F0502020204030204" pitchFamily="34" charset="0"/>
              </a:rPr>
              <a:t> in 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different</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way</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4213918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CD2FE7-96DF-DADB-B0E7-1E6970C3F79B}"/>
              </a:ext>
            </a:extLst>
          </p:cNvPr>
          <p:cNvSpPr>
            <a:spLocks noGrp="1"/>
          </p:cNvSpPr>
          <p:nvPr>
            <p:ph type="title"/>
          </p:nvPr>
        </p:nvSpPr>
        <p:spPr/>
        <p:txBody>
          <a:bodyPr/>
          <a:lstStyle/>
          <a:p>
            <a:r>
              <a:rPr lang="sl-SI" dirty="0" err="1"/>
              <a:t>Reflective</a:t>
            </a:r>
            <a:r>
              <a:rPr lang="sl-SI" dirty="0"/>
              <a:t> </a:t>
            </a:r>
            <a:r>
              <a:rPr lang="sl-SI" dirty="0" err="1"/>
              <a:t>Practice</a:t>
            </a:r>
            <a:r>
              <a:rPr lang="sl-SI" dirty="0"/>
              <a:t> </a:t>
            </a:r>
          </a:p>
        </p:txBody>
      </p:sp>
      <p:sp>
        <p:nvSpPr>
          <p:cNvPr id="3" name="Označba mesta vsebine 2">
            <a:extLst>
              <a:ext uri="{FF2B5EF4-FFF2-40B4-BE49-F238E27FC236}">
                <a16:creationId xmlns:a16="http://schemas.microsoft.com/office/drawing/2014/main" id="{107376CC-DADA-3CC7-A3F9-9787CFFEF15D}"/>
              </a:ext>
            </a:extLst>
          </p:cNvPr>
          <p:cNvSpPr>
            <a:spLocks noGrp="1"/>
          </p:cNvSpPr>
          <p:nvPr>
            <p:ph sz="half" idx="1"/>
          </p:nvPr>
        </p:nvSpPr>
        <p:spPr>
          <a:xfrm>
            <a:off x="557999" y="1800000"/>
            <a:ext cx="7091030" cy="4893408"/>
          </a:xfrm>
        </p:spPr>
        <p:txBody>
          <a:bodyPr>
            <a:normAutofit/>
          </a:bodyPr>
          <a:lstStyle/>
          <a:p>
            <a:pPr marL="0" indent="0">
              <a:buNone/>
            </a:pPr>
            <a:r>
              <a:rPr lang="en-US" dirty="0"/>
              <a:t>The </a:t>
            </a:r>
            <a:r>
              <a:rPr lang="en-US" b="1" dirty="0"/>
              <a:t>Gibbs Reflective Cycle</a:t>
            </a:r>
            <a:r>
              <a:rPr lang="sl-SI" b="1" dirty="0"/>
              <a:t> (GRC)</a:t>
            </a:r>
            <a:r>
              <a:rPr lang="en-US" b="1" dirty="0"/>
              <a:t> </a:t>
            </a:r>
            <a:r>
              <a:rPr lang="en-US" dirty="0"/>
              <a:t>is a structured approach to reflection that is commonly used in education to help individuals ponder critically on their experiences and derive knowledge from them. It was created by Graham Gibbs and is commonly used for reflective writing and self-evaluation. </a:t>
            </a:r>
            <a:endParaRPr lang="sl-SI" dirty="0"/>
          </a:p>
          <a:p>
            <a:pPr marL="0" indent="0">
              <a:buNone/>
            </a:pPr>
            <a:r>
              <a:rPr lang="en-US" dirty="0"/>
              <a:t>The cycle consists of </a:t>
            </a:r>
            <a:r>
              <a:rPr lang="en-US" b="1" dirty="0"/>
              <a:t>six stages </a:t>
            </a:r>
            <a:r>
              <a:rPr lang="en-US" dirty="0"/>
              <a:t>through which individuals can </a:t>
            </a:r>
            <a:r>
              <a:rPr lang="en-US" dirty="0" err="1"/>
              <a:t>analyse</a:t>
            </a:r>
            <a:r>
              <a:rPr lang="en-US" dirty="0"/>
              <a:t> their experiences and obtain insights.</a:t>
            </a:r>
            <a:endParaRPr lang="sl-SI" dirty="0"/>
          </a:p>
          <a:p>
            <a:pPr marL="0" indent="0">
              <a:buNone/>
            </a:pPr>
            <a:r>
              <a:rPr lang="en-US" dirty="0"/>
              <a:t>The Gibbs Reflective Cycle is an effective instrument for fostering </a:t>
            </a:r>
            <a:r>
              <a:rPr lang="en-US" b="1" dirty="0"/>
              <a:t>self-awareness, critical reasoning</a:t>
            </a:r>
            <a:r>
              <a:rPr lang="en-US" dirty="0"/>
              <a:t>, and </a:t>
            </a:r>
            <a:r>
              <a:rPr lang="en-US" b="1" dirty="0"/>
              <a:t>personal growth</a:t>
            </a:r>
            <a:r>
              <a:rPr lang="en-US" dirty="0"/>
              <a:t>. It encourages people to reflect on their experiences, evaluate their reactions and emotions, and devise a structured plan for growth. </a:t>
            </a:r>
            <a:endParaRPr lang="sl-SI" dirty="0"/>
          </a:p>
        </p:txBody>
      </p:sp>
      <p:pic>
        <p:nvPicPr>
          <p:cNvPr id="6" name="Označba mesta vsebine 5">
            <a:extLst>
              <a:ext uri="{FF2B5EF4-FFF2-40B4-BE49-F238E27FC236}">
                <a16:creationId xmlns:a16="http://schemas.microsoft.com/office/drawing/2014/main" id="{A840D4D9-E45E-14C1-36FD-41276E895B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14556" y="2467430"/>
            <a:ext cx="4239319" cy="3272224"/>
          </a:xfrm>
        </p:spPr>
      </p:pic>
      <p:sp>
        <p:nvSpPr>
          <p:cNvPr id="4" name="Ορθογώνιο 1">
            <a:extLst>
              <a:ext uri="{FF2B5EF4-FFF2-40B4-BE49-F238E27FC236}">
                <a16:creationId xmlns:a16="http://schemas.microsoft.com/office/drawing/2014/main" id="{172692F2-0E1C-2F8C-0610-4FA13851ACDD}"/>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3630328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AB4999-9B77-3282-F05A-08FA99BE4137}"/>
              </a:ext>
            </a:extLst>
          </p:cNvPr>
          <p:cNvSpPr>
            <a:spLocks noGrp="1"/>
          </p:cNvSpPr>
          <p:nvPr>
            <p:ph type="title"/>
          </p:nvPr>
        </p:nvSpPr>
        <p:spPr/>
        <p:txBody>
          <a:bodyPr/>
          <a:lstStyle/>
          <a:p>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Six</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Stages</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of</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Gibbs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Reflective</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Cycle</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a:t>
            </a:r>
            <a:endParaRPr lang="sl-SI" dirty="0"/>
          </a:p>
        </p:txBody>
      </p:sp>
      <p:pic>
        <p:nvPicPr>
          <p:cNvPr id="5" name="Označba mesta vsebine 4">
            <a:extLst>
              <a:ext uri="{FF2B5EF4-FFF2-40B4-BE49-F238E27FC236}">
                <a16:creationId xmlns:a16="http://schemas.microsoft.com/office/drawing/2014/main" id="{C433B0CF-FD8C-67B8-4584-67733C6916A0}"/>
              </a:ext>
            </a:extLst>
          </p:cNvPr>
          <p:cNvPicPr>
            <a:picLocks noGrp="1" noChangeAspect="1"/>
          </p:cNvPicPr>
          <p:nvPr>
            <p:ph sz="half" idx="1"/>
          </p:nvPr>
        </p:nvPicPr>
        <p:blipFill>
          <a:blip r:embed="rId3"/>
          <a:stretch>
            <a:fillRect/>
          </a:stretch>
        </p:blipFill>
        <p:spPr>
          <a:xfrm>
            <a:off x="185036" y="2075543"/>
            <a:ext cx="5910964" cy="4086134"/>
          </a:xfrm>
          <a:prstGeom prst="rect">
            <a:avLst/>
          </a:prstGeom>
        </p:spPr>
      </p:pic>
      <p:sp>
        <p:nvSpPr>
          <p:cNvPr id="4" name="Označba mesta vsebine 3">
            <a:extLst>
              <a:ext uri="{FF2B5EF4-FFF2-40B4-BE49-F238E27FC236}">
                <a16:creationId xmlns:a16="http://schemas.microsoft.com/office/drawing/2014/main" id="{08C8B7BC-203C-F54A-136F-B071DE18DAB6}"/>
              </a:ext>
            </a:extLst>
          </p:cNvPr>
          <p:cNvSpPr>
            <a:spLocks noGrp="1"/>
          </p:cNvSpPr>
          <p:nvPr>
            <p:ph sz="half" idx="2"/>
          </p:nvPr>
        </p:nvSpPr>
        <p:spPr>
          <a:xfrm>
            <a:off x="5719483" y="1800000"/>
            <a:ext cx="6235094" cy="5058000"/>
          </a:xfrm>
        </p:spPr>
        <p:txBody>
          <a:bodyPr>
            <a:normAutofit fontScale="92500" lnSpcReduction="20000"/>
          </a:bodyPr>
          <a:lstStyle/>
          <a:p>
            <a:r>
              <a:rPr lang="sl-SI" sz="2400" b="1" dirty="0" err="1"/>
              <a:t>Description</a:t>
            </a:r>
            <a:r>
              <a:rPr lang="sl-SI" sz="2400" dirty="0"/>
              <a:t> –</a:t>
            </a:r>
            <a:r>
              <a:rPr lang="sl-SI" sz="2000" dirty="0" err="1"/>
              <a:t>Describe</a:t>
            </a:r>
            <a:r>
              <a:rPr lang="sl-SI" sz="2000" dirty="0"/>
              <a:t> </a:t>
            </a:r>
            <a:r>
              <a:rPr lang="sl-SI" sz="2000" dirty="0" err="1"/>
              <a:t>the</a:t>
            </a:r>
            <a:r>
              <a:rPr lang="sl-SI" sz="2000" dirty="0"/>
              <a:t> </a:t>
            </a:r>
            <a:r>
              <a:rPr lang="sl-SI" sz="2000" dirty="0" err="1"/>
              <a:t>event</a:t>
            </a:r>
            <a:r>
              <a:rPr lang="sl-SI" sz="2000" dirty="0"/>
              <a:t> </a:t>
            </a:r>
            <a:r>
              <a:rPr lang="sl-SI" sz="2000" dirty="0" err="1"/>
              <a:t>or</a:t>
            </a:r>
            <a:r>
              <a:rPr lang="sl-SI" sz="2000" dirty="0"/>
              <a:t> </a:t>
            </a:r>
            <a:r>
              <a:rPr lang="sl-SI" sz="2000" dirty="0" err="1"/>
              <a:t>experience</a:t>
            </a:r>
            <a:r>
              <a:rPr lang="sl-SI" sz="2000" dirty="0"/>
              <a:t> </a:t>
            </a:r>
            <a:r>
              <a:rPr lang="sl-SI" sz="2000" dirty="0" err="1"/>
              <a:t>you</a:t>
            </a:r>
            <a:r>
              <a:rPr lang="sl-SI" sz="2000" dirty="0"/>
              <a:t> are </a:t>
            </a:r>
            <a:r>
              <a:rPr lang="sl-SI" sz="2000" dirty="0" err="1"/>
              <a:t>reflecting</a:t>
            </a:r>
            <a:r>
              <a:rPr lang="sl-SI" sz="2000" dirty="0"/>
              <a:t> on. </a:t>
            </a:r>
          </a:p>
          <a:p>
            <a:r>
              <a:rPr lang="sl-SI" sz="2400" b="1" dirty="0" err="1"/>
              <a:t>Feelings</a:t>
            </a:r>
            <a:r>
              <a:rPr lang="sl-SI" sz="2400" dirty="0"/>
              <a:t>  - </a:t>
            </a:r>
            <a:r>
              <a:rPr lang="sl-SI" sz="2000" dirty="0" err="1"/>
              <a:t>Explore</a:t>
            </a:r>
            <a:r>
              <a:rPr lang="sl-SI" sz="2000" dirty="0"/>
              <a:t> </a:t>
            </a:r>
            <a:r>
              <a:rPr lang="sl-SI" sz="2000" dirty="0" err="1"/>
              <a:t>your</a:t>
            </a:r>
            <a:r>
              <a:rPr lang="sl-SI" sz="2000" dirty="0"/>
              <a:t> </a:t>
            </a:r>
            <a:r>
              <a:rPr lang="sl-SI" sz="2000" dirty="0" err="1"/>
              <a:t>emotions</a:t>
            </a:r>
            <a:r>
              <a:rPr lang="sl-SI" sz="2000" dirty="0"/>
              <a:t> </a:t>
            </a:r>
            <a:r>
              <a:rPr lang="sl-SI" sz="2000" dirty="0" err="1"/>
              <a:t>and</a:t>
            </a:r>
            <a:r>
              <a:rPr lang="sl-SI" sz="2000" dirty="0"/>
              <a:t> </a:t>
            </a:r>
            <a:r>
              <a:rPr lang="sl-SI" sz="2000" dirty="0" err="1"/>
              <a:t>feelings</a:t>
            </a:r>
            <a:r>
              <a:rPr lang="sl-SI" sz="2000" dirty="0"/>
              <a:t> at </a:t>
            </a:r>
            <a:r>
              <a:rPr lang="sl-SI" sz="2000" dirty="0" err="1"/>
              <a:t>the</a:t>
            </a:r>
            <a:r>
              <a:rPr lang="sl-SI" sz="2000" dirty="0"/>
              <a:t> time </a:t>
            </a:r>
            <a:r>
              <a:rPr lang="sl-SI" sz="2000" dirty="0" err="1"/>
              <a:t>of</a:t>
            </a:r>
            <a:r>
              <a:rPr lang="sl-SI" sz="2000" dirty="0"/>
              <a:t> </a:t>
            </a:r>
            <a:r>
              <a:rPr lang="sl-SI" sz="2000" dirty="0" err="1"/>
              <a:t>the</a:t>
            </a:r>
            <a:r>
              <a:rPr lang="sl-SI" sz="2000" dirty="0"/>
              <a:t> </a:t>
            </a:r>
            <a:r>
              <a:rPr lang="sl-SI" sz="2000" dirty="0" err="1"/>
              <a:t>event</a:t>
            </a:r>
            <a:r>
              <a:rPr lang="sl-SI" sz="2000" dirty="0"/>
              <a:t>. </a:t>
            </a:r>
          </a:p>
          <a:p>
            <a:r>
              <a:rPr lang="sl-SI" sz="2400" b="1" dirty="0" err="1"/>
              <a:t>Evaluation</a:t>
            </a:r>
            <a:r>
              <a:rPr lang="sl-SI" sz="2400" dirty="0"/>
              <a:t> – </a:t>
            </a:r>
            <a:r>
              <a:rPr lang="sl-SI" sz="2000" dirty="0" err="1"/>
              <a:t>Evaluate</a:t>
            </a:r>
            <a:r>
              <a:rPr lang="sl-SI" sz="2000" dirty="0"/>
              <a:t> </a:t>
            </a:r>
            <a:r>
              <a:rPr lang="sl-SI" sz="2000" dirty="0" err="1"/>
              <a:t>the</a:t>
            </a:r>
            <a:r>
              <a:rPr lang="sl-SI" sz="2000" dirty="0"/>
              <a:t> </a:t>
            </a:r>
            <a:r>
              <a:rPr lang="sl-SI" sz="2000" dirty="0" err="1"/>
              <a:t>positive</a:t>
            </a:r>
            <a:r>
              <a:rPr lang="sl-SI" sz="2000" dirty="0"/>
              <a:t> </a:t>
            </a:r>
            <a:r>
              <a:rPr lang="sl-SI" sz="2000" dirty="0" err="1"/>
              <a:t>and</a:t>
            </a:r>
            <a:r>
              <a:rPr lang="sl-SI" sz="2000" dirty="0"/>
              <a:t> negative </a:t>
            </a:r>
            <a:r>
              <a:rPr lang="sl-SI" sz="2000" dirty="0" err="1"/>
              <a:t>aspects</a:t>
            </a:r>
            <a:r>
              <a:rPr lang="sl-SI" sz="2000" dirty="0"/>
              <a:t> </a:t>
            </a:r>
            <a:r>
              <a:rPr lang="sl-SI" sz="2000" dirty="0" err="1"/>
              <a:t>of</a:t>
            </a:r>
            <a:r>
              <a:rPr lang="sl-SI" sz="2000" dirty="0"/>
              <a:t> </a:t>
            </a:r>
            <a:r>
              <a:rPr lang="sl-SI" sz="2000" dirty="0" err="1"/>
              <a:t>the</a:t>
            </a:r>
            <a:r>
              <a:rPr lang="sl-SI" sz="2000" dirty="0"/>
              <a:t> </a:t>
            </a:r>
            <a:r>
              <a:rPr lang="sl-SI" sz="2000" dirty="0" err="1"/>
              <a:t>situation</a:t>
            </a:r>
            <a:r>
              <a:rPr lang="sl-SI" sz="2000" dirty="0"/>
              <a:t>. </a:t>
            </a:r>
            <a:r>
              <a:rPr lang="sl-SI" sz="2000" dirty="0" err="1"/>
              <a:t>What</a:t>
            </a:r>
            <a:r>
              <a:rPr lang="sl-SI" sz="2000" dirty="0"/>
              <a:t> is </a:t>
            </a:r>
            <a:r>
              <a:rPr lang="sl-SI" sz="2000" dirty="0" err="1"/>
              <a:t>well</a:t>
            </a:r>
            <a:r>
              <a:rPr lang="sl-SI" sz="2000" dirty="0"/>
              <a:t> </a:t>
            </a:r>
            <a:r>
              <a:rPr lang="sl-SI" sz="2000" dirty="0" err="1"/>
              <a:t>what</a:t>
            </a:r>
            <a:r>
              <a:rPr lang="sl-SI" sz="2000" dirty="0"/>
              <a:t> </a:t>
            </a:r>
            <a:r>
              <a:rPr lang="sl-SI" sz="2000" dirty="0" err="1"/>
              <a:t>can</a:t>
            </a:r>
            <a:r>
              <a:rPr lang="sl-SI" sz="2000" dirty="0"/>
              <a:t> be </a:t>
            </a:r>
            <a:r>
              <a:rPr lang="sl-SI" sz="2000" dirty="0" err="1"/>
              <a:t>improved</a:t>
            </a:r>
            <a:r>
              <a:rPr lang="sl-SI" sz="2000" dirty="0"/>
              <a:t>. </a:t>
            </a:r>
          </a:p>
          <a:p>
            <a:r>
              <a:rPr lang="sl-SI" sz="2400" b="1" dirty="0"/>
              <a:t>Analysis</a:t>
            </a:r>
            <a:r>
              <a:rPr lang="sl-SI" sz="2400" dirty="0"/>
              <a:t> – </a:t>
            </a:r>
            <a:r>
              <a:rPr lang="sl-SI" sz="2000" dirty="0"/>
              <a:t>analy</a:t>
            </a:r>
            <a:r>
              <a:rPr lang="nl-NL" sz="2000" dirty="0"/>
              <a:t>s</a:t>
            </a:r>
            <a:r>
              <a:rPr lang="sl-SI" sz="2000" dirty="0"/>
              <a:t>e deeply. </a:t>
            </a:r>
            <a:r>
              <a:rPr lang="sl-SI" sz="2000" dirty="0" err="1"/>
              <a:t>Consider</a:t>
            </a:r>
            <a:r>
              <a:rPr lang="sl-SI" sz="2000" dirty="0"/>
              <a:t> </a:t>
            </a:r>
            <a:r>
              <a:rPr lang="sl-SI" sz="2000" dirty="0" err="1"/>
              <a:t>what</a:t>
            </a:r>
            <a:r>
              <a:rPr lang="sl-SI" sz="2000" dirty="0"/>
              <a:t> </a:t>
            </a:r>
            <a:r>
              <a:rPr lang="sl-SI" sz="2000" dirty="0" err="1"/>
              <a:t>you</a:t>
            </a:r>
            <a:r>
              <a:rPr lang="sl-SI" sz="2000" dirty="0"/>
              <a:t> </a:t>
            </a:r>
            <a:r>
              <a:rPr lang="sl-SI" sz="2000" dirty="0" err="1"/>
              <a:t>learned</a:t>
            </a:r>
            <a:r>
              <a:rPr lang="sl-SI" sz="2000" dirty="0"/>
              <a:t> </a:t>
            </a:r>
            <a:r>
              <a:rPr lang="sl-SI" sz="2000" dirty="0" err="1"/>
              <a:t>from</a:t>
            </a:r>
            <a:r>
              <a:rPr lang="sl-SI" sz="2000" dirty="0"/>
              <a:t> </a:t>
            </a:r>
            <a:r>
              <a:rPr lang="sl-SI" sz="2000" dirty="0" err="1"/>
              <a:t>the</a:t>
            </a:r>
            <a:r>
              <a:rPr lang="sl-SI" sz="2000" dirty="0"/>
              <a:t> </a:t>
            </a:r>
            <a:r>
              <a:rPr lang="sl-SI" sz="2000" dirty="0" err="1"/>
              <a:t>experience</a:t>
            </a:r>
            <a:r>
              <a:rPr lang="sl-SI" sz="2000" dirty="0"/>
              <a:t>. </a:t>
            </a:r>
            <a:endParaRPr lang="sl-SI" dirty="0"/>
          </a:p>
          <a:p>
            <a:r>
              <a:rPr lang="sl-SI" sz="2400" b="1" dirty="0" err="1"/>
              <a:t>Conclusion</a:t>
            </a:r>
            <a:r>
              <a:rPr lang="sl-SI" sz="2400" dirty="0"/>
              <a:t> – </a:t>
            </a:r>
            <a:r>
              <a:rPr lang="sl-SI" sz="2000" dirty="0"/>
              <a:t> </a:t>
            </a:r>
            <a:r>
              <a:rPr lang="sl-SI" dirty="0" err="1"/>
              <a:t>draw</a:t>
            </a:r>
            <a:r>
              <a:rPr lang="sl-SI" dirty="0"/>
              <a:t> </a:t>
            </a:r>
            <a:r>
              <a:rPr lang="sl-SI" dirty="0" err="1"/>
              <a:t>conclusions</a:t>
            </a:r>
            <a:r>
              <a:rPr lang="sl-SI" dirty="0"/>
              <a:t> </a:t>
            </a:r>
            <a:r>
              <a:rPr lang="sl-SI" dirty="0" err="1"/>
              <a:t>about</a:t>
            </a:r>
            <a:r>
              <a:rPr lang="sl-SI" dirty="0"/>
              <a:t> </a:t>
            </a:r>
            <a:r>
              <a:rPr lang="sl-SI" dirty="0" err="1"/>
              <a:t>the</a:t>
            </a:r>
            <a:r>
              <a:rPr lang="sl-SI" dirty="0"/>
              <a:t> </a:t>
            </a:r>
            <a:r>
              <a:rPr lang="sl-SI" dirty="0" err="1"/>
              <a:t>experience</a:t>
            </a:r>
            <a:r>
              <a:rPr lang="sl-SI" dirty="0"/>
              <a:t>. </a:t>
            </a:r>
            <a:r>
              <a:rPr lang="sl-SI" dirty="0" err="1">
                <a:effectLst/>
                <a:latin typeface="Calibri" panose="020F0502020204030204" pitchFamily="34" charset="0"/>
                <a:ea typeface="Calibri" panose="020F0502020204030204" pitchFamily="34" charset="0"/>
                <a:cs typeface="Times New Roman" panose="02020603050405020304" pitchFamily="18" charset="0"/>
              </a:rPr>
              <a:t>What</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could</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have</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been</a:t>
            </a:r>
            <a:r>
              <a:rPr lang="sl-SI" dirty="0">
                <a:effectLst/>
                <a:latin typeface="Calibri" panose="020F0502020204030204" pitchFamily="34" charset="0"/>
                <a:ea typeface="Calibri" panose="020F0502020204030204" pitchFamily="34" charset="0"/>
                <a:cs typeface="Times New Roman" panose="02020603050405020304" pitchFamily="18" charset="0"/>
              </a:rPr>
              <a:t> done </a:t>
            </a:r>
            <a:r>
              <a:rPr lang="sl-SI" dirty="0" err="1">
                <a:effectLst/>
                <a:latin typeface="Calibri" panose="020F0502020204030204" pitchFamily="34" charset="0"/>
                <a:ea typeface="Calibri" panose="020F0502020204030204" pitchFamily="34" charset="0"/>
                <a:cs typeface="Times New Roman" panose="02020603050405020304" pitchFamily="18" charset="0"/>
              </a:rPr>
              <a:t>differently</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What</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would</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you</a:t>
            </a:r>
            <a:r>
              <a:rPr lang="sl-SI" dirty="0">
                <a:effectLst/>
                <a:latin typeface="Calibri" panose="020F0502020204030204" pitchFamily="34" charset="0"/>
                <a:ea typeface="Calibri" panose="020F0502020204030204" pitchFamily="34" charset="0"/>
                <a:cs typeface="Times New Roman" panose="02020603050405020304" pitchFamily="18" charset="0"/>
              </a:rPr>
              <a:t> do </a:t>
            </a:r>
            <a:r>
              <a:rPr lang="sl-SI" dirty="0" err="1">
                <a:effectLst/>
                <a:latin typeface="Calibri" panose="020F0502020204030204" pitchFamily="34" charset="0"/>
                <a:ea typeface="Calibri" panose="020F0502020204030204" pitchFamily="34" charset="0"/>
                <a:cs typeface="Times New Roman" panose="02020603050405020304" pitchFamily="18" charset="0"/>
              </a:rPr>
              <a:t>if</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you</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encountered</a:t>
            </a:r>
            <a:r>
              <a:rPr lang="sl-SI" dirty="0">
                <a:effectLst/>
                <a:latin typeface="Calibri" panose="020F0502020204030204" pitchFamily="34" charset="0"/>
                <a:ea typeface="Calibri" panose="020F0502020204030204" pitchFamily="34" charset="0"/>
                <a:cs typeface="Times New Roman" panose="02020603050405020304" pitchFamily="18" charset="0"/>
              </a:rPr>
              <a:t> a </a:t>
            </a:r>
            <a:r>
              <a:rPr lang="sl-SI" dirty="0" err="1">
                <a:effectLst/>
                <a:latin typeface="Calibri" panose="020F0502020204030204" pitchFamily="34" charset="0"/>
                <a:ea typeface="Calibri" panose="020F0502020204030204" pitchFamily="34" charset="0"/>
                <a:cs typeface="Times New Roman" panose="02020603050405020304" pitchFamily="18" charset="0"/>
              </a:rPr>
              <a:t>similar</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situation</a:t>
            </a:r>
            <a:r>
              <a:rPr lang="sl-SI" dirty="0">
                <a:effectLst/>
                <a:latin typeface="Calibri" panose="020F0502020204030204" pitchFamily="34" charset="0"/>
                <a:ea typeface="Calibri" panose="020F0502020204030204" pitchFamily="34" charset="0"/>
                <a:cs typeface="Times New Roman" panose="02020603050405020304" pitchFamily="18" charset="0"/>
              </a:rPr>
              <a:t> in </a:t>
            </a:r>
            <a:r>
              <a:rPr lang="sl-SI" dirty="0" err="1">
                <a:effectLst/>
                <a:latin typeface="Calibri" panose="020F0502020204030204" pitchFamily="34" charset="0"/>
                <a:ea typeface="Calibri" panose="020F0502020204030204" pitchFamily="34" charset="0"/>
                <a:cs typeface="Times New Roman" panose="02020603050405020304" pitchFamily="18" charset="0"/>
              </a:rPr>
              <a:t>the</a:t>
            </a:r>
            <a:r>
              <a:rPr lang="sl-SI" dirty="0">
                <a:effectLst/>
                <a:latin typeface="Calibri" panose="020F0502020204030204" pitchFamily="34" charset="0"/>
                <a:ea typeface="Calibri" panose="020F0502020204030204" pitchFamily="34" charset="0"/>
                <a:cs typeface="Times New Roman" panose="02020603050405020304" pitchFamily="18" charset="0"/>
              </a:rPr>
              <a:t> future?</a:t>
            </a:r>
            <a:endParaRPr lang="sl-SI" dirty="0"/>
          </a:p>
          <a:p>
            <a:r>
              <a:rPr lang="sl-SI" sz="2400" b="1" dirty="0" err="1"/>
              <a:t>Action</a:t>
            </a:r>
            <a:r>
              <a:rPr lang="sl-SI" sz="2400" b="1" dirty="0"/>
              <a:t> Plan </a:t>
            </a:r>
            <a:r>
              <a:rPr lang="sl-SI" sz="2400" dirty="0"/>
              <a:t>– </a:t>
            </a:r>
            <a:r>
              <a:rPr lang="sl-SI" dirty="0" err="1"/>
              <a:t>create</a:t>
            </a:r>
            <a:r>
              <a:rPr lang="sl-SI" dirty="0"/>
              <a:t> </a:t>
            </a:r>
            <a:r>
              <a:rPr lang="sl-SI" dirty="0" err="1"/>
              <a:t>an</a:t>
            </a:r>
            <a:r>
              <a:rPr lang="sl-SI" dirty="0"/>
              <a:t> </a:t>
            </a:r>
            <a:r>
              <a:rPr lang="sl-SI" dirty="0" err="1"/>
              <a:t>action</a:t>
            </a:r>
            <a:r>
              <a:rPr lang="sl-SI" dirty="0"/>
              <a:t> plan </a:t>
            </a:r>
            <a:r>
              <a:rPr lang="sl-SI" dirty="0" err="1"/>
              <a:t>for</a:t>
            </a:r>
            <a:r>
              <a:rPr lang="sl-SI" dirty="0"/>
              <a:t> </a:t>
            </a:r>
            <a:r>
              <a:rPr lang="sl-SI" dirty="0" err="1"/>
              <a:t>the</a:t>
            </a:r>
            <a:r>
              <a:rPr lang="sl-SI" dirty="0"/>
              <a:t> future. </a:t>
            </a:r>
            <a:r>
              <a:rPr lang="sl-SI" dirty="0" err="1">
                <a:effectLst/>
                <a:latin typeface="Calibri" panose="020F0502020204030204" pitchFamily="34" charset="0"/>
                <a:ea typeface="Calibri" panose="020F0502020204030204" pitchFamily="34" charset="0"/>
                <a:cs typeface="Times New Roman" panose="02020603050405020304" pitchFamily="18" charset="0"/>
              </a:rPr>
              <a:t>What</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changes</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will</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you</a:t>
            </a:r>
            <a:r>
              <a:rPr lang="sl-SI" dirty="0">
                <a:effectLst/>
                <a:latin typeface="Calibri" panose="020F0502020204030204" pitchFamily="34" charset="0"/>
                <a:ea typeface="Calibri" panose="020F0502020204030204" pitchFamily="34" charset="0"/>
                <a:cs typeface="Times New Roman" panose="02020603050405020304" pitchFamily="18" charset="0"/>
              </a:rPr>
              <a:t> make, </a:t>
            </a:r>
            <a:r>
              <a:rPr lang="sl-SI" dirty="0" err="1">
                <a:effectLst/>
                <a:latin typeface="Calibri" panose="020F0502020204030204" pitchFamily="34" charset="0"/>
                <a:ea typeface="Calibri" panose="020F0502020204030204" pitchFamily="34" charset="0"/>
                <a:cs typeface="Times New Roman" panose="02020603050405020304" pitchFamily="18" charset="0"/>
              </a:rPr>
              <a:t>and</a:t>
            </a:r>
            <a:r>
              <a:rPr lang="sl-SI" dirty="0">
                <a:effectLst/>
                <a:latin typeface="Calibri" panose="020F0502020204030204" pitchFamily="34" charset="0"/>
                <a:ea typeface="Calibri" panose="020F0502020204030204" pitchFamily="34" charset="0"/>
                <a:cs typeface="Times New Roman" panose="02020603050405020304" pitchFamily="18" charset="0"/>
              </a:rPr>
              <a:t> how </a:t>
            </a:r>
            <a:r>
              <a:rPr lang="sl-SI" dirty="0" err="1">
                <a:effectLst/>
                <a:latin typeface="Calibri" panose="020F0502020204030204" pitchFamily="34" charset="0"/>
                <a:ea typeface="Calibri" panose="020F0502020204030204" pitchFamily="34" charset="0"/>
                <a:cs typeface="Times New Roman" panose="02020603050405020304" pitchFamily="18" charset="0"/>
              </a:rPr>
              <a:t>will</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you</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apply</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what</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you've</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learned</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from</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this</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reflection</a:t>
            </a:r>
            <a:r>
              <a:rPr lang="sl-SI" dirty="0">
                <a:effectLst/>
                <a:latin typeface="Calibri" panose="020F0502020204030204" pitchFamily="34" charset="0"/>
                <a:ea typeface="Calibri" panose="020F0502020204030204" pitchFamily="34" charset="0"/>
                <a:cs typeface="Times New Roman" panose="02020603050405020304" pitchFamily="18" charset="0"/>
              </a:rPr>
              <a:t>?</a:t>
            </a:r>
            <a:endParaRPr lang="sl-SI" dirty="0"/>
          </a:p>
        </p:txBody>
      </p:sp>
    </p:spTree>
    <p:extLst>
      <p:ext uri="{BB962C8B-B14F-4D97-AF65-F5344CB8AC3E}">
        <p14:creationId xmlns:p14="http://schemas.microsoft.com/office/powerpoint/2010/main" val="4033372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 </a:t>
            </a:r>
            <a:r>
              <a:rPr lang="sl-SI" dirty="0" err="1"/>
              <a:t>Reflective</a:t>
            </a:r>
            <a:r>
              <a:rPr lang="sl-SI" dirty="0"/>
              <a:t> </a:t>
            </a:r>
            <a:r>
              <a:rPr lang="sl-SI" dirty="0" err="1"/>
              <a:t>Cycle</a:t>
            </a:r>
            <a:r>
              <a:rPr lang="sl-SI" dirty="0"/>
              <a:t> in </a:t>
            </a:r>
            <a:r>
              <a:rPr lang="sl-SI" dirty="0" err="1"/>
              <a:t>Practice</a:t>
            </a:r>
            <a:r>
              <a:rPr lang="sl-SI" dirty="0"/>
              <a:t> </a:t>
            </a:r>
            <a:endParaRPr lang="de-AT" dirty="0"/>
          </a:p>
        </p:txBody>
      </p:sp>
      <p:sp>
        <p:nvSpPr>
          <p:cNvPr id="3" name="Inhaltsplatzhalter 2"/>
          <p:cNvSpPr>
            <a:spLocks noGrp="1"/>
          </p:cNvSpPr>
          <p:nvPr>
            <p:ph idx="1"/>
          </p:nvPr>
        </p:nvSpPr>
        <p:spPr>
          <a:xfrm>
            <a:off x="557998" y="1800000"/>
            <a:ext cx="10574459" cy="4673372"/>
          </a:xfrm>
        </p:spPr>
        <p:txBody>
          <a:bodyPr>
            <a:normAutofit fontScale="62500" lnSpcReduction="20000"/>
          </a:bodyPr>
          <a:lstStyle/>
          <a:p>
            <a:pPr marL="0" indent="0">
              <a:lnSpc>
                <a:spcPct val="107000"/>
              </a:lnSpc>
              <a:spcAft>
                <a:spcPts val="800"/>
              </a:spcAft>
              <a:buNone/>
            </a:pP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Scenario</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are 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concerned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citizen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who</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came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across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claiming</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new</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study</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shows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popular</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childhood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vaccine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causes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autism</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has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gone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viral</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on social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are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unsure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about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its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credibility</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1.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Description</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Describe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situation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claims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new</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study</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links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childhood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vaccine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to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autism</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has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been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widely</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shared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on social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2.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Feelings</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Express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your</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initial</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emotions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feel</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concerned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anxious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about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harm</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can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cause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it is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false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You're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also</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curious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want</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to know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truth</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3.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Evaluation</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Assess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situation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understand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importance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vaccines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in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public</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consequences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misinformation</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Recogni</a:t>
            </a:r>
            <a:r>
              <a:rPr lang="en-US" sz="2900" kern="100" dirty="0">
                <a:effectLst/>
                <a:latin typeface="Calibri" panose="020F0502020204030204" pitchFamily="34" charset="0"/>
                <a:ea typeface="Calibri" panose="020F0502020204030204" pitchFamily="34" charset="0"/>
                <a:cs typeface="Times New Roman" panose="02020603050405020304" pitchFamily="18" charset="0"/>
              </a:rPr>
              <a:t>s</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e the need for fact-checking: You acknowledge the need to verify the information's credibility.</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948056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 </a:t>
            </a:r>
            <a:r>
              <a:rPr lang="sl-SI" dirty="0" err="1"/>
              <a:t>Reflective</a:t>
            </a:r>
            <a:r>
              <a:rPr lang="sl-SI" dirty="0"/>
              <a:t> </a:t>
            </a:r>
            <a:r>
              <a:rPr lang="sl-SI" dirty="0" err="1"/>
              <a:t>Cycle</a:t>
            </a:r>
            <a:r>
              <a:rPr lang="sl-SI" dirty="0"/>
              <a:t> in </a:t>
            </a:r>
            <a:r>
              <a:rPr lang="sl-SI" dirty="0" err="1"/>
              <a:t>Practice</a:t>
            </a:r>
            <a:r>
              <a:rPr lang="sl-SI" dirty="0"/>
              <a:t> </a:t>
            </a:r>
            <a:endParaRPr lang="de-AT" dirty="0"/>
          </a:p>
        </p:txBody>
      </p:sp>
      <p:sp>
        <p:nvSpPr>
          <p:cNvPr id="3" name="Inhaltsplatzhalter 2"/>
          <p:cNvSpPr>
            <a:spLocks noGrp="1"/>
          </p:cNvSpPr>
          <p:nvPr>
            <p:ph idx="1"/>
          </p:nvPr>
        </p:nvSpPr>
        <p:spPr>
          <a:xfrm>
            <a:off x="557998" y="1800000"/>
            <a:ext cx="10574459" cy="4673372"/>
          </a:xfrm>
        </p:spPr>
        <p:txBody>
          <a:bodyPr>
            <a:normAutofit fontScale="85000" lnSpcReduction="20000"/>
          </a:bodyPr>
          <a:lstStyle/>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4. </a:t>
            </a:r>
            <a:r>
              <a:rPr lang="sl-SI" b="1" kern="100" dirty="0" err="1">
                <a:effectLst/>
                <a:latin typeface="Calibri" panose="020F0502020204030204" pitchFamily="34" charset="0"/>
                <a:ea typeface="Calibri" panose="020F0502020204030204" pitchFamily="34" charset="0"/>
                <a:cs typeface="Times New Roman" panose="02020603050405020304" pitchFamily="18" charset="0"/>
              </a:rPr>
              <a:t>Analysis</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SzPts val="1000"/>
              <a:buNone/>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Analy</a:t>
            </a: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e the situation in-depth:</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Identify</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disorder</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sensationalist</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nature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lack</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reputable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raise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concerns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Explore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biases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motivations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Consider</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possibility</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being</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politically</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financially</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motivated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Think about the implications: Recogni</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e that such misinformation can erode trust in vaccines and public health efforts.</a:t>
            </a:r>
          </a:p>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5. </a:t>
            </a:r>
            <a:r>
              <a:rPr lang="sl-SI" b="1" kern="100" dirty="0" err="1">
                <a:effectLst/>
                <a:latin typeface="Calibri" panose="020F0502020204030204" pitchFamily="34" charset="0"/>
                <a:ea typeface="Calibri" panose="020F0502020204030204" pitchFamily="34" charset="0"/>
                <a:cs typeface="Times New Roman" panose="02020603050405020304" pitchFamily="18" charset="0"/>
              </a:rPr>
              <a:t>Conclusion</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Sum up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have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learned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analysis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article's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credibility</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is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questionable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given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its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sensationalism</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lack</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reputable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Motivations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behind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this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misinformation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need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further</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investigation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potential</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consequences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are severe,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reduced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vaccination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rates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public</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health</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risks</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731793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 </a:t>
            </a:r>
            <a:r>
              <a:rPr lang="sl-SI" dirty="0" err="1"/>
              <a:t>Reflective</a:t>
            </a:r>
            <a:r>
              <a:rPr lang="sl-SI" dirty="0"/>
              <a:t> </a:t>
            </a:r>
            <a:r>
              <a:rPr lang="sl-SI" dirty="0" err="1"/>
              <a:t>Cycle</a:t>
            </a:r>
            <a:r>
              <a:rPr lang="sl-SI" dirty="0"/>
              <a:t> in </a:t>
            </a:r>
            <a:r>
              <a:rPr lang="sl-SI" dirty="0" err="1"/>
              <a:t>Practice</a:t>
            </a:r>
            <a:r>
              <a:rPr lang="sl-SI" dirty="0"/>
              <a:t> </a:t>
            </a:r>
            <a:endParaRPr lang="de-AT" dirty="0"/>
          </a:p>
        </p:txBody>
      </p:sp>
      <p:sp>
        <p:nvSpPr>
          <p:cNvPr id="3" name="Inhaltsplatzhalter 2"/>
          <p:cNvSpPr>
            <a:spLocks noGrp="1"/>
          </p:cNvSpPr>
          <p:nvPr>
            <p:ph idx="1"/>
          </p:nvPr>
        </p:nvSpPr>
        <p:spPr>
          <a:xfrm>
            <a:off x="557998" y="1800000"/>
            <a:ext cx="10574459" cy="4891086"/>
          </a:xfrm>
        </p:spPr>
        <p:txBody>
          <a:bodyPr>
            <a:normAutofit fontScale="92500" lnSpcReduction="10000"/>
          </a:bodyPr>
          <a:lstStyle/>
          <a:p>
            <a:pPr marL="0" indent="0">
              <a:lnSpc>
                <a:spcPct val="107000"/>
              </a:lnSpc>
              <a:spcAft>
                <a:spcPts val="800"/>
              </a:spcAft>
              <a:buNone/>
            </a:pP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6. </a:t>
            </a:r>
            <a:r>
              <a:rPr lang="sl-SI" sz="2000" b="1" kern="100" dirty="0" err="1">
                <a:effectLst/>
                <a:latin typeface="Calibri" panose="020F0502020204030204" pitchFamily="34" charset="0"/>
                <a:ea typeface="Calibri" panose="020F0502020204030204" pitchFamily="34" charset="0"/>
                <a:cs typeface="Times New Roman" panose="02020603050405020304" pitchFamily="18" charset="0"/>
              </a:rPr>
              <a:t>Action</a:t>
            </a: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 Plan</a:t>
            </a:r>
          </a:p>
          <a:p>
            <a:pPr marL="0" lvl="0" indent="0">
              <a:lnSpc>
                <a:spcPct val="107000"/>
              </a:lnSpc>
              <a:spcAft>
                <a:spcPts val="800"/>
              </a:spcAft>
              <a:buSzPts val="1000"/>
              <a:buNone/>
              <a:tabLst>
                <a:tab pos="4572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Outline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steps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to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address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situation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Conduct</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thorough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fact-check</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claims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seek</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credible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Share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reliable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is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indeed</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misleading</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share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accurate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authoritative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to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counteract</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misinformation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Engage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author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publisher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possible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question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credibility</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ask</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their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sources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Report</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misinformation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Use social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reporting</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tools</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to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flag</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misleading</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article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Promote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literacy</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Encourage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critical</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thinking</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literacy</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in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your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social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network</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to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prevent</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spread</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such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disorder</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applying</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Gibbs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Reflective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Cycle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you</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can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navigate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situation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systematic</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approach</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promoting</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critical</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thinking</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responsible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sharing</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in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an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era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where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misinformation</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 is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rampant</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56955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idx="4294967295"/>
          </p:nvPr>
        </p:nvSpPr>
        <p:spPr>
          <a:xfrm>
            <a:off x="9193" y="-277185"/>
            <a:ext cx="11857935" cy="1782763"/>
          </a:xfrm>
        </p:spPr>
        <p:txBody>
          <a:bodyPr anchor="b">
            <a:normAutofit/>
          </a:bodyPr>
          <a:lstStyle/>
          <a:p>
            <a:pPr algn="ctr"/>
            <a:r>
              <a:rPr lang="en-US" sz="5400" dirty="0"/>
              <a:t>Modules</a:t>
            </a:r>
            <a:endParaRPr lang="el-GR" sz="5400" dirty="0"/>
          </a:p>
        </p:txBody>
      </p:sp>
      <p:graphicFrame>
        <p:nvGraphicFramePr>
          <p:cNvPr id="6" name="Διάγραμμα 5">
            <a:extLst>
              <a:ext uri="{FF2B5EF4-FFF2-40B4-BE49-F238E27FC236}">
                <a16:creationId xmlns:a16="http://schemas.microsoft.com/office/drawing/2014/main" id="{654CCD75-E89A-4C6C-BF75-D840AD726219}"/>
              </a:ext>
            </a:extLst>
          </p:cNvPr>
          <p:cNvGraphicFramePr/>
          <p:nvPr>
            <p:extLst>
              <p:ext uri="{D42A27DB-BD31-4B8C-83A1-F6EECF244321}">
                <p14:modId xmlns:p14="http://schemas.microsoft.com/office/powerpoint/2010/main" val="1686390908"/>
              </p:ext>
            </p:extLst>
          </p:nvPr>
        </p:nvGraphicFramePr>
        <p:xfrm>
          <a:off x="791283" y="2162175"/>
          <a:ext cx="4961817" cy="344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Γραφικό 6">
            <a:extLst>
              <a:ext uri="{FF2B5EF4-FFF2-40B4-BE49-F238E27FC236}">
                <a16:creationId xmlns:a16="http://schemas.microsoft.com/office/drawing/2014/main" id="{5E0860D2-CD37-7A1F-1396-B964A1B9D311}"/>
              </a:ext>
            </a:extLst>
          </p:cNvPr>
          <p:cNvPicPr>
            <a:picLocks noChangeAspect="1"/>
          </p:cNvPicPr>
          <p:nvPr/>
        </p:nvPicPr>
        <p:blipFill>
          <a:blip r:embed="rId8">
            <a:extLst>
              <a:ext uri="{96DAC541-7B7A-43D3-8B79-37D633B846F1}">
                <asvg:svgBlip xmlns="" xmlns:asvg="http://schemas.microsoft.com/office/drawing/2016/SVG/main" r:embed="rId10"/>
              </a:ext>
            </a:extLst>
          </a:blip>
          <a:stretch>
            <a:fillRect/>
          </a:stretch>
        </p:blipFill>
        <p:spPr>
          <a:xfrm>
            <a:off x="65504" y="46380"/>
            <a:ext cx="2839621" cy="708203"/>
          </a:xfrm>
          <a:prstGeom prst="rect">
            <a:avLst/>
          </a:prstGeom>
        </p:spPr>
      </p:pic>
      <p:graphicFrame>
        <p:nvGraphicFramePr>
          <p:cNvPr id="9" name="Διάγραμμα 5">
            <a:extLst>
              <a:ext uri="{FF2B5EF4-FFF2-40B4-BE49-F238E27FC236}">
                <a16:creationId xmlns:a16="http://schemas.microsoft.com/office/drawing/2014/main" id="{0F6221FA-CCBB-7318-4AB1-8EA358DD88C7}"/>
              </a:ext>
            </a:extLst>
          </p:cNvPr>
          <p:cNvGraphicFramePr/>
          <p:nvPr>
            <p:extLst>
              <p:ext uri="{D42A27DB-BD31-4B8C-83A1-F6EECF244321}">
                <p14:modId xmlns:p14="http://schemas.microsoft.com/office/powerpoint/2010/main" val="2401012943"/>
              </p:ext>
            </p:extLst>
          </p:nvPr>
        </p:nvGraphicFramePr>
        <p:xfrm>
          <a:off x="6325308" y="1505578"/>
          <a:ext cx="4961817" cy="453663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8" name="Εικόνα 7"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15FB9369-E021-89C3-8DC3-ED76B5DED45B}"/>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0" y="6188579"/>
            <a:ext cx="3000375" cy="669421"/>
          </a:xfrm>
          <a:prstGeom prst="rect">
            <a:avLst/>
          </a:prstGeom>
        </p:spPr>
      </p:pic>
    </p:spTree>
    <p:extLst>
      <p:ext uri="{BB962C8B-B14F-4D97-AF65-F5344CB8AC3E}">
        <p14:creationId xmlns:p14="http://schemas.microsoft.com/office/powerpoint/2010/main" val="1041830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 </a:t>
            </a:r>
            <a:r>
              <a:rPr lang="sl-SI" dirty="0" err="1"/>
              <a:t>Reflective</a:t>
            </a:r>
            <a:r>
              <a:rPr lang="sl-SI" dirty="0"/>
              <a:t> </a:t>
            </a:r>
            <a:r>
              <a:rPr lang="sl-SI" dirty="0" err="1"/>
              <a:t>Cycle</a:t>
            </a:r>
            <a:r>
              <a:rPr lang="sl-SI" dirty="0"/>
              <a:t> in </a:t>
            </a:r>
            <a:r>
              <a:rPr lang="sl-SI" dirty="0" err="1"/>
              <a:t>Practice</a:t>
            </a:r>
            <a:r>
              <a:rPr lang="sl-SI" dirty="0"/>
              <a:t> </a:t>
            </a:r>
            <a:endParaRPr lang="de-AT" dirty="0"/>
          </a:p>
        </p:txBody>
      </p:sp>
      <p:sp>
        <p:nvSpPr>
          <p:cNvPr id="3" name="Inhaltsplatzhalter 2"/>
          <p:cNvSpPr>
            <a:spLocks noGrp="1"/>
          </p:cNvSpPr>
          <p:nvPr>
            <p:ph idx="1"/>
          </p:nvPr>
        </p:nvSpPr>
        <p:spPr>
          <a:xfrm>
            <a:off x="557998" y="1800000"/>
            <a:ext cx="10574459" cy="4891086"/>
          </a:xfrm>
        </p:spPr>
        <p:txBody>
          <a:bodyPr>
            <a:normAutofit/>
          </a:bodyPr>
          <a:lstStyle/>
          <a:p>
            <a:pPr marL="0" indent="0">
              <a:lnSpc>
                <a:spcPct val="107000"/>
              </a:lnSpc>
              <a:spcAft>
                <a:spcPts val="800"/>
              </a:spcAft>
              <a:buNone/>
            </a:pP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By</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applying</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Gibbs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Reflective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Cycle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you</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navigate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situation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with</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systematic</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approach</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promoting</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critical</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thinking</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and</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responsible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information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sharing</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in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era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where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misinformation</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is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rampant</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pic>
        <p:nvPicPr>
          <p:cNvPr id="5" name="Slika 4">
            <a:extLst>
              <a:ext uri="{FF2B5EF4-FFF2-40B4-BE49-F238E27FC236}">
                <a16:creationId xmlns:a16="http://schemas.microsoft.com/office/drawing/2014/main" id="{C84985EA-6371-823E-15A5-8485A453EC60}"/>
              </a:ext>
            </a:extLst>
          </p:cNvPr>
          <p:cNvPicPr>
            <a:picLocks noChangeAspect="1"/>
          </p:cNvPicPr>
          <p:nvPr/>
        </p:nvPicPr>
        <p:blipFill>
          <a:blip r:embed="rId3"/>
          <a:stretch>
            <a:fillRect/>
          </a:stretch>
        </p:blipFill>
        <p:spPr>
          <a:xfrm>
            <a:off x="2761610" y="2663057"/>
            <a:ext cx="6167234" cy="4109883"/>
          </a:xfrm>
          <a:prstGeom prst="rect">
            <a:avLst/>
          </a:prstGeom>
        </p:spPr>
      </p:pic>
      <p:sp>
        <p:nvSpPr>
          <p:cNvPr id="4" name="Ορθογώνιο 1">
            <a:extLst>
              <a:ext uri="{FF2B5EF4-FFF2-40B4-BE49-F238E27FC236}">
                <a16:creationId xmlns:a16="http://schemas.microsoft.com/office/drawing/2014/main" id="{2E817372-7504-2ABD-8E4E-B7E188934F79}"/>
              </a:ext>
            </a:extLst>
          </p:cNvPr>
          <p:cNvSpPr/>
          <p:nvPr/>
        </p:nvSpPr>
        <p:spPr>
          <a:xfrm>
            <a:off x="3418652" y="6566673"/>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291487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a:t>References and further reading</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indent="0">
              <a:buNone/>
            </a:pPr>
            <a:r>
              <a:rPr lang="sl-SI" sz="1800" dirty="0"/>
              <a:t>Altman, D. (2014). </a:t>
            </a:r>
            <a:r>
              <a:rPr lang="sl-SI" sz="1800" dirty="0" err="1"/>
              <a:t>The</a:t>
            </a:r>
            <a:r>
              <a:rPr lang="sl-SI" sz="1800" dirty="0"/>
              <a:t> </a:t>
            </a:r>
            <a:r>
              <a:rPr lang="sl-SI" sz="1800" dirty="0" err="1"/>
              <a:t>Mindfulness</a:t>
            </a:r>
            <a:r>
              <a:rPr lang="sl-SI" sz="1800" dirty="0"/>
              <a:t> </a:t>
            </a:r>
            <a:r>
              <a:rPr lang="sl-SI" sz="1800" dirty="0" err="1"/>
              <a:t>Toolbox</a:t>
            </a:r>
            <a:r>
              <a:rPr lang="sl-SI" sz="1800" dirty="0"/>
              <a:t>. </a:t>
            </a:r>
            <a:r>
              <a:rPr lang="sl-SI" sz="1800" dirty="0" err="1"/>
              <a:t>Eau</a:t>
            </a:r>
            <a:r>
              <a:rPr lang="sl-SI" sz="1800" dirty="0"/>
              <a:t> </a:t>
            </a:r>
            <a:r>
              <a:rPr lang="sl-SI" sz="1800" dirty="0" err="1"/>
              <a:t>Claire</a:t>
            </a:r>
            <a:r>
              <a:rPr lang="sl-SI" sz="1800" dirty="0"/>
              <a:t>, WI: PESI </a:t>
            </a:r>
            <a:r>
              <a:rPr lang="sl-SI" sz="1800" dirty="0" err="1"/>
              <a:t>Publishing</a:t>
            </a:r>
            <a:r>
              <a:rPr lang="sl-SI" sz="1800" dirty="0"/>
              <a:t> &amp; </a:t>
            </a:r>
            <a:r>
              <a:rPr lang="sl-SI" sz="1800" dirty="0" err="1"/>
              <a:t>Media</a:t>
            </a:r>
            <a:r>
              <a:rPr lang="sl-SI" sz="1800" dirty="0"/>
              <a:t>, </a:t>
            </a:r>
            <a:r>
              <a:rPr lang="sl-SI" sz="1800" dirty="0" err="1"/>
              <a:t>Inc</a:t>
            </a:r>
            <a:r>
              <a:rPr lang="sl-SI" sz="1800" dirty="0"/>
              <a:t>. </a:t>
            </a:r>
          </a:p>
          <a:p>
            <a:pPr marL="0" indent="0">
              <a:buNone/>
            </a:pPr>
            <a:r>
              <a:rPr lang="sl-SI" sz="1800" dirty="0" err="1"/>
              <a:t>Carrel</a:t>
            </a:r>
            <a:r>
              <a:rPr lang="sl-SI" sz="1800" dirty="0"/>
              <a:t>, S.E. (2001). </a:t>
            </a:r>
            <a:r>
              <a:rPr lang="sl-SI" sz="1800" dirty="0" err="1"/>
              <a:t>The</a:t>
            </a:r>
            <a:r>
              <a:rPr lang="sl-SI" sz="1800" dirty="0"/>
              <a:t> </a:t>
            </a:r>
            <a:r>
              <a:rPr lang="sl-SI" sz="1800" dirty="0" err="1"/>
              <a:t>Therapist</a:t>
            </a:r>
            <a:r>
              <a:rPr lang="sl-SI" sz="1800" dirty="0"/>
              <a:t> </a:t>
            </a:r>
            <a:r>
              <a:rPr lang="sl-SI" sz="1800" dirty="0" err="1"/>
              <a:t>Toolbox</a:t>
            </a:r>
            <a:r>
              <a:rPr lang="sl-SI" sz="1800" dirty="0"/>
              <a:t>. </a:t>
            </a:r>
            <a:r>
              <a:rPr lang="sl-SI" sz="1800" dirty="0" err="1"/>
              <a:t>Thousand</a:t>
            </a:r>
            <a:r>
              <a:rPr lang="sl-SI" sz="1800" dirty="0"/>
              <a:t> </a:t>
            </a:r>
            <a:r>
              <a:rPr lang="sl-SI" sz="1800" dirty="0" err="1"/>
              <a:t>Oaks</a:t>
            </a:r>
            <a:r>
              <a:rPr lang="sl-SI" sz="1800" dirty="0"/>
              <a:t>, </a:t>
            </a:r>
            <a:r>
              <a:rPr lang="sl-SI" sz="1800" dirty="0" err="1"/>
              <a:t>California</a:t>
            </a:r>
            <a:r>
              <a:rPr lang="sl-SI" sz="1800" dirty="0"/>
              <a:t>: Sage </a:t>
            </a:r>
            <a:r>
              <a:rPr lang="sl-SI" sz="1800" dirty="0" err="1"/>
              <a:t>Publications</a:t>
            </a:r>
            <a:r>
              <a:rPr lang="sl-SI" sz="1800" dirty="0"/>
              <a:t>, </a:t>
            </a:r>
            <a:r>
              <a:rPr lang="sl-SI" sz="1800" dirty="0" err="1"/>
              <a:t>Inc</a:t>
            </a:r>
            <a:r>
              <a:rPr lang="sl-SI" sz="1800" dirty="0"/>
              <a:t>. </a:t>
            </a:r>
          </a:p>
          <a:p>
            <a:pPr marL="0" indent="0">
              <a:buNone/>
            </a:pPr>
            <a:r>
              <a:rPr lang="sl-SI" sz="1800" dirty="0"/>
              <a:t>ECU Edith </a:t>
            </a:r>
            <a:r>
              <a:rPr lang="sl-SI" sz="1800" dirty="0" err="1"/>
              <a:t>Cowan</a:t>
            </a:r>
            <a:r>
              <a:rPr lang="sl-SI" sz="1800" dirty="0"/>
              <a:t>: </a:t>
            </a:r>
            <a:r>
              <a:rPr lang="sl-SI" sz="1800" dirty="0" err="1"/>
              <a:t>Curriculum</a:t>
            </a:r>
            <a:r>
              <a:rPr lang="sl-SI" sz="1800" dirty="0"/>
              <a:t> design: </a:t>
            </a:r>
            <a:r>
              <a:rPr lang="sl-SI" sz="1800" dirty="0" err="1"/>
              <a:t>Reflective</a:t>
            </a:r>
            <a:r>
              <a:rPr lang="sl-SI" sz="1800" dirty="0"/>
              <a:t> </a:t>
            </a:r>
            <a:r>
              <a:rPr lang="sl-SI" sz="1800" dirty="0" err="1"/>
              <a:t>Learning</a:t>
            </a:r>
            <a:r>
              <a:rPr lang="sl-SI" sz="1800" dirty="0"/>
              <a:t>. </a:t>
            </a:r>
            <a:r>
              <a:rPr lang="sl-SI" sz="1800" dirty="0" err="1"/>
              <a:t>Retrieved</a:t>
            </a:r>
            <a:r>
              <a:rPr lang="sl-SI" sz="1800" dirty="0"/>
              <a:t> </a:t>
            </a:r>
            <a:r>
              <a:rPr lang="sl-SI" sz="1800" dirty="0" err="1"/>
              <a:t>from</a:t>
            </a:r>
            <a:r>
              <a:rPr lang="sl-SI" sz="1800" dirty="0"/>
              <a:t>: </a:t>
            </a:r>
            <a:r>
              <a:rPr lang="sl-SI" sz="1800" dirty="0">
                <a:hlinkClick r:id="rId3"/>
              </a:rPr>
              <a:t>https://intranet.ecu.edu.au/learning/curriculum-design/teaching-strategies/reflective-learning</a:t>
            </a:r>
            <a:r>
              <a:rPr lang="sl-SI" sz="1800" dirty="0"/>
              <a:t> (September, 2023) </a:t>
            </a:r>
          </a:p>
          <a:p>
            <a:pPr marL="0" indent="0">
              <a:buNone/>
            </a:pPr>
            <a:r>
              <a:rPr lang="sl-SI" sz="1800" dirty="0" err="1"/>
              <a:t>Kassinove</a:t>
            </a:r>
            <a:r>
              <a:rPr lang="sl-SI" sz="1800" dirty="0"/>
              <a:t>. H. (2013). </a:t>
            </a:r>
            <a:r>
              <a:rPr lang="sl-SI" sz="1800" dirty="0" err="1"/>
              <a:t>Anger</a:t>
            </a:r>
            <a:r>
              <a:rPr lang="sl-SI" sz="1800" dirty="0"/>
              <a:t> </a:t>
            </a:r>
            <a:r>
              <a:rPr lang="sl-SI" sz="1800" dirty="0" err="1"/>
              <a:t>Disorders</a:t>
            </a:r>
            <a:r>
              <a:rPr lang="sl-SI" sz="1800" dirty="0"/>
              <a:t>. New York: </a:t>
            </a:r>
            <a:r>
              <a:rPr lang="sl-SI" sz="1800" dirty="0" err="1"/>
              <a:t>Routledge</a:t>
            </a:r>
            <a:r>
              <a:rPr lang="sl-SI" sz="1800" dirty="0"/>
              <a:t>, Taylor &amp; Francis </a:t>
            </a:r>
            <a:r>
              <a:rPr lang="sl-SI" sz="1800" dirty="0" err="1"/>
              <a:t>Group</a:t>
            </a:r>
            <a:r>
              <a:rPr lang="sl-SI" sz="1800" dirty="0"/>
              <a:t>. </a:t>
            </a:r>
          </a:p>
          <a:p>
            <a:pPr marL="0" indent="0">
              <a:buNone/>
            </a:pPr>
            <a:r>
              <a:rPr lang="sl-SI" sz="1800" dirty="0" err="1"/>
              <a:t>Poumpouras</a:t>
            </a:r>
            <a:r>
              <a:rPr lang="sl-SI" sz="1800" dirty="0"/>
              <a:t>, </a:t>
            </a:r>
            <a:r>
              <a:rPr lang="sl-SI" sz="1800" dirty="0" err="1"/>
              <a:t>Evy</a:t>
            </a:r>
            <a:r>
              <a:rPr lang="sl-SI" sz="1800" dirty="0"/>
              <a:t>. (2020). </a:t>
            </a:r>
            <a:r>
              <a:rPr lang="sl-SI" sz="1800" dirty="0" err="1"/>
              <a:t>Becoming</a:t>
            </a:r>
            <a:r>
              <a:rPr lang="sl-SI" sz="1800" dirty="0"/>
              <a:t> </a:t>
            </a:r>
            <a:r>
              <a:rPr lang="sl-SI" sz="1800" dirty="0" err="1"/>
              <a:t>Bulletproof</a:t>
            </a:r>
            <a:r>
              <a:rPr lang="sl-SI" sz="1800" dirty="0"/>
              <a:t>. London: </a:t>
            </a:r>
            <a:r>
              <a:rPr lang="sl-SI" sz="1800" dirty="0" err="1"/>
              <a:t>Icon</a:t>
            </a:r>
            <a:r>
              <a:rPr lang="sl-SI" sz="1800" dirty="0"/>
              <a:t> </a:t>
            </a:r>
            <a:r>
              <a:rPr lang="sl-SI" sz="1800" dirty="0" err="1"/>
              <a:t>Books</a:t>
            </a:r>
            <a:r>
              <a:rPr lang="sl-SI" sz="1800" dirty="0"/>
              <a:t> </a:t>
            </a:r>
            <a:r>
              <a:rPr lang="sl-SI" sz="1800" dirty="0" err="1"/>
              <a:t>Ltd</a:t>
            </a:r>
            <a:r>
              <a:rPr lang="sl-SI" sz="1800" dirty="0"/>
              <a:t>. </a:t>
            </a:r>
          </a:p>
          <a:p>
            <a:pPr marL="0" indent="0">
              <a:buNone/>
            </a:pPr>
            <a:r>
              <a:rPr lang="sl-SI" sz="1800" dirty="0"/>
              <a:t>Science </a:t>
            </a:r>
            <a:r>
              <a:rPr lang="sl-SI" sz="1800" dirty="0" err="1"/>
              <a:t>Direct</a:t>
            </a:r>
            <a:r>
              <a:rPr lang="sl-SI" sz="1800" dirty="0"/>
              <a:t>, Volume25, </a:t>
            </a:r>
            <a:r>
              <a:rPr lang="sl-SI" sz="1800" dirty="0" err="1"/>
              <a:t>Issue</a:t>
            </a:r>
            <a:r>
              <a:rPr lang="sl-SI" sz="1800" dirty="0"/>
              <a:t> 5.May 2021. </a:t>
            </a:r>
            <a:r>
              <a:rPr lang="sl-SI" sz="1800" dirty="0" err="1"/>
              <a:t>The</a:t>
            </a:r>
            <a:r>
              <a:rPr lang="sl-SI" sz="1800" dirty="0"/>
              <a:t> </a:t>
            </a:r>
            <a:r>
              <a:rPr lang="sl-SI" sz="1800" dirty="0" err="1"/>
              <a:t>Psychology</a:t>
            </a:r>
            <a:r>
              <a:rPr lang="sl-SI" sz="1800" dirty="0"/>
              <a:t> </a:t>
            </a:r>
            <a:r>
              <a:rPr lang="sl-SI" sz="1800" dirty="0" err="1"/>
              <a:t>of</a:t>
            </a:r>
            <a:r>
              <a:rPr lang="sl-SI" sz="1800" dirty="0"/>
              <a:t> </a:t>
            </a:r>
            <a:r>
              <a:rPr lang="sl-SI" sz="1800" dirty="0" err="1"/>
              <a:t>Fake</a:t>
            </a:r>
            <a:r>
              <a:rPr lang="sl-SI" sz="1800" dirty="0"/>
              <a:t> News: </a:t>
            </a:r>
            <a:r>
              <a:rPr lang="sl-SI" sz="1800" dirty="0" err="1"/>
              <a:t>Reasoning</a:t>
            </a:r>
            <a:r>
              <a:rPr lang="sl-SI" sz="1800" dirty="0"/>
              <a:t>. </a:t>
            </a:r>
            <a:r>
              <a:rPr lang="sl-SI" sz="1800" dirty="0" err="1"/>
              <a:t>Retrieved</a:t>
            </a:r>
            <a:r>
              <a:rPr lang="sl-SI" sz="1800" dirty="0"/>
              <a:t> </a:t>
            </a:r>
            <a:r>
              <a:rPr lang="sl-SI" sz="1800" dirty="0" err="1"/>
              <a:t>from</a:t>
            </a:r>
            <a:r>
              <a:rPr lang="sl-SI" sz="1800" dirty="0"/>
              <a:t>: </a:t>
            </a:r>
            <a:r>
              <a:rPr lang="sl-SI" sz="1800" dirty="0">
                <a:hlinkClick r:id="rId4"/>
              </a:rPr>
              <a:t>https://www.sciencedirect.com/science/article/pii/S1364661321000516</a:t>
            </a:r>
            <a:r>
              <a:rPr lang="sl-SI" sz="1800" dirty="0"/>
              <a:t> (September, 2023). </a:t>
            </a:r>
          </a:p>
          <a:p>
            <a:pPr marL="0" indent="0">
              <a:buNone/>
            </a:pPr>
            <a:r>
              <a:rPr lang="sl-SI" sz="1800" dirty="0" err="1"/>
              <a:t>Skills</a:t>
            </a:r>
            <a:r>
              <a:rPr lang="sl-SI" sz="1800" dirty="0"/>
              <a:t> </a:t>
            </a:r>
            <a:r>
              <a:rPr lang="sl-SI" sz="1800" dirty="0" err="1"/>
              <a:t>You</a:t>
            </a:r>
            <a:r>
              <a:rPr lang="sl-SI" sz="1800" dirty="0"/>
              <a:t> </a:t>
            </a:r>
            <a:r>
              <a:rPr lang="sl-SI" sz="1800" dirty="0" err="1"/>
              <a:t>Need</a:t>
            </a:r>
            <a:r>
              <a:rPr lang="sl-SI" sz="1800" dirty="0"/>
              <a:t>, </a:t>
            </a:r>
            <a:r>
              <a:rPr lang="sl-SI" sz="1800" dirty="0" err="1"/>
              <a:t>Helping</a:t>
            </a:r>
            <a:r>
              <a:rPr lang="sl-SI" sz="1800" dirty="0"/>
              <a:t> </a:t>
            </a:r>
            <a:r>
              <a:rPr lang="sl-SI" sz="1800" dirty="0" err="1"/>
              <a:t>you</a:t>
            </a:r>
            <a:r>
              <a:rPr lang="sl-SI" sz="1800" dirty="0"/>
              <a:t> </a:t>
            </a:r>
            <a:r>
              <a:rPr lang="sl-SI" sz="1800" dirty="0" err="1"/>
              <a:t>decelop</a:t>
            </a:r>
            <a:r>
              <a:rPr lang="sl-SI" sz="1800" dirty="0"/>
              <a:t> </a:t>
            </a:r>
            <a:r>
              <a:rPr lang="sl-SI" sz="1800" dirty="0" err="1"/>
              <a:t>life</a:t>
            </a:r>
            <a:r>
              <a:rPr lang="sl-SI" sz="1800" dirty="0"/>
              <a:t> </a:t>
            </a:r>
            <a:r>
              <a:rPr lang="sl-SI" sz="1800" dirty="0" err="1"/>
              <a:t>skills</a:t>
            </a:r>
            <a:r>
              <a:rPr lang="sl-SI" sz="1800" dirty="0"/>
              <a:t>. </a:t>
            </a:r>
            <a:r>
              <a:rPr lang="sl-SI" sz="1800" dirty="0" err="1"/>
              <a:t>Interpersonal</a:t>
            </a:r>
            <a:r>
              <a:rPr lang="sl-SI" sz="1800" dirty="0"/>
              <a:t> </a:t>
            </a:r>
            <a:r>
              <a:rPr lang="sl-SI" sz="1800" dirty="0" err="1"/>
              <a:t>Skills</a:t>
            </a:r>
            <a:r>
              <a:rPr lang="sl-SI" sz="1800" dirty="0"/>
              <a:t>. </a:t>
            </a:r>
            <a:r>
              <a:rPr lang="sl-SI" sz="1800" dirty="0" err="1"/>
              <a:t>Retrieved</a:t>
            </a:r>
            <a:r>
              <a:rPr lang="sl-SI" sz="1800" dirty="0"/>
              <a:t> </a:t>
            </a:r>
            <a:r>
              <a:rPr lang="sl-SI" sz="1800" dirty="0" err="1"/>
              <a:t>from</a:t>
            </a:r>
            <a:r>
              <a:rPr lang="sl-SI" sz="1800" dirty="0"/>
              <a:t>: </a:t>
            </a:r>
            <a:r>
              <a:rPr lang="sl-SI" sz="1800" dirty="0">
                <a:hlinkClick r:id="rId5"/>
              </a:rPr>
              <a:t>https://www.skillsyouneed.com/interpersonal-skills.html</a:t>
            </a:r>
            <a:r>
              <a:rPr lang="sl-SI" sz="1800" dirty="0"/>
              <a:t> (</a:t>
            </a:r>
            <a:r>
              <a:rPr lang="sl-SI" sz="1800" dirty="0" err="1"/>
              <a:t>Sepetmber</a:t>
            </a:r>
            <a:r>
              <a:rPr lang="sl-SI" sz="1800" dirty="0"/>
              <a:t>, 2023). </a:t>
            </a:r>
          </a:p>
          <a:p>
            <a:pPr marL="0" indent="0">
              <a:buNone/>
            </a:pPr>
            <a:r>
              <a:rPr lang="sl-SI" sz="1800" dirty="0" err="1"/>
              <a:t>University</a:t>
            </a:r>
            <a:r>
              <a:rPr lang="sl-SI" sz="1800" dirty="0"/>
              <a:t> </a:t>
            </a:r>
            <a:r>
              <a:rPr lang="sl-SI" sz="1800" dirty="0" err="1"/>
              <a:t>of</a:t>
            </a:r>
            <a:r>
              <a:rPr lang="sl-SI" sz="1800" dirty="0"/>
              <a:t> </a:t>
            </a:r>
            <a:r>
              <a:rPr lang="sl-SI" sz="1800" dirty="0" err="1"/>
              <a:t>Edinburgh</a:t>
            </a:r>
            <a:r>
              <a:rPr lang="sl-SI" sz="1800" dirty="0"/>
              <a:t>. </a:t>
            </a:r>
            <a:r>
              <a:rPr lang="sl-SI" sz="1800" dirty="0" err="1"/>
              <a:t>Reflection</a:t>
            </a:r>
            <a:r>
              <a:rPr lang="sl-SI" sz="1800" dirty="0"/>
              <a:t> </a:t>
            </a:r>
            <a:r>
              <a:rPr lang="sl-SI" sz="1800" dirty="0" err="1"/>
              <a:t>Toolkit</a:t>
            </a:r>
            <a:r>
              <a:rPr lang="sl-SI" sz="1800" dirty="0"/>
              <a:t>. </a:t>
            </a:r>
            <a:r>
              <a:rPr lang="sl-SI" sz="1800" dirty="0" err="1"/>
              <a:t>Retrieved</a:t>
            </a:r>
            <a:r>
              <a:rPr lang="sl-SI" sz="1800" dirty="0"/>
              <a:t> </a:t>
            </a:r>
            <a:r>
              <a:rPr lang="sl-SI" sz="1800" dirty="0" err="1"/>
              <a:t>from</a:t>
            </a:r>
            <a:r>
              <a:rPr lang="sl-SI" sz="1800" dirty="0"/>
              <a:t>: </a:t>
            </a:r>
            <a:r>
              <a:rPr lang="sl-SI" sz="1800" dirty="0">
                <a:hlinkClick r:id="rId6"/>
              </a:rPr>
              <a:t>https://www.ed.ac.uk/reflection/reflectors-toolkit/reflecting-on-experience</a:t>
            </a:r>
            <a:r>
              <a:rPr lang="sl-SI" sz="1800" dirty="0"/>
              <a:t>   (September, 2023) </a:t>
            </a:r>
          </a:p>
          <a:p>
            <a:endParaRPr lang="en-GB" sz="1800" dirty="0"/>
          </a:p>
          <a:p>
            <a:endParaRPr lang="en-GB"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a:t>References and further reading</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marR="0" lvl="0" indent="0" algn="l" defTabSz="914400" rtl="0" eaLnBrk="1" fontAlgn="auto" latinLnBrk="0" hangingPunct="1">
              <a:lnSpc>
                <a:spcPct val="100000"/>
              </a:lnSpc>
              <a:spcBef>
                <a:spcPts val="600"/>
              </a:spcBef>
              <a:spcAft>
                <a:spcPts val="600"/>
              </a:spcAft>
              <a:buClr>
                <a:srgbClr val="95C11F"/>
              </a:buClr>
              <a:buSzTx/>
              <a:buFont typeface="Wingdings" panose="05000000000000000000" pitchFamily="2" charset="2"/>
              <a:buNone/>
              <a:tabLst/>
              <a:defRPr/>
            </a:pP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University</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Reading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Practice-based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reflective</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learning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Retrieved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https://libguides.reading.ac.uk/reflective/thinking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(September, 2023). </a:t>
            </a:r>
          </a:p>
          <a:p>
            <a:pPr marL="0" indent="0">
              <a:buNone/>
            </a:pPr>
            <a:r>
              <a:rPr lang="sl-SI" sz="1800" dirty="0" err="1"/>
              <a:t>Wardle</a:t>
            </a:r>
            <a:r>
              <a:rPr lang="sl-SI" sz="1800" dirty="0"/>
              <a:t>, C., </a:t>
            </a:r>
            <a:r>
              <a:rPr lang="sl-SI" sz="1800" dirty="0" err="1"/>
              <a:t>Derakhshan</a:t>
            </a:r>
            <a:r>
              <a:rPr lang="sl-SI" sz="1800" dirty="0"/>
              <a:t>, H. (2017). </a:t>
            </a:r>
            <a:r>
              <a:rPr lang="sl-SI" sz="1800" dirty="0" err="1"/>
              <a:t>Information</a:t>
            </a:r>
            <a:r>
              <a:rPr lang="sl-SI" sz="1800" dirty="0"/>
              <a:t> </a:t>
            </a:r>
            <a:r>
              <a:rPr lang="sl-SI" sz="1800" dirty="0" err="1"/>
              <a:t>Disorder</a:t>
            </a:r>
            <a:r>
              <a:rPr lang="sl-SI" sz="1800" dirty="0"/>
              <a:t> , </a:t>
            </a:r>
            <a:r>
              <a:rPr lang="sl-SI" sz="1800" dirty="0" err="1"/>
              <a:t>Toward</a:t>
            </a:r>
            <a:r>
              <a:rPr lang="sl-SI" sz="1800" dirty="0"/>
              <a:t> </a:t>
            </a:r>
            <a:r>
              <a:rPr lang="sl-SI" sz="1800" dirty="0" err="1"/>
              <a:t>an</a:t>
            </a:r>
            <a:r>
              <a:rPr lang="sl-SI" sz="1800" dirty="0"/>
              <a:t> </a:t>
            </a:r>
            <a:r>
              <a:rPr lang="sl-SI" sz="1800" dirty="0" err="1"/>
              <a:t>interdisciplinary</a:t>
            </a:r>
            <a:r>
              <a:rPr lang="sl-SI" sz="1800" dirty="0"/>
              <a:t> </a:t>
            </a:r>
            <a:r>
              <a:rPr lang="sl-SI" sz="1800" dirty="0" err="1"/>
              <a:t>framework</a:t>
            </a:r>
            <a:r>
              <a:rPr lang="sl-SI" sz="1800" dirty="0"/>
              <a:t> </a:t>
            </a:r>
            <a:r>
              <a:rPr lang="sl-SI" sz="1800" dirty="0" err="1"/>
              <a:t>for</a:t>
            </a:r>
            <a:r>
              <a:rPr lang="sl-SI" sz="1800" dirty="0"/>
              <a:t> </a:t>
            </a:r>
            <a:r>
              <a:rPr lang="sl-SI" sz="1800" dirty="0" err="1"/>
              <a:t>research</a:t>
            </a:r>
            <a:r>
              <a:rPr lang="sl-SI" sz="1800" dirty="0"/>
              <a:t> </a:t>
            </a:r>
            <a:r>
              <a:rPr lang="sl-SI" sz="1800" dirty="0" err="1"/>
              <a:t>and</a:t>
            </a:r>
            <a:r>
              <a:rPr lang="sl-SI" sz="1800" dirty="0"/>
              <a:t> </a:t>
            </a:r>
            <a:r>
              <a:rPr lang="sl-SI" sz="1800" dirty="0" err="1"/>
              <a:t>policy</a:t>
            </a:r>
            <a:r>
              <a:rPr lang="sl-SI" sz="1800" dirty="0"/>
              <a:t> </a:t>
            </a:r>
            <a:r>
              <a:rPr lang="sl-SI" sz="1800" dirty="0" err="1"/>
              <a:t>making</a:t>
            </a:r>
            <a:r>
              <a:rPr lang="sl-SI" sz="1800" dirty="0"/>
              <a:t>.  </a:t>
            </a:r>
            <a:r>
              <a:rPr lang="sl-SI" sz="1800" dirty="0" err="1"/>
              <a:t>Strasboutg</a:t>
            </a:r>
            <a:r>
              <a:rPr lang="sl-SI" sz="1800" dirty="0"/>
              <a:t>: </a:t>
            </a:r>
            <a:r>
              <a:rPr lang="sl-SI" sz="1800" dirty="0" err="1"/>
              <a:t>Council</a:t>
            </a:r>
            <a:r>
              <a:rPr lang="sl-SI" sz="1800" dirty="0"/>
              <a:t> </a:t>
            </a:r>
            <a:r>
              <a:rPr lang="sl-SI" sz="1800" dirty="0" err="1"/>
              <a:t>of</a:t>
            </a:r>
            <a:r>
              <a:rPr lang="sl-SI" sz="1800" dirty="0"/>
              <a:t> </a:t>
            </a:r>
            <a:r>
              <a:rPr lang="sl-SI" sz="1800" dirty="0" err="1"/>
              <a:t>Europe</a:t>
            </a:r>
            <a:r>
              <a:rPr lang="sl-SI" sz="1800" dirty="0"/>
              <a:t> F-67075. </a:t>
            </a:r>
            <a:endParaRPr lang="en-GB" sz="1800" dirty="0"/>
          </a:p>
          <a:p>
            <a:endParaRPr lang="en-GB" sz="1800" dirty="0"/>
          </a:p>
          <a:p>
            <a:endParaRPr lang="en-GB" sz="1800" dirty="0"/>
          </a:p>
        </p:txBody>
      </p:sp>
    </p:spTree>
    <p:extLst>
      <p:ext uri="{BB962C8B-B14F-4D97-AF65-F5344CB8AC3E}">
        <p14:creationId xmlns:p14="http://schemas.microsoft.com/office/powerpoint/2010/main" val="21548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599736" y="2433105"/>
            <a:ext cx="2612304" cy="2612304"/>
          </a:xfrm>
          <a:prstGeom prst="rect">
            <a:avLst/>
          </a:prstGeom>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210313" y="4867475"/>
            <a:ext cx="53911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nSpc>
                <a:spcPct val="100000"/>
              </a:lnSpc>
              <a:spcAft>
                <a:spcPts val="600"/>
              </a:spcAft>
            </a:pPr>
            <a:r>
              <a:rPr lang="en-US" sz="3200" b="1" dirty="0">
                <a:solidFill>
                  <a:schemeClr val="bg1"/>
                </a:solidFill>
                <a:latin typeface="+mj-lt"/>
              </a:rPr>
              <a:t>Congratulations!</a:t>
            </a:r>
            <a:r>
              <a:rPr lang="en-US" sz="2800" b="1" dirty="0">
                <a:solidFill>
                  <a:schemeClr val="bg1"/>
                </a:solidFill>
                <a:latin typeface="+mj-lt"/>
              </a:rPr>
              <a:t/>
            </a:r>
            <a:br>
              <a:rPr lang="en-US" sz="2800" b="1" dirty="0">
                <a:solidFill>
                  <a:schemeClr val="bg1"/>
                </a:solidFill>
                <a:latin typeface="+mj-lt"/>
              </a:rPr>
            </a:br>
            <a:r>
              <a:rPr lang="en-US" b="1" dirty="0">
                <a:solidFill>
                  <a:schemeClr val="bg1"/>
                </a:solidFill>
                <a:latin typeface="+mj-lt"/>
              </a:rPr>
              <a:t>You have completed this part</a:t>
            </a:r>
            <a:endParaRPr lang="en-US" sz="2800" b="1" dirty="0">
              <a:solidFill>
                <a:schemeClr val="bg1"/>
              </a:solidFill>
              <a:latin typeface="+mj-lt"/>
            </a:endParaRPr>
          </a:p>
        </p:txBody>
      </p:sp>
      <p:pic>
        <p:nvPicPr>
          <p:cNvPr id="5" name="Picture 2">
            <a:extLst>
              <a:ext uri="{FF2B5EF4-FFF2-40B4-BE49-F238E27FC236}">
                <a16:creationId xmlns:a16="http://schemas.microsoft.com/office/drawing/2014/main" id="{820CF07E-63BD-943B-4C02-57982ED82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7373" y="6234021"/>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5">
            <a:extLst>
              <a:ext uri="{FF2B5EF4-FFF2-40B4-BE49-F238E27FC236}">
                <a16:creationId xmlns:a16="http://schemas.microsoft.com/office/drawing/2014/main" id="{44116D37-2457-87B8-D92F-855339CFE361}"/>
              </a:ext>
            </a:extLst>
          </p:cNvPr>
          <p:cNvSpPr/>
          <p:nvPr/>
        </p:nvSpPr>
        <p:spPr>
          <a:xfrm>
            <a:off x="3003081" y="6258631"/>
            <a:ext cx="7579425" cy="632422"/>
          </a:xfrm>
          <a:prstGeom prst="rect">
            <a:avLst/>
          </a:prstGeom>
        </p:spPr>
        <p:txBody>
          <a:bodyPr vert="horz" lIns="91440" tIns="45720" rIns="91440" bIns="45720" rtlCol="0" anchor="ctr">
            <a:normAutofit/>
          </a:bodyPr>
          <a:lstStyle/>
          <a:p>
            <a:pPr>
              <a:lnSpc>
                <a:spcPct val="90000"/>
              </a:lnSpc>
              <a:spcAft>
                <a:spcPts val="600"/>
              </a:spcAft>
            </a:pPr>
            <a:r>
              <a:rPr lang="en-US" sz="1100" b="0" i="0" dirty="0">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100" dirty="0">
              <a:effectLst>
                <a:outerShdw blurRad="38100" dist="38100" dir="2700000" algn="tl">
                  <a:srgbClr val="000000">
                    <a:alpha val="43137"/>
                  </a:srgbClr>
                </a:outerShdw>
              </a:effectLst>
              <a:latin typeface="+mj-lt"/>
            </a:endParaRPr>
          </a:p>
        </p:txBody>
      </p:sp>
      <p:sp>
        <p:nvSpPr>
          <p:cNvPr id="4" name="Title 3">
            <a:extLst>
              <a:ext uri="{FF2B5EF4-FFF2-40B4-BE49-F238E27FC236}">
                <a16:creationId xmlns:a16="http://schemas.microsoft.com/office/drawing/2014/main" id="{A5830B8B-25B5-4DAD-5AA5-C563F5FA438F}"/>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3246019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sl-SI" dirty="0" err="1"/>
              <a:t>Objectives</a:t>
            </a:r>
            <a:r>
              <a:rPr lang="sl-SI" dirty="0"/>
              <a:t> </a:t>
            </a:r>
            <a:r>
              <a:rPr lang="sl-SI" dirty="0" err="1"/>
              <a:t>or</a:t>
            </a:r>
            <a:r>
              <a:rPr lang="sl-SI" dirty="0"/>
              <a:t> </a:t>
            </a:r>
            <a:r>
              <a:rPr lang="sl-SI" dirty="0" err="1"/>
              <a:t>why</a:t>
            </a:r>
            <a:r>
              <a:rPr lang="sl-SI" dirty="0"/>
              <a:t> it is </a:t>
            </a:r>
            <a:r>
              <a:rPr lang="sl-SI" dirty="0" err="1"/>
              <a:t>important</a:t>
            </a:r>
            <a:r>
              <a:rPr lang="sl-SI" dirty="0"/>
              <a:t> to </a:t>
            </a:r>
            <a:r>
              <a:rPr lang="sl-SI" dirty="0" err="1"/>
              <a:t>read</a:t>
            </a:r>
            <a:r>
              <a:rPr lang="sl-SI" dirty="0"/>
              <a:t> </a:t>
            </a:r>
            <a:r>
              <a:rPr lang="sl-SI" dirty="0" err="1"/>
              <a:t>this</a:t>
            </a:r>
            <a:r>
              <a:rPr lang="sl-SI" dirty="0"/>
              <a:t> part </a:t>
            </a:r>
            <a:endParaRPr lang="el-GR" dirty="0"/>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412367" y="2213810"/>
            <a:ext cx="3779633" cy="3779633"/>
          </a:xfrm>
          <a:prstGeom prst="rect">
            <a:avLst/>
          </a:prstGeom>
        </p:spPr>
      </p:pic>
      <p:sp>
        <p:nvSpPr>
          <p:cNvPr id="5" name="Θέση περιεχομένου 4">
            <a:extLst>
              <a:ext uri="{FF2B5EF4-FFF2-40B4-BE49-F238E27FC236}">
                <a16:creationId xmlns:a16="http://schemas.microsoft.com/office/drawing/2014/main" id="{A8A9FD9A-D149-4CB3-A9BB-556DD2E24D3A}"/>
              </a:ext>
            </a:extLst>
          </p:cNvPr>
          <p:cNvSpPr>
            <a:spLocks noGrp="1"/>
          </p:cNvSpPr>
          <p:nvPr>
            <p:ph idx="1"/>
          </p:nvPr>
        </p:nvSpPr>
        <p:spPr>
          <a:xfrm>
            <a:off x="557999" y="2409371"/>
            <a:ext cx="8121543" cy="3779632"/>
          </a:xfrm>
        </p:spPr>
        <p:txBody>
          <a:bodyPr>
            <a:normAutofit fontScale="85000" lnSpcReduction="20000"/>
          </a:bodyPr>
          <a:lstStyle/>
          <a:p>
            <a:pPr>
              <a:buClr>
                <a:srgbClr val="95C11F"/>
              </a:buClr>
              <a:buFont typeface="Wingdings" panose="05000000000000000000" pitchFamily="2" charset="2"/>
              <a:buChar char="ü"/>
            </a:pPr>
            <a:r>
              <a:rPr lang="en-US" sz="2400" dirty="0"/>
              <a:t>To develop the ability to think critically when encountering information, distinguishing fact from opinion, and assessing the credibility and reliability of sources.</a:t>
            </a:r>
            <a:endParaRPr lang="en-GB" sz="2400" dirty="0"/>
          </a:p>
          <a:p>
            <a:pPr>
              <a:buClr>
                <a:srgbClr val="95C11F"/>
              </a:buClr>
            </a:pPr>
            <a:r>
              <a:rPr lang="sl-SI" sz="2400" dirty="0">
                <a:effectLst/>
                <a:ea typeface="Calibri" panose="020F0502020204030204" pitchFamily="34" charset="0"/>
              </a:rPr>
              <a:t>To understand the various media channels and platforms, recogni</a:t>
            </a:r>
            <a:r>
              <a:rPr lang="en-US" sz="2400" dirty="0">
                <a:effectLst/>
                <a:ea typeface="Calibri" panose="020F0502020204030204" pitchFamily="34" charset="0"/>
              </a:rPr>
              <a:t>s</a:t>
            </a:r>
            <a:r>
              <a:rPr lang="sl-SI" sz="2400" dirty="0">
                <a:effectLst/>
                <a:ea typeface="Calibri" panose="020F0502020204030204" pitchFamily="34" charset="0"/>
              </a:rPr>
              <a:t>e bias and propaganda.</a:t>
            </a:r>
            <a:endParaRPr lang="en-GB" sz="2400" dirty="0"/>
          </a:p>
          <a:p>
            <a:pPr>
              <a:lnSpc>
                <a:spcPct val="107000"/>
              </a:lnSpc>
              <a:spcAft>
                <a:spcPts val="800"/>
              </a:spcAft>
              <a:buClr>
                <a:srgbClr val="95C11F"/>
              </a:buClr>
            </a:pPr>
            <a:r>
              <a:rPr lang="sl-SI" sz="2400" dirty="0"/>
              <a:t>To </a:t>
            </a:r>
            <a:r>
              <a:rPr lang="sl-SI" sz="2400" kern="100" dirty="0">
                <a:effectLst/>
                <a:ea typeface="Calibri" panose="020F0502020204030204" pitchFamily="34" charset="0"/>
                <a:cs typeface="Calibri" panose="020F0502020204030204" pitchFamily="34" charset="0"/>
              </a:rPr>
              <a:t>verify the accuracy of information through fact-checking, cross-referencing, and assessing the credentials of authors and sources.</a:t>
            </a:r>
            <a:endParaRPr lang="sl-SI" sz="2400" kern="100" dirty="0">
              <a:effectLst/>
              <a:ea typeface="Calibri" panose="020F0502020204030204" pitchFamily="34" charset="0"/>
              <a:cs typeface="Times New Roman" panose="02020603050405020304" pitchFamily="18" charset="0"/>
            </a:endParaRPr>
          </a:p>
          <a:p>
            <a:pPr>
              <a:buClr>
                <a:srgbClr val="95C11F"/>
              </a:buClr>
            </a:pPr>
            <a:r>
              <a:rPr lang="sl-SI" sz="2400" dirty="0">
                <a:effectLst/>
                <a:ea typeface="Calibri" panose="020F0502020204030204" pitchFamily="34" charset="0"/>
              </a:rPr>
              <a:t>To </a:t>
            </a:r>
            <a:r>
              <a:rPr lang="sl-SI" sz="2400" dirty="0" err="1">
                <a:effectLst/>
                <a:ea typeface="Calibri" panose="020F0502020204030204" pitchFamily="34" charset="0"/>
              </a:rPr>
              <a:t>explore</a:t>
            </a:r>
            <a:r>
              <a:rPr lang="sl-SI" sz="2400" dirty="0">
                <a:effectLst/>
                <a:ea typeface="Calibri" panose="020F0502020204030204" pitchFamily="34" charset="0"/>
              </a:rPr>
              <a:t> </a:t>
            </a:r>
            <a:r>
              <a:rPr lang="sl-SI" sz="2400" dirty="0" err="1">
                <a:effectLst/>
                <a:ea typeface="Calibri" panose="020F0502020204030204" pitchFamily="34" charset="0"/>
              </a:rPr>
              <a:t>the</a:t>
            </a:r>
            <a:r>
              <a:rPr lang="sl-SI" sz="2400" dirty="0">
                <a:effectLst/>
                <a:ea typeface="Calibri" panose="020F0502020204030204" pitchFamily="34" charset="0"/>
              </a:rPr>
              <a:t> </a:t>
            </a:r>
            <a:r>
              <a:rPr lang="sl-SI" sz="2400" dirty="0" err="1">
                <a:effectLst/>
                <a:ea typeface="Calibri" panose="020F0502020204030204" pitchFamily="34" charset="0"/>
              </a:rPr>
              <a:t>ethical</a:t>
            </a:r>
            <a:r>
              <a:rPr lang="sl-SI" sz="2400" dirty="0">
                <a:effectLst/>
                <a:ea typeface="Calibri" panose="020F0502020204030204" pitchFamily="34" charset="0"/>
              </a:rPr>
              <a:t> </a:t>
            </a:r>
            <a:r>
              <a:rPr lang="sl-SI" sz="2400" dirty="0" err="1">
                <a:effectLst/>
                <a:ea typeface="Calibri" panose="020F0502020204030204" pitchFamily="34" charset="0"/>
              </a:rPr>
              <a:t>implications</a:t>
            </a:r>
            <a:r>
              <a:rPr lang="sl-SI" sz="2400" dirty="0">
                <a:effectLst/>
                <a:ea typeface="Calibri" panose="020F0502020204030204" pitchFamily="34" charset="0"/>
              </a:rPr>
              <a:t> </a:t>
            </a:r>
            <a:r>
              <a:rPr lang="sl-SI" sz="2400" dirty="0" err="1">
                <a:effectLst/>
                <a:ea typeface="Calibri" panose="020F0502020204030204" pitchFamily="34" charset="0"/>
              </a:rPr>
              <a:t>of</a:t>
            </a:r>
            <a:r>
              <a:rPr lang="sl-SI" sz="2400" dirty="0">
                <a:effectLst/>
                <a:ea typeface="Calibri" panose="020F0502020204030204" pitchFamily="34" charset="0"/>
              </a:rPr>
              <a:t> </a:t>
            </a:r>
            <a:r>
              <a:rPr lang="sl-SI" sz="2400" dirty="0" err="1">
                <a:effectLst/>
                <a:ea typeface="Calibri" panose="020F0502020204030204" pitchFamily="34" charset="0"/>
              </a:rPr>
              <a:t>sharing</a:t>
            </a:r>
            <a:r>
              <a:rPr lang="sl-SI" sz="2400" dirty="0">
                <a:effectLst/>
                <a:ea typeface="Calibri" panose="020F0502020204030204" pitchFamily="34" charset="0"/>
              </a:rPr>
              <a:t> </a:t>
            </a:r>
            <a:r>
              <a:rPr lang="sl-SI" sz="2400" dirty="0" err="1">
                <a:effectLst/>
                <a:ea typeface="Calibri" panose="020F0502020204030204" pitchFamily="34" charset="0"/>
              </a:rPr>
              <a:t>and</a:t>
            </a:r>
            <a:r>
              <a:rPr lang="sl-SI" sz="2400" dirty="0">
                <a:effectLst/>
                <a:ea typeface="Calibri" panose="020F0502020204030204" pitchFamily="34" charset="0"/>
              </a:rPr>
              <a:t> </a:t>
            </a:r>
            <a:r>
              <a:rPr lang="sl-SI" sz="2400" dirty="0" err="1">
                <a:effectLst/>
                <a:ea typeface="Calibri" panose="020F0502020204030204" pitchFamily="34" charset="0"/>
              </a:rPr>
              <a:t>spreading</a:t>
            </a:r>
            <a:r>
              <a:rPr lang="sl-SI" sz="2400" dirty="0">
                <a:effectLst/>
                <a:ea typeface="Calibri" panose="020F0502020204030204" pitchFamily="34" charset="0"/>
              </a:rPr>
              <a:t> </a:t>
            </a:r>
            <a:r>
              <a:rPr lang="sl-SI" sz="2400" dirty="0" err="1">
                <a:effectLst/>
                <a:ea typeface="Calibri" panose="020F0502020204030204" pitchFamily="34" charset="0"/>
              </a:rPr>
              <a:t>information</a:t>
            </a:r>
            <a:r>
              <a:rPr lang="sl-SI" sz="2400" dirty="0">
                <a:effectLst/>
                <a:ea typeface="Calibri" panose="020F0502020204030204" pitchFamily="34" charset="0"/>
              </a:rPr>
              <a:t>, </a:t>
            </a:r>
            <a:r>
              <a:rPr lang="sl-SI" sz="2400" dirty="0" err="1">
                <a:effectLst/>
                <a:ea typeface="Calibri" panose="020F0502020204030204" pitchFamily="34" charset="0"/>
              </a:rPr>
              <a:t>and</a:t>
            </a:r>
            <a:r>
              <a:rPr lang="sl-SI" sz="2400" dirty="0">
                <a:effectLst/>
                <a:ea typeface="Calibri" panose="020F0502020204030204" pitchFamily="34" charset="0"/>
              </a:rPr>
              <a:t> </a:t>
            </a:r>
            <a:r>
              <a:rPr lang="sl-SI" sz="2400" dirty="0" err="1">
                <a:effectLst/>
                <a:ea typeface="Calibri" panose="020F0502020204030204" pitchFamily="34" charset="0"/>
              </a:rPr>
              <a:t>the</a:t>
            </a:r>
            <a:r>
              <a:rPr lang="sl-SI" sz="2400" dirty="0">
                <a:effectLst/>
                <a:ea typeface="Calibri" panose="020F0502020204030204" pitchFamily="34" charset="0"/>
              </a:rPr>
              <a:t> </a:t>
            </a:r>
            <a:r>
              <a:rPr lang="sl-SI" sz="2400" dirty="0" err="1">
                <a:effectLst/>
                <a:ea typeface="Calibri" panose="020F0502020204030204" pitchFamily="34" charset="0"/>
              </a:rPr>
              <a:t>importance</a:t>
            </a:r>
            <a:r>
              <a:rPr lang="sl-SI" sz="2400" dirty="0">
                <a:effectLst/>
                <a:ea typeface="Calibri" panose="020F0502020204030204" pitchFamily="34" charset="0"/>
              </a:rPr>
              <a:t> </a:t>
            </a:r>
            <a:r>
              <a:rPr lang="sl-SI" sz="2400" dirty="0" err="1">
                <a:effectLst/>
                <a:ea typeface="Calibri" panose="020F0502020204030204" pitchFamily="34" charset="0"/>
              </a:rPr>
              <a:t>of</a:t>
            </a:r>
            <a:r>
              <a:rPr lang="sl-SI" sz="2400" dirty="0">
                <a:effectLst/>
                <a:ea typeface="Calibri" panose="020F0502020204030204" pitchFamily="34" charset="0"/>
              </a:rPr>
              <a:t> </a:t>
            </a:r>
            <a:r>
              <a:rPr lang="sl-SI" sz="2400" dirty="0" err="1">
                <a:effectLst/>
                <a:ea typeface="Calibri" panose="020F0502020204030204" pitchFamily="34" charset="0"/>
              </a:rPr>
              <a:t>avoiding</a:t>
            </a:r>
            <a:r>
              <a:rPr lang="sl-SI" sz="2400" dirty="0">
                <a:effectLst/>
                <a:ea typeface="Calibri" panose="020F0502020204030204" pitchFamily="34" charset="0"/>
              </a:rPr>
              <a:t> </a:t>
            </a:r>
            <a:r>
              <a:rPr lang="sl-SI" sz="2400" dirty="0" err="1">
                <a:effectLst/>
                <a:ea typeface="Calibri" panose="020F0502020204030204" pitchFamily="34" charset="0"/>
              </a:rPr>
              <a:t>the</a:t>
            </a:r>
            <a:r>
              <a:rPr lang="sl-SI" sz="2400" dirty="0">
                <a:effectLst/>
                <a:ea typeface="Calibri" panose="020F0502020204030204" pitchFamily="34" charset="0"/>
              </a:rPr>
              <a:t> </a:t>
            </a:r>
            <a:r>
              <a:rPr lang="sl-SI" sz="2400" dirty="0" err="1">
                <a:effectLst/>
                <a:ea typeface="Calibri" panose="020F0502020204030204" pitchFamily="34" charset="0"/>
              </a:rPr>
              <a:t>spread</a:t>
            </a:r>
            <a:r>
              <a:rPr lang="sl-SI" sz="2400" dirty="0">
                <a:effectLst/>
                <a:ea typeface="Calibri" panose="020F0502020204030204" pitchFamily="34" charset="0"/>
              </a:rPr>
              <a:t> </a:t>
            </a:r>
            <a:r>
              <a:rPr lang="sl-SI" sz="2400" dirty="0" err="1">
                <a:effectLst/>
                <a:ea typeface="Calibri" panose="020F0502020204030204" pitchFamily="34" charset="0"/>
              </a:rPr>
              <a:t>of</a:t>
            </a:r>
            <a:r>
              <a:rPr lang="sl-SI" sz="2400" dirty="0">
                <a:effectLst/>
                <a:ea typeface="Calibri" panose="020F0502020204030204" pitchFamily="34" charset="0"/>
              </a:rPr>
              <a:t> </a:t>
            </a:r>
            <a:r>
              <a:rPr lang="sl-SI" sz="2400" dirty="0" err="1">
                <a:effectLst/>
                <a:ea typeface="Calibri" panose="020F0502020204030204" pitchFamily="34" charset="0"/>
              </a:rPr>
              <a:t>misinformation</a:t>
            </a:r>
            <a:r>
              <a:rPr lang="sl-SI" sz="2400" dirty="0">
                <a:effectLst/>
                <a:ea typeface="Calibri" panose="020F0502020204030204" pitchFamily="34" charset="0"/>
              </a:rPr>
              <a:t>.</a:t>
            </a:r>
            <a:endParaRPr lang="en-GB" sz="2400" dirty="0"/>
          </a:p>
          <a:p>
            <a:pPr>
              <a:buClr>
                <a:srgbClr val="95C11F"/>
              </a:buClr>
            </a:pPr>
            <a:r>
              <a:rPr lang="sl-SI" sz="2400" dirty="0">
                <a:effectLst/>
                <a:ea typeface="Calibri" panose="020F0502020204030204" pitchFamily="34" charset="0"/>
              </a:rPr>
              <a:t>To emphasi</a:t>
            </a:r>
            <a:r>
              <a:rPr lang="en-US" sz="2400" dirty="0">
                <a:effectLst/>
                <a:ea typeface="Calibri" panose="020F0502020204030204" pitchFamily="34" charset="0"/>
              </a:rPr>
              <a:t>s</a:t>
            </a:r>
            <a:r>
              <a:rPr lang="sl-SI" sz="2400" dirty="0">
                <a:effectLst/>
                <a:ea typeface="Calibri" panose="020F0502020204030204" pitchFamily="34" charset="0"/>
              </a:rPr>
              <a:t>e the importance of constructive dialogue and collaboration in addressing information disorder</a:t>
            </a:r>
            <a:r>
              <a:rPr lang="en-US" sz="2400" dirty="0">
                <a:effectLst/>
                <a:ea typeface="Calibri" panose="020F0502020204030204" pitchFamily="34" charset="0"/>
              </a:rPr>
              <a:t>.</a:t>
            </a:r>
            <a:endParaRPr lang="en-GB" sz="2400" dirty="0"/>
          </a:p>
        </p:txBody>
      </p:sp>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Introduction</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326368" cy="4865977"/>
          </a:xfrm>
        </p:spPr>
        <p:txBody>
          <a:bodyPr>
            <a:normAutofit fontScale="92500" lnSpcReduction="20000"/>
          </a:bodyPr>
          <a:lstStyle/>
          <a:p>
            <a:pPr marL="0" indent="0">
              <a:lnSpc>
                <a:spcPct val="120000"/>
              </a:lnSpc>
              <a:buNone/>
            </a:pPr>
            <a:r>
              <a:rPr lang="en-US" sz="2200" b="1" i="0" dirty="0">
                <a:solidFill>
                  <a:srgbClr val="333333"/>
                </a:solidFill>
                <a:effectLst/>
              </a:rPr>
              <a:t>Terminology</a:t>
            </a:r>
            <a:r>
              <a:rPr lang="sl-SI" sz="2200" b="1" i="0" dirty="0">
                <a:solidFill>
                  <a:srgbClr val="333333"/>
                </a:solidFill>
                <a:effectLst/>
              </a:rPr>
              <a:t> </a:t>
            </a:r>
            <a:r>
              <a:rPr lang="sl-SI" sz="2200" b="1" i="0" dirty="0" err="1">
                <a:solidFill>
                  <a:srgbClr val="333333"/>
                </a:solidFill>
                <a:effectLst/>
              </a:rPr>
              <a:t>of</a:t>
            </a:r>
            <a:r>
              <a:rPr lang="sl-SI" sz="2200" b="1" i="0" dirty="0">
                <a:solidFill>
                  <a:srgbClr val="333333"/>
                </a:solidFill>
                <a:effectLst/>
              </a:rPr>
              <a:t> </a:t>
            </a:r>
            <a:r>
              <a:rPr lang="sl-SI" sz="2200" b="1" i="0" dirty="0" err="1">
                <a:solidFill>
                  <a:srgbClr val="333333"/>
                </a:solidFill>
                <a:effectLst/>
              </a:rPr>
              <a:t>reflection</a:t>
            </a:r>
            <a:r>
              <a:rPr lang="en-US" sz="2200" b="1" i="0" dirty="0">
                <a:solidFill>
                  <a:srgbClr val="333333"/>
                </a:solidFill>
                <a:effectLst/>
              </a:rPr>
              <a:t> refers </a:t>
            </a:r>
            <a:r>
              <a:rPr lang="en-US" sz="2200" b="0" i="0" dirty="0">
                <a:solidFill>
                  <a:srgbClr val="333333"/>
                </a:solidFill>
                <a:effectLst/>
              </a:rPr>
              <a:t>to the cognitive processes of thinking and judgement, which enable us to obtain a more exact understanding of the meaning and dimensions of a specific phenomena, event, or </a:t>
            </a:r>
            <a:r>
              <a:rPr lang="en-US" sz="2200" b="0" i="0" dirty="0" err="1">
                <a:solidFill>
                  <a:srgbClr val="333333"/>
                </a:solidFill>
                <a:effectLst/>
              </a:rPr>
              <a:t>behaviour</a:t>
            </a:r>
            <a:r>
              <a:rPr lang="en-US" sz="2200" b="0" i="0" dirty="0">
                <a:solidFill>
                  <a:srgbClr val="333333"/>
                </a:solidFill>
                <a:effectLst/>
              </a:rPr>
              <a:t>.</a:t>
            </a:r>
            <a:endParaRPr lang="sl-SI" sz="2200" b="0" i="0" dirty="0">
              <a:solidFill>
                <a:srgbClr val="333333"/>
              </a:solidFill>
              <a:effectLst/>
            </a:endParaRPr>
          </a:p>
          <a:p>
            <a:pPr marL="0" indent="0">
              <a:lnSpc>
                <a:spcPct val="120000"/>
              </a:lnSpc>
              <a:buNone/>
            </a:pPr>
            <a:r>
              <a:rPr lang="en-US" sz="2200" b="1" i="0" dirty="0">
                <a:solidFill>
                  <a:srgbClr val="333333"/>
                </a:solidFill>
                <a:effectLst/>
              </a:rPr>
              <a:t>Self-reflection</a:t>
            </a:r>
            <a:r>
              <a:rPr lang="sl-SI" sz="2200" b="1" i="0" dirty="0">
                <a:solidFill>
                  <a:srgbClr val="333333"/>
                </a:solidFill>
                <a:effectLst/>
              </a:rPr>
              <a:t> </a:t>
            </a:r>
            <a:r>
              <a:rPr lang="en-US" sz="2200" b="0" i="0" dirty="0">
                <a:solidFill>
                  <a:srgbClr val="333333"/>
                </a:solidFill>
                <a:effectLst/>
              </a:rPr>
              <a:t>allows us to be more aware of our own way of acting, thinking and feeling and offers us learning about ourselves, learning about others and relationships and offers us many developmental benefits that help us humans to work together more effectively.</a:t>
            </a:r>
            <a:endParaRPr lang="sl-SI" sz="2200" b="0" i="0" dirty="0">
              <a:solidFill>
                <a:srgbClr val="333333"/>
              </a:solidFill>
              <a:effectLst/>
            </a:endParaRPr>
          </a:p>
          <a:p>
            <a:pPr marL="0" indent="0">
              <a:lnSpc>
                <a:spcPct val="120000"/>
              </a:lnSpc>
              <a:buNone/>
            </a:pPr>
            <a:r>
              <a:rPr lang="en-US" sz="2200" b="1" i="0" dirty="0">
                <a:solidFill>
                  <a:srgbClr val="333333"/>
                </a:solidFill>
                <a:effectLst/>
              </a:rPr>
              <a:t>Reflection and information disorder </a:t>
            </a:r>
            <a:r>
              <a:rPr lang="en-US" sz="2200" b="0" i="0" dirty="0">
                <a:solidFill>
                  <a:srgbClr val="333333"/>
                </a:solidFill>
                <a:effectLst/>
              </a:rPr>
              <a:t>are interconnected notions that are relevant to the manner in which information is distributed, consumed, and processed within the context of the contemporary digital era. In recent years, their significance has witnessed a notable increase, particularly in light of the emergence of social media and online platforms.</a:t>
            </a:r>
            <a:endParaRPr lang="en-GB" sz="2200" b="0" i="0" dirty="0">
              <a:solidFill>
                <a:srgbClr val="333333"/>
              </a:solidFill>
              <a:effectLst/>
            </a:endParaRPr>
          </a:p>
        </p:txBody>
      </p:sp>
      <p:sp>
        <p:nvSpPr>
          <p:cNvPr id="2" name="Ορθογώνιο 1">
            <a:extLst>
              <a:ext uri="{FF2B5EF4-FFF2-40B4-BE49-F238E27FC236}">
                <a16:creationId xmlns:a16="http://schemas.microsoft.com/office/drawing/2014/main" id="{E8EEE4EC-63E9-6972-430F-CC14A4417D7F}"/>
              </a:ext>
            </a:extLst>
          </p:cNvPr>
          <p:cNvSpPr/>
          <p:nvPr/>
        </p:nvSpPr>
        <p:spPr>
          <a:xfrm>
            <a:off x="3230393" y="6504094"/>
            <a:ext cx="877208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pic>
        <p:nvPicPr>
          <p:cNvPr id="7" name="Εικόνα 6" descr="Εικόνα που περιέχει μάτια, κοντινή λήψη, εκκλησιαστικό όργανο, ίριδα&#10;&#10;Περιγραφή που δημιουργήθηκε αυτόματα">
            <a:extLst>
              <a:ext uri="{FF2B5EF4-FFF2-40B4-BE49-F238E27FC236}">
                <a16:creationId xmlns:a16="http://schemas.microsoft.com/office/drawing/2014/main" id="{3943627A-1B1F-5BC9-81F2-EC15B3681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826" y="1800000"/>
            <a:ext cx="4251669" cy="1418330"/>
          </a:xfrm>
          <a:prstGeom prst="rect">
            <a:avLst/>
          </a:prstGeom>
        </p:spPr>
      </p:pic>
    </p:spTree>
    <p:extLst>
      <p:ext uri="{BB962C8B-B14F-4D97-AF65-F5344CB8AC3E}">
        <p14:creationId xmlns:p14="http://schemas.microsoft.com/office/powerpoint/2010/main" val="4236537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What</a:t>
            </a:r>
            <a:r>
              <a:rPr lang="sl-SI" dirty="0"/>
              <a:t> are </a:t>
            </a:r>
            <a:r>
              <a:rPr lang="sl-SI" dirty="0" err="1"/>
              <a:t>Reflective</a:t>
            </a:r>
            <a:r>
              <a:rPr lang="sl-SI" dirty="0"/>
              <a:t> </a:t>
            </a:r>
            <a:r>
              <a:rPr lang="sl-SI" dirty="0" err="1"/>
              <a:t>Skills</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511944" cy="4865977"/>
          </a:xfrm>
        </p:spPr>
        <p:txBody>
          <a:bodyPr>
            <a:normAutofit fontScale="92500"/>
          </a:bodyPr>
          <a:lstStyle/>
          <a:p>
            <a:pPr marL="0" indent="0">
              <a:lnSpc>
                <a:spcPct val="120000"/>
              </a:lnSpc>
              <a:buNone/>
            </a:pPr>
            <a:r>
              <a:rPr lang="en-US" sz="2200" b="1" i="0" dirty="0">
                <a:solidFill>
                  <a:srgbClr val="333333"/>
                </a:solidFill>
                <a:effectLst/>
              </a:rPr>
              <a:t>Reflective skills </a:t>
            </a:r>
            <a:r>
              <a:rPr lang="en-US" sz="2200" b="0" i="0" dirty="0">
                <a:solidFill>
                  <a:srgbClr val="333333"/>
                </a:solidFill>
                <a:effectLst/>
              </a:rPr>
              <a:t>encompass a range of cognitive and emotional capacities that enable individuals to engage in critical assessment, evaluation, and successful navigation of information. The acquisition and application of these abilities are of utmost importance for individuals to effectively traverse and comprehend the information landscape, particularly within the realm of information disorder, denoting the dissemination of inaccurate or deceptive information.</a:t>
            </a:r>
            <a:endParaRPr lang="sl-SI" sz="2200" b="0" i="0" dirty="0">
              <a:solidFill>
                <a:srgbClr val="333333"/>
              </a:solidFill>
              <a:effectLst/>
            </a:endParaRPr>
          </a:p>
          <a:p>
            <a:pPr marL="0" indent="0">
              <a:lnSpc>
                <a:spcPct val="120000"/>
              </a:lnSpc>
              <a:buNone/>
            </a:pPr>
            <a:r>
              <a:rPr lang="en-US" sz="2200" b="0" i="0" dirty="0">
                <a:solidFill>
                  <a:srgbClr val="333333"/>
                </a:solidFill>
                <a:effectLst/>
              </a:rPr>
              <a:t>Therefore, they play a crucial role in addressing information disorder by fostering a society that is better educated and capable of discernment. The presence of information disorder has the potential to engender a state of perplexity, </a:t>
            </a:r>
            <a:r>
              <a:rPr lang="en-US" sz="2200" b="0" i="0" dirty="0" err="1">
                <a:solidFill>
                  <a:srgbClr val="333333"/>
                </a:solidFill>
                <a:effectLst/>
              </a:rPr>
              <a:t>scepticism</a:t>
            </a:r>
            <a:r>
              <a:rPr lang="en-US" sz="2200" b="0" i="0" dirty="0">
                <a:solidFill>
                  <a:srgbClr val="333333"/>
                </a:solidFill>
                <a:effectLst/>
              </a:rPr>
              <a:t>, as well as social and political fragmentation</a:t>
            </a:r>
            <a:r>
              <a:rPr lang="sl-SI" sz="2200" b="0" i="0" dirty="0">
                <a:solidFill>
                  <a:srgbClr val="333333"/>
                </a:solidFill>
                <a:effectLst/>
              </a:rPr>
              <a:t>, and polari</a:t>
            </a:r>
            <a:r>
              <a:rPr lang="nl-NL" sz="2200" b="0" i="0" dirty="0">
                <a:solidFill>
                  <a:srgbClr val="333333"/>
                </a:solidFill>
                <a:effectLst/>
              </a:rPr>
              <a:t>s</a:t>
            </a:r>
            <a:r>
              <a:rPr lang="sl-SI" sz="2200" b="0" i="0" dirty="0">
                <a:solidFill>
                  <a:srgbClr val="333333"/>
                </a:solidFill>
                <a:effectLst/>
              </a:rPr>
              <a:t>ation. </a:t>
            </a:r>
            <a:r>
              <a:rPr lang="en-US" sz="2200" b="0" i="0" dirty="0">
                <a:solidFill>
                  <a:srgbClr val="333333"/>
                </a:solidFill>
                <a:effectLst/>
              </a:rPr>
              <a:t> </a:t>
            </a:r>
            <a:endParaRPr lang="en-GB" sz="2200" b="0" i="0" dirty="0">
              <a:solidFill>
                <a:srgbClr val="333333"/>
              </a:solidFill>
              <a:effectLst/>
            </a:endParaRPr>
          </a:p>
        </p:txBody>
      </p:sp>
      <p:pic>
        <p:nvPicPr>
          <p:cNvPr id="2" name="Slika 1">
            <a:extLst>
              <a:ext uri="{FF2B5EF4-FFF2-40B4-BE49-F238E27FC236}">
                <a16:creationId xmlns:a16="http://schemas.microsoft.com/office/drawing/2014/main" id="{E8C0D613-8986-814A-9857-7493A7495698}"/>
              </a:ext>
            </a:extLst>
          </p:cNvPr>
          <p:cNvPicPr>
            <a:picLocks noChangeAspect="1"/>
          </p:cNvPicPr>
          <p:nvPr/>
        </p:nvPicPr>
        <p:blipFill>
          <a:blip r:embed="rId3"/>
          <a:stretch>
            <a:fillRect/>
          </a:stretch>
        </p:blipFill>
        <p:spPr>
          <a:xfrm>
            <a:off x="7692571" y="2148114"/>
            <a:ext cx="4644835" cy="3339637"/>
          </a:xfrm>
          <a:prstGeom prst="rect">
            <a:avLst/>
          </a:prstGeom>
        </p:spPr>
      </p:pic>
      <p:sp>
        <p:nvSpPr>
          <p:cNvPr id="3" name="Ορθογώνιο 1">
            <a:extLst>
              <a:ext uri="{FF2B5EF4-FFF2-40B4-BE49-F238E27FC236}">
                <a16:creationId xmlns:a16="http://schemas.microsoft.com/office/drawing/2014/main" id="{ADA8D1EA-F5A8-E0CA-D890-FFC5BC36E516}"/>
              </a:ext>
            </a:extLst>
          </p:cNvPr>
          <p:cNvSpPr/>
          <p:nvPr/>
        </p:nvSpPr>
        <p:spPr>
          <a:xfrm>
            <a:off x="3230393" y="6504094"/>
            <a:ext cx="8772088" cy="276999"/>
          </a:xfrm>
          <a:prstGeom prst="rect">
            <a:avLst/>
          </a:prstGeom>
        </p:spPr>
        <p:txBody>
          <a:bodyPr wrap="square">
            <a:spAutoFit/>
          </a:bodyPr>
          <a:lstStyle/>
          <a:p>
            <a:pPr algn="r"/>
            <a:r>
              <a:rPr lang="en-US" sz="1200" dirty="0">
                <a:hlinkClick r:id="rId4"/>
              </a:rPr>
              <a:t>Source</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73720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Reflective</a:t>
            </a:r>
            <a:r>
              <a:rPr lang="sl-SI" dirty="0"/>
              <a:t> </a:t>
            </a:r>
            <a:r>
              <a:rPr lang="sl-SI" dirty="0" err="1"/>
              <a:t>Skills</a:t>
            </a:r>
            <a:r>
              <a:rPr lang="sl-SI" dirty="0"/>
              <a:t> </a:t>
            </a:r>
            <a:r>
              <a:rPr lang="sl-SI" dirty="0" err="1"/>
              <a:t>and</a:t>
            </a:r>
            <a:r>
              <a:rPr lang="sl-SI" dirty="0"/>
              <a:t> </a:t>
            </a:r>
            <a:r>
              <a:rPr lang="sl-SI" dirty="0" err="1"/>
              <a:t>Information</a:t>
            </a:r>
            <a:r>
              <a:rPr lang="sl-SI" dirty="0"/>
              <a:t> </a:t>
            </a:r>
            <a:r>
              <a:rPr lang="sl-SI" dirty="0" err="1"/>
              <a:t>Disorders</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8" y="1799999"/>
            <a:ext cx="10226115" cy="4865977"/>
          </a:xfrm>
        </p:spPr>
        <p:txBody>
          <a:bodyPr>
            <a:normAutofit/>
          </a:bodyPr>
          <a:lstStyle/>
          <a:p>
            <a:pPr marL="0" indent="0">
              <a:lnSpc>
                <a:spcPct val="107000"/>
              </a:lnSpc>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When attempting to comprehend any instance of information disorder, it proves advantageous to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analyse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it through three distinct components:</a:t>
            </a:r>
            <a:r>
              <a:rPr lang="sl-SI"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Agent.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Who</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were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agents</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created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produced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distributed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example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was</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their</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motivation</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Message.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type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message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was</a:t>
            </a:r>
            <a:r>
              <a:rPr lang="sl-SI" kern="100" dirty="0">
                <a:effectLst/>
                <a:latin typeface="Calibri" panose="020F0502020204030204" pitchFamily="34" charset="0"/>
                <a:ea typeface="Calibri" panose="020F0502020204030204" pitchFamily="34" charset="0"/>
                <a:cs typeface="Times New Roman" panose="02020603050405020304" pitchFamily="18" charset="0"/>
              </a:rPr>
              <a:t> it?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sl-SI" kern="100" dirty="0">
                <a:effectLst/>
                <a:latin typeface="Calibri" panose="020F0502020204030204" pitchFamily="34" charset="0"/>
                <a:ea typeface="Calibri" panose="020F0502020204030204" pitchFamily="34" charset="0"/>
                <a:cs typeface="Times New Roman" panose="02020603050405020304" pitchFamily="18" charset="0"/>
              </a:rPr>
              <a:t> format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did</a:t>
            </a:r>
            <a:r>
              <a:rPr lang="sl-SI" kern="100" dirty="0">
                <a:effectLst/>
                <a:latin typeface="Calibri" panose="020F0502020204030204" pitchFamily="34" charset="0"/>
                <a:ea typeface="Calibri" panose="020F0502020204030204" pitchFamily="34" charset="0"/>
                <a:cs typeface="Times New Roman" panose="02020603050405020304" pitchFamily="18" charset="0"/>
              </a:rPr>
              <a:t> it take?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were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characteristics</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Interpreter</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When</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message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was</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received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someone</a:t>
            </a:r>
            <a:r>
              <a:rPr lang="sl-SI" kern="100" dirty="0">
                <a:effectLst/>
                <a:latin typeface="Calibri" panose="020F0502020204030204" pitchFamily="34" charset="0"/>
                <a:ea typeface="Calibri" panose="020F0502020204030204" pitchFamily="34" charset="0"/>
                <a:cs typeface="Times New Roman" panose="02020603050405020304" pitchFamily="18" charset="0"/>
              </a:rPr>
              <a:t>, how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did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they</a:t>
            </a:r>
            <a:r>
              <a:rPr lang="sl-SI" kern="100" dirty="0">
                <a:effectLst/>
                <a:latin typeface="Calibri" panose="020F0502020204030204" pitchFamily="34" charset="0"/>
                <a:ea typeface="Calibri" panose="020F0502020204030204" pitchFamily="34" charset="0"/>
                <a:cs typeface="Times New Roman" panose="02020603050405020304" pitchFamily="18" charset="0"/>
              </a:rPr>
              <a:t> interpret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message</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What</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action</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if</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any</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did</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they</a:t>
            </a:r>
            <a:r>
              <a:rPr lang="sl-SI" kern="100" dirty="0">
                <a:effectLst/>
                <a:latin typeface="Calibri" panose="020F0502020204030204" pitchFamily="34" charset="0"/>
                <a:ea typeface="Calibri" panose="020F0502020204030204" pitchFamily="34" charset="0"/>
                <a:cs typeface="Times New Roman" panose="02020603050405020304" pitchFamily="18" charset="0"/>
              </a:rPr>
              <a:t> take?</a:t>
            </a:r>
          </a:p>
          <a:p>
            <a:pPr marL="0" indent="0">
              <a:lnSpc>
                <a:spcPct val="120000"/>
              </a:lnSpc>
              <a:buNone/>
            </a:pPr>
            <a:endParaRPr lang="en-GB" sz="22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sl-SI" sz="1200" dirty="0" err="1">
                <a:solidFill>
                  <a:srgbClr val="004899"/>
                </a:solidFill>
              </a:rPr>
              <a:t>Source</a:t>
            </a:r>
            <a:r>
              <a:rPr lang="sl-SI" sz="1200" dirty="0">
                <a:solidFill>
                  <a:srgbClr val="004899"/>
                </a:solidFill>
              </a:rPr>
              <a:t>: </a:t>
            </a:r>
            <a:r>
              <a:rPr lang="sl-SI" sz="1200" dirty="0" err="1">
                <a:solidFill>
                  <a:srgbClr val="004899"/>
                </a:solidFill>
              </a:rPr>
              <a:t>Pixabay</a:t>
            </a:r>
            <a:r>
              <a:rPr lang="sl-SI" sz="1200" dirty="0">
                <a:solidFill>
                  <a:srgbClr val="004899"/>
                </a:solidFill>
              </a:rPr>
              <a:t> </a:t>
            </a:r>
            <a:r>
              <a:rPr lang="sl-SI" sz="1200" dirty="0" err="1">
                <a:solidFill>
                  <a:srgbClr val="004899"/>
                </a:solidFill>
              </a:rPr>
              <a:t>Free</a:t>
            </a:r>
            <a:r>
              <a:rPr lang="sl-SI" sz="1200" dirty="0">
                <a:solidFill>
                  <a:srgbClr val="004899"/>
                </a:solidFill>
              </a:rPr>
              <a:t> </a:t>
            </a:r>
            <a:r>
              <a:rPr lang="sl-SI" sz="1200" dirty="0" err="1">
                <a:solidFill>
                  <a:srgbClr val="004899"/>
                </a:solidFill>
              </a:rPr>
              <a:t>Photos</a:t>
            </a:r>
            <a:r>
              <a:rPr lang="sl-SI" sz="1200" dirty="0">
                <a:solidFill>
                  <a:srgbClr val="004899"/>
                </a:solidFill>
              </a:rPr>
              <a:t> </a:t>
            </a:r>
            <a:endParaRPr lang="en-US" sz="1200" dirty="0">
              <a:solidFill>
                <a:srgbClr val="004899"/>
              </a:solidFill>
            </a:endParaRPr>
          </a:p>
        </p:txBody>
      </p:sp>
    </p:spTree>
    <p:extLst>
      <p:ext uri="{BB962C8B-B14F-4D97-AF65-F5344CB8AC3E}">
        <p14:creationId xmlns:p14="http://schemas.microsoft.com/office/powerpoint/2010/main" val="296248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p:txBody>
          <a:bodyPr>
            <a:normAutofit fontScale="85000" lnSpcReduction="10000"/>
          </a:bodyPr>
          <a:lstStyle/>
          <a:p>
            <a:pPr>
              <a:lnSpc>
                <a:spcPct val="120000"/>
              </a:lnSpc>
            </a:pPr>
            <a:endParaRPr lang="en-GB" dirty="0"/>
          </a:p>
          <a:p>
            <a:pPr marL="0" indent="0">
              <a:lnSpc>
                <a:spcPct val="120000"/>
              </a:lnSpc>
              <a:buNone/>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p:txBody>
          <a:bodyPr>
            <a:normAutofit fontScale="85000" lnSpcReduction="10000"/>
          </a:bodyPr>
          <a:lstStyle/>
          <a:p>
            <a:pPr marL="0" indent="0">
              <a:lnSpc>
                <a:spcPct val="120000"/>
              </a:lnSpc>
              <a:buNone/>
            </a:pPr>
            <a:r>
              <a:rPr lang="en-US" dirty="0"/>
              <a:t>In this discourse, we posit that it is equally advantageous to contemplate the existence of an exemplification of information disorder as comprising three distinct stages: </a:t>
            </a:r>
            <a:endParaRPr lang="sl-SI" dirty="0"/>
          </a:p>
          <a:p>
            <a:pPr marL="0" indent="0">
              <a:lnSpc>
                <a:spcPct val="120000"/>
              </a:lnSpc>
              <a:buNone/>
            </a:pPr>
            <a:r>
              <a:rPr lang="en-US" dirty="0"/>
              <a:t>The </a:t>
            </a:r>
            <a:r>
              <a:rPr lang="en-US" b="1" dirty="0"/>
              <a:t>concept of creation</a:t>
            </a:r>
            <a:r>
              <a:rPr lang="en-US" dirty="0"/>
              <a:t>. The communication is generated. The </a:t>
            </a:r>
            <a:r>
              <a:rPr lang="en-US" b="1" dirty="0"/>
              <a:t>concept of production </a:t>
            </a:r>
            <a:r>
              <a:rPr lang="en-US" dirty="0"/>
              <a:t>refers to the process of creating goods or services through various inputs and transformations. The communication is transformed into a media artefact. </a:t>
            </a:r>
            <a:endParaRPr lang="sl-SI" dirty="0"/>
          </a:p>
          <a:p>
            <a:pPr marL="0" indent="0">
              <a:lnSpc>
                <a:spcPct val="120000"/>
              </a:lnSpc>
              <a:buNone/>
            </a:pPr>
            <a:r>
              <a:rPr lang="en-US" dirty="0"/>
              <a:t>The </a:t>
            </a:r>
            <a:r>
              <a:rPr lang="en-US" b="1" dirty="0"/>
              <a:t>concept of distribution </a:t>
            </a:r>
            <a:r>
              <a:rPr lang="en-US" dirty="0"/>
              <a:t>refers to the manner in which resources, or services are allocated and spread among individuals, groups, or </a:t>
            </a:r>
            <a:r>
              <a:rPr lang="sl-SI" dirty="0"/>
              <a:t>t</a:t>
            </a:r>
            <a:r>
              <a:rPr lang="en-US" dirty="0"/>
              <a:t>he communication is disseminated or publicly disclosed.</a:t>
            </a:r>
            <a:endParaRPr lang="en-GB"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sl-SI" dirty="0" err="1"/>
              <a:t>Three</a:t>
            </a:r>
            <a:r>
              <a:rPr lang="sl-SI" dirty="0"/>
              <a:t> </a:t>
            </a:r>
            <a:r>
              <a:rPr lang="sl-SI" dirty="0" err="1"/>
              <a:t>Phases</a:t>
            </a:r>
            <a:r>
              <a:rPr lang="sl-SI" dirty="0"/>
              <a:t> </a:t>
            </a:r>
            <a:r>
              <a:rPr lang="sl-SI" dirty="0" err="1"/>
              <a:t>of</a:t>
            </a:r>
            <a:r>
              <a:rPr lang="sl-SI" dirty="0"/>
              <a:t> </a:t>
            </a:r>
            <a:r>
              <a:rPr lang="sl-SI" dirty="0" err="1"/>
              <a:t>Information</a:t>
            </a:r>
            <a:r>
              <a:rPr lang="sl-SI" dirty="0"/>
              <a:t> </a:t>
            </a:r>
            <a:r>
              <a:rPr lang="sl-SI" dirty="0" err="1"/>
              <a:t>Disorders</a:t>
            </a:r>
            <a:endParaRPr lang="en-GB" dirty="0"/>
          </a:p>
        </p:txBody>
      </p:sp>
      <p:pic>
        <p:nvPicPr>
          <p:cNvPr id="7" name="Slika 6">
            <a:extLst>
              <a:ext uri="{FF2B5EF4-FFF2-40B4-BE49-F238E27FC236}">
                <a16:creationId xmlns:a16="http://schemas.microsoft.com/office/drawing/2014/main" id="{CFBF1196-735E-7894-8DC6-B812AB821E5D}"/>
              </a:ext>
            </a:extLst>
          </p:cNvPr>
          <p:cNvPicPr>
            <a:picLocks noChangeAspect="1"/>
          </p:cNvPicPr>
          <p:nvPr/>
        </p:nvPicPr>
        <p:blipFill>
          <a:blip r:embed="rId3"/>
          <a:stretch>
            <a:fillRect/>
          </a:stretch>
        </p:blipFill>
        <p:spPr>
          <a:xfrm>
            <a:off x="6172199" y="1999556"/>
            <a:ext cx="5614199" cy="4034971"/>
          </a:xfrm>
          <a:prstGeom prst="rect">
            <a:avLst/>
          </a:prstGeom>
        </p:spPr>
      </p:pic>
      <p:sp>
        <p:nvSpPr>
          <p:cNvPr id="2" name="TextBox 1">
            <a:extLst>
              <a:ext uri="{FF2B5EF4-FFF2-40B4-BE49-F238E27FC236}">
                <a16:creationId xmlns:a16="http://schemas.microsoft.com/office/drawing/2014/main" id="{2816F68E-7302-49FA-E2C0-36A5AD10A677}"/>
              </a:ext>
            </a:extLst>
          </p:cNvPr>
          <p:cNvSpPr txBox="1"/>
          <p:nvPr/>
        </p:nvSpPr>
        <p:spPr>
          <a:xfrm>
            <a:off x="6252881" y="3516977"/>
            <a:ext cx="1725707" cy="1154162"/>
          </a:xfrm>
          <a:prstGeom prst="rect">
            <a:avLst/>
          </a:prstGeom>
          <a:solidFill>
            <a:srgbClr val="A5A5A5"/>
          </a:solidFill>
          <a:ln>
            <a:solidFill>
              <a:srgbClr val="A5A5A5"/>
            </a:solidFill>
          </a:ln>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Creation</a:t>
            </a:r>
          </a:p>
          <a:p>
            <a:pPr algn="ctr"/>
            <a:r>
              <a:rPr lang="en-US" sz="1700" dirty="0">
                <a:solidFill>
                  <a:schemeClr val="bg1"/>
                </a:solidFill>
                <a:effectLst>
                  <a:outerShdw blurRad="38100" dist="38100" dir="2700000" algn="tl">
                    <a:srgbClr val="000000">
                      <a:alpha val="43137"/>
                    </a:srgbClr>
                  </a:outerShdw>
                </a:effectLst>
              </a:rPr>
              <a:t>When the message </a:t>
            </a:r>
          </a:p>
          <a:p>
            <a:pPr algn="ctr"/>
            <a:r>
              <a:rPr lang="en-US" sz="1700" dirty="0">
                <a:solidFill>
                  <a:schemeClr val="bg1"/>
                </a:solidFill>
                <a:effectLst>
                  <a:outerShdw blurRad="38100" dist="38100" dir="2700000" algn="tl">
                    <a:srgbClr val="000000">
                      <a:alpha val="43137"/>
                    </a:srgbClr>
                  </a:outerShdw>
                </a:effectLst>
              </a:rPr>
              <a:t>is created</a:t>
            </a:r>
            <a:endParaRPr lang="en-GB" sz="1700" dirty="0" err="1">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3219A131-6168-7EDA-6FFE-830507185DBA}"/>
              </a:ext>
            </a:extLst>
          </p:cNvPr>
          <p:cNvSpPr txBox="1"/>
          <p:nvPr/>
        </p:nvSpPr>
        <p:spPr>
          <a:xfrm>
            <a:off x="8116444" y="3355321"/>
            <a:ext cx="1725708" cy="1323439"/>
          </a:xfrm>
          <a:prstGeom prst="rect">
            <a:avLst/>
          </a:prstGeom>
          <a:solidFill>
            <a:srgbClr val="AD6300"/>
          </a:solidFill>
          <a:ln>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(Re)Production</a:t>
            </a:r>
          </a:p>
          <a:p>
            <a:pPr algn="ctr"/>
            <a:r>
              <a:rPr lang="en-US" sz="1600" dirty="0">
                <a:solidFill>
                  <a:schemeClr val="bg1"/>
                </a:solidFill>
                <a:effectLst>
                  <a:outerShdw blurRad="38100" dist="38100" dir="2700000" algn="tl">
                    <a:srgbClr val="000000">
                      <a:alpha val="43137"/>
                    </a:srgbClr>
                  </a:outerShdw>
                </a:effectLst>
              </a:rPr>
              <a:t>When the message </a:t>
            </a:r>
          </a:p>
          <a:p>
            <a:pPr algn="ctr"/>
            <a:r>
              <a:rPr lang="en-US" sz="1600" dirty="0">
                <a:solidFill>
                  <a:schemeClr val="bg1"/>
                </a:solidFill>
                <a:effectLst>
                  <a:outerShdw blurRad="38100" dist="38100" dir="2700000" algn="tl">
                    <a:srgbClr val="000000">
                      <a:alpha val="43137"/>
                    </a:srgbClr>
                  </a:outerShdw>
                </a:effectLst>
              </a:rPr>
              <a:t>is turned into a </a:t>
            </a:r>
          </a:p>
          <a:p>
            <a:pPr algn="ctr"/>
            <a:r>
              <a:rPr lang="en-US" sz="1600" dirty="0">
                <a:solidFill>
                  <a:schemeClr val="bg1"/>
                </a:solidFill>
                <a:effectLst>
                  <a:outerShdw blurRad="38100" dist="38100" dir="2700000" algn="tl">
                    <a:srgbClr val="000000">
                      <a:alpha val="43137"/>
                    </a:srgbClr>
                  </a:outerShdw>
                </a:effectLst>
              </a:rPr>
              <a:t>media product</a:t>
            </a:r>
            <a:endParaRPr lang="en-GB" sz="1600" dirty="0" err="1">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C31ED69-57DB-A8E1-ED1A-24221FB0850B}"/>
              </a:ext>
            </a:extLst>
          </p:cNvPr>
          <p:cNvSpPr txBox="1"/>
          <p:nvPr/>
        </p:nvSpPr>
        <p:spPr>
          <a:xfrm>
            <a:off x="10046689" y="3321983"/>
            <a:ext cx="1587312" cy="1400383"/>
          </a:xfrm>
          <a:prstGeom prst="rect">
            <a:avLst/>
          </a:prstGeom>
          <a:solidFill>
            <a:srgbClr val="B43500"/>
          </a:solidFill>
          <a:ln>
            <a:noFill/>
          </a:ln>
        </p:spPr>
        <p:txBody>
          <a:bodyPr wrap="square" rtlCol="0">
            <a:spAutoFit/>
          </a:bodyPr>
          <a:lstStyle/>
          <a:p>
            <a:pPr algn="ctr"/>
            <a:r>
              <a:rPr lang="en-US" sz="1700" dirty="0">
                <a:solidFill>
                  <a:schemeClr val="bg1"/>
                </a:solidFill>
                <a:effectLst>
                  <a:outerShdw blurRad="38100" dist="38100" dir="2700000" algn="tl">
                    <a:srgbClr val="000000">
                      <a:alpha val="43137"/>
                    </a:srgbClr>
                  </a:outerShdw>
                </a:effectLst>
              </a:rPr>
              <a:t>Distribution</a:t>
            </a:r>
          </a:p>
          <a:p>
            <a:pPr algn="ctr"/>
            <a:r>
              <a:rPr lang="en-US" sz="1700" dirty="0">
                <a:solidFill>
                  <a:schemeClr val="bg1"/>
                </a:solidFill>
                <a:effectLst>
                  <a:outerShdw blurRad="38100" dist="38100" dir="2700000" algn="tl">
                    <a:srgbClr val="000000">
                      <a:alpha val="43137"/>
                    </a:srgbClr>
                  </a:outerShdw>
                </a:effectLst>
              </a:rPr>
              <a:t>When the product is distributed or made public</a:t>
            </a:r>
            <a:endParaRPr lang="en-GB" sz="1700" dirty="0" err="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51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a:t>T</a:t>
            </a:r>
            <a:r>
              <a:rPr lang="sl-SI" dirty="0"/>
              <a:t>he Relevance </a:t>
            </a:r>
            <a:r>
              <a:rPr lang="sl-SI" dirty="0" err="1"/>
              <a:t>of</a:t>
            </a:r>
            <a:r>
              <a:rPr lang="sl-SI" dirty="0"/>
              <a:t> </a:t>
            </a:r>
            <a:r>
              <a:rPr lang="sl-SI" dirty="0" err="1"/>
              <a:t>Refection</a:t>
            </a:r>
            <a:r>
              <a:rPr lang="sl-SI" dirty="0"/>
              <a:t> </a:t>
            </a:r>
            <a:r>
              <a:rPr lang="sl-SI" dirty="0" err="1"/>
              <a:t>Skills</a:t>
            </a:r>
            <a:r>
              <a:rPr lang="sl-SI" dirty="0"/>
              <a:t> </a:t>
            </a:r>
            <a:r>
              <a:rPr lang="sl-SI" dirty="0" err="1"/>
              <a:t>Addressing</a:t>
            </a:r>
            <a:r>
              <a:rPr lang="sl-SI" dirty="0"/>
              <a:t> </a:t>
            </a:r>
            <a:r>
              <a:rPr lang="sl-SI" dirty="0" err="1"/>
              <a:t>Information</a:t>
            </a:r>
            <a:r>
              <a:rPr lang="sl-SI" dirty="0"/>
              <a:t> </a:t>
            </a:r>
            <a:r>
              <a:rPr lang="sl-SI" dirty="0" err="1"/>
              <a:t>Disorder</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5247715" cy="4865977"/>
          </a:xfrm>
        </p:spPr>
        <p:txBody>
          <a:bodyPr>
            <a:normAutofit/>
          </a:bodyPr>
          <a:lstStyle/>
          <a:p>
            <a:pPr marL="0" indent="0">
              <a:lnSpc>
                <a:spcPct val="120000"/>
              </a:lnSpc>
              <a:buNone/>
            </a:pPr>
            <a:endParaRPr lang="sl-SI" sz="2200" b="0" i="0" dirty="0">
              <a:solidFill>
                <a:srgbClr val="333333"/>
              </a:solidFill>
              <a:effectLst/>
            </a:endParaRPr>
          </a:p>
          <a:p>
            <a:pPr marL="0" indent="0">
              <a:lnSpc>
                <a:spcPct val="120000"/>
              </a:lnSpc>
              <a:buNone/>
            </a:pPr>
            <a:r>
              <a:rPr lang="en-US" sz="2200" b="0" i="0" dirty="0">
                <a:solidFill>
                  <a:srgbClr val="333333"/>
                </a:solidFill>
                <a:effectLst/>
              </a:rPr>
              <a:t>The proficiency in reflection is of great significance when it comes to tackling the issue of information disorder. </a:t>
            </a:r>
            <a:endParaRPr lang="sl-SI" sz="2200" b="0" i="0" dirty="0">
              <a:solidFill>
                <a:srgbClr val="333333"/>
              </a:solidFill>
              <a:effectLst/>
            </a:endParaRPr>
          </a:p>
          <a:p>
            <a:pPr marL="0" indent="0">
              <a:lnSpc>
                <a:spcPct val="120000"/>
              </a:lnSpc>
              <a:buNone/>
            </a:pPr>
            <a:r>
              <a:rPr lang="en-US" sz="2200" b="0" i="0" dirty="0">
                <a:solidFill>
                  <a:srgbClr val="333333"/>
                </a:solidFill>
                <a:effectLst/>
              </a:rPr>
              <a:t>In this capacity</a:t>
            </a:r>
            <a:r>
              <a:rPr lang="sl-SI" sz="2200" b="0" i="0" dirty="0">
                <a:solidFill>
                  <a:srgbClr val="333333"/>
                </a:solidFill>
                <a:effectLst/>
              </a:rPr>
              <a:t> </a:t>
            </a:r>
            <a:r>
              <a:rPr lang="sl-SI" sz="2200" b="1" i="0" dirty="0" err="1">
                <a:solidFill>
                  <a:srgbClr val="333333"/>
                </a:solidFill>
                <a:effectLst/>
              </a:rPr>
              <a:t>reflective</a:t>
            </a:r>
            <a:r>
              <a:rPr lang="sl-SI" sz="2200" b="1" i="0" dirty="0">
                <a:solidFill>
                  <a:srgbClr val="333333"/>
                </a:solidFill>
                <a:effectLst/>
              </a:rPr>
              <a:t> </a:t>
            </a:r>
            <a:r>
              <a:rPr lang="sl-SI" sz="2200" b="1" i="0" dirty="0" err="1">
                <a:solidFill>
                  <a:srgbClr val="333333"/>
                </a:solidFill>
                <a:effectLst/>
              </a:rPr>
              <a:t>skills</a:t>
            </a:r>
            <a:r>
              <a:rPr lang="en-US" sz="2200" b="1" i="0" dirty="0">
                <a:solidFill>
                  <a:srgbClr val="333333"/>
                </a:solidFill>
                <a:effectLst/>
              </a:rPr>
              <a:t> </a:t>
            </a:r>
            <a:r>
              <a:rPr lang="en-US" sz="2200" b="0" i="0" dirty="0">
                <a:solidFill>
                  <a:srgbClr val="333333"/>
                </a:solidFill>
                <a:effectLst/>
              </a:rPr>
              <a:t>assist both people and society as a whole in countering the dissemination of inaccurate or deceptive information, so making a valuable contribution to fostering a well-informed and unified information environment.</a:t>
            </a:r>
            <a:endParaRPr lang="en-GB" sz="2200" b="0" i="0" dirty="0">
              <a:solidFill>
                <a:srgbClr val="333333"/>
              </a:solidFill>
              <a:effectLst/>
            </a:endParaRPr>
          </a:p>
        </p:txBody>
      </p:sp>
      <p:sp>
        <p:nvSpPr>
          <p:cNvPr id="4" name="Ορθογώνιο 3">
            <a:extLst>
              <a:ext uri="{FF2B5EF4-FFF2-40B4-BE49-F238E27FC236}">
                <a16:creationId xmlns:a16="http://schemas.microsoft.com/office/drawing/2014/main" id="{31C9526E-A376-3818-78A1-CFA773C94146}"/>
              </a:ext>
            </a:extLst>
          </p:cNvPr>
          <p:cNvSpPr/>
          <p:nvPr/>
        </p:nvSpPr>
        <p:spPr>
          <a:xfrm>
            <a:off x="7422818" y="2895618"/>
            <a:ext cx="3029996" cy="1754326"/>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reflective </a:t>
            </a:r>
          </a:p>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skills</a:t>
            </a:r>
            <a:endParaRPr lang="el-G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747017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COSTAID_Module 6_Reflective_skills_EN"/>
  <p:tag name="ISPRING_PLAYERS_CUSTOMIZATION_2" val="UEsDBBQAAgAIAKl2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NgndX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I2Cd1c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jYJ3V3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I2Cd1c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I2Cd1e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I2Cd1c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NgndXFQaV5GsAAABvAAAAHAAAAHVuaXZlcnNhbC9sb2NhbF9zZXR0aW5ncy54bWwNyrEKwkAMANC9XxEySB3Uugn2rpujCK0fENogB7mk9ELRv/e2N7x++GaBnbeSTANezx0C62xL0k/A9/Q43RCKky4kphxQDWGITS82k4zsXmOBVejH28S5wvlJuc4XqbOkAu1B/B6PeInNH1BLAwQUAAIACACOgndX9XSmfq0RAACrOQAAFwAAAHVuaXZlcnNhbC91bml2ZXJzYWwucG5n7VsLWJJn37e31dbK/NauzV4r2LXa9r3rLXNm5gFYa9OsNXdqVobUXFlaoENBEXhWLX13EFat2XTC3s4HgU4GgkCLJZUan5ZgcspQUREQER7OfA+KqXvffd91fYfr+65deOn13MD9//3/9+9/uP8Pj/dX77+XGv5s1LNhYWHhaeve/jAsbAY2LGz658/MhN4ZHvrwV+gyDf9h6lth7HsL+6EXT+Ws2bgmLOwyfbZnxwzo9az8dVvwYWFzJYG/aVLcuc/CwhLeTHt7zcfFWUZ1K51VitZafMS4jQ3/drw4+/6vC0ZuLvj02z3rN248ebzx+PaGoQOd2zNpUV8j3n5HebDnVNnzb9Fm1K069f60pTl5ET8/XvNyoo2bIOsvPysOL6XYiRGxV7M43TVbYg1b8nbZLT/uQlI2WyMgk6Ef3kdzuKMD4rddLwauj2gxqj8FBqqYsszA9YukxvzZgUG+dD52WmBgmi9ZFrjeWJTNmzEKkv37IJHhXGAkFViSdgT6HXkkeKAQ2euqOeSepfG4BktjC8bXg1nPH5bLDthid3j37kYnj0omf1ZpggMgESBae6KBkiTNOr5JLiuzxZ7YMarzGehj9pVjIy1bUYujRg39Ir/fd3lB7pK/5I2ZeaDrk7bC8FFL31yhWl/FDgqWZabdjxuz95f8pXv4ZaMmvzQf+8pGxYpR3U9JWKf6g6DbecdWoiWjBPzLHO6RM/+/wb/s77K3nkyNh/sdUlwWxdZeXYmhbmmbvqfmvkGVpXeYVLKg6hUIlWj47lI60yrzDcqwIlc7Zz3pJRaeVKM0LNTWuLcEzTpTrizaqcGOHB5ZsXWyPGR6YdrYMPO/MGafjSZ3zY43l2rdWCoUHiMsqkcKeHoPwj2P7A70pIknZRQTPl7rFmpLrTVaZ42S2ldO3e3m4SfmwKiG9cq4ZvZ+eyRgiYSLARV3prqo3cg3nwVcZ8VdBYIx0rg38pciPPLN7payhwsJGIgeY0zqZBit36v1O3bOG16vxOddolRdxIaPCW4n8Y6dCtL9bgTX8LUoGnA2HTG9z/QO5uB83em+z0ox9pVSFp5MNOUEXXcchoUjSNcWlS6huF0SlEdSTQc8unjApwdEQqDunrqo2fXjJYF/9yJuEnh1Ah2AmGgYk+p+DVVi7YoAHL0g4Ae5INC/AcN39qWiXI7jKO99lBqGv3bPoq5nBsNiB4mHloGNC3Dr+NnCkbYN8WLXRbGr+Cd0hgYGB4x1CizS8UsEUoSrozW5Zb+1VnGMIric2sblFm0y4rxynNpzM9pzkzvoNQN+nY4ou/obVd6DKMdBY8fifuy1e62RWcVdLKpRQTX2EqG8xVFNeqqpN4fam6MZQJhLZC2RYscto46op8qfxCrBW3BS7DOIfyiUuZpzkHjr8yjL8/EoezbKzisqpQySVYnSKQL2bLi7wx8/so4Pp7juM0XOw3DnYSlLKciWJ4imkAh33k7F+h6btSKXJV3l6d0gplh9ER5Xi9jdA6bxy1lWYo3UQM7S26Kwit/IRlP61sabS8wcVYMb4c9qm55bo+AAULhGiz3D9skp5BsGHO3GvsX9PlAZ7aeNIjxaBUGIh3BawSLyErVfvokbDDFovqkRlhbx2ijhN5ZBqc1fEhzzWF32VF9/0sgNpZeokBjaMzBqxpMkxOJ5FK9NYXuz1HIrkutX24ZII32t9knJ2P52mdKwh6hhTpSQ5/+M5ZxVlwAT1WPjZzwhg6D31j8pHHGHu+ykzhpQHwIKAf0fABUukxijRWAGVuPfj9FqiCYF1YrCoZDtrkS54qrAXHI9ySx7suVd/Kqzy16pAeE4X18ss3QgZgT0u/0851GZ2B7OonO4Le/zkX6TLj2XQtPhe43oJpNOW2tVHJUViDheBrNuqvIHc7h5hR4UlNm90T6fH8sgfEFu2/wwi8JP0amlzI9pddqBAeVO0IKTOw13zDYycyy/p8Wqck/s4nnTxd4uKS76zy8xCwf588D5HyiMcRdELi3SIu+oN2WaOTQpMAxQB3o5Yle7VFYPwycrWk0xBmOMiu22FsB9HHiJwVFUmmBKEjFOqo+JBBy9Y5vUygLpdBbXibMcplMHWXqtd8HGuqk0MHrisLLp3fGGNGmvVGHUeePY7DV49EOBBsMCFQUGe+Jypr5vD+woV7FCkKKIS+HQmeXKuJc4MfZitlrfok+6q7+tvFg0SGrmCxl4Cs3my6Usa3nhdvp9UwNqolF5ld/SRQi/YDC+znkXwchWI9m9aNZzRYjeYmjTEtMQANm2kn5HmbcandHce7mJJGCzEQBDJ9oL2roLSkrraAiRPu4Bsl/UPzVaWtGCx3Zyc8EMI/91W/GPB4qaE1fRm0Tt2cN2y7wZ0uyMpgKVZd4zW2ClC4k+h2WhfszWAgwSHCju/9s/oMGxdLlU8Td+SktR6SJB0vLSNggpap+Mc1SwUGpkaxBcN4mmX63N6gHrkzmVKau5U/l8FWpyigyk8weSe/vIgyadPlv+c8m3VQYjxuP117DdGfrK+atdu+hbZGIkg6tQNNASYGJTJg1UUKQvXDI4CRkSk4hBpvXwhonHtHrSj2VFh4YKtBaLvnUqn6Qfugjo81Vre7E3khPhArfDebyotOKnVOfWawa7q8OZ+/A1xC6KZ/UqHEduGIBJmZwbaCmMmVfkI6fqOTlqpClTMmhx2HyJuxBmvrDxEdlHVhUKrL5tT7rIqr4tZZlqTqjyhID+8ECq3vyL5cok3y2xygd1TXkT4jdH8t0M0DdMGDxc6M/UgxNpGOgiT/uHhwlD/+yTOgWsfuAT0hcsK6lGOymvoNug9hwUKI2P9rlwWCk8DeQUITlWElFkzg1qtEL3YWjif/ueMD9TYsR5GnF9+7luM9tQGwThJqhEPpeB9LPQ8fgbpd/EvzeZusydT/TmvixhXZlM9CdbJmrD7fyLtZPZ3CSfqE1vqF6fwv2xSQVyDvduSN1/rK6wRWLM4wgJ1q/SPRq7CF250H93KWcviqqYpBedqGJbhtFm18NqrthbDgdlGosMh7SdT99Hb5F/V5K8q46RTVTtI5A3CtyEHot24LJ/KMnXatcRhRNmfBCr8nUnAQOsi+lQy6Ex0RBbJSYiBQRVDSNt5bAIRrTIsV+KI0o1u2RvqKgXL+LCuenbRy2FJQZ2IXnl+uIqC36RleJ3MPeaM1lrQLXZp6BnnjRZLHEOEXgIQ/JY4ubCs80uR4FnwOHIRd8RpLQ3AEJABSRrW4+K7HF3YdKFMqbWwEdxorIwYIGHXyMxOg0lVUu/F6MnNytFPPTiHi7/MSG80vC1Mq6KYc6c3qekPnoajpJFpSiM2f+KXqznnyAKxYkzO+IYbLlU3idgJJmbpLXQvq8l+Yt9OpE6XyC6l2xy8KF2x9FAIQMl7xTM5Rq0ORUNUrwRqUefn3DFyF8lRv7nhRXf5X2nUjNZBfjw03mPth0cjLkGW2woUBVsGuALaQgk9VqZxtouMCTQCoooiLw3Eaam/UXh5/I+VqsrWdny/FJfMYzJVeiRjV0ns3kIXwUBVN+aFCjGfMHMO3G1vX2ulSwp67B1foriXD2Ww02V8vgLVhOz82hCg8hTNezAEbT1ugvKODsset93Ur3R40mVKkS0TP97ho6/0oUbJpFVBfUHywQpLQ0k2xG5jr4DX3G85NDe67QEdjNi6+IBZ26H7Y2nSm4ZjzY+tOrvuhkPYhrYSylWR4MwRUkWKjfN5eo54PLJHVwhD5GijPue/cHwbgq54oIghkghhzOlbsNxXc9cuZFcoSpSxcjZS/GyjCtsuR41swNqtdi6Cx1xZ9gc/WqCGjlTbtVvlQkXYBV4GEZi8UjBemisv1eJ2wz2tN80iHRujKzS/yKRNaknOy0xRqEU20tMvJeLQP41vbTWslLaFPcnvTfhc7bF7nCQGDZLEQBjZrSyl2Ks9QpjQxRBfU9aw/keXcP0F3s7yWyrla1PpKEw+wW0FnM2mGBeP5GYJ3Kcus9Ixf+7RaNqPlZrYzOFzl9fo+JKtQKtlwPnCtKJnH/MxQUawHIrQkUe+IhJMtiXchqG5ZQypXvTpL6sDfLtFjda60VoV9yGSYwDRpy/Syox8XFCAIZVSOWXBImNWeqaSatoyXdHiHVwYZyITWddts//VGufjiq2aiKp/RY3R2jvjJ/DNXjNbqm/m7WDqF6l0bAmS294pbZrlRZVprQaocgw1OVjSP1rcWquBmW6rz43qXZVQwmDQx8WaNjyF7hlSsFks6+XKxumLjlJxVZcRGhQEVwD/dgisCcfkqtMXQ1hXpxyd+UfXOT3sCqTN5v1+QLfioekWV/aLtvKmz/nobPNpEE+zhYgg31DmD0lAz6J4IY2lD+0OqiZGeiyDzdF4/wCQ+J4y7YvnHuEffaP9HV8CDwEHgIPgYfAQ+Ah8BB4CDwEHgIPgYfAQ+Ah8BB4CDwEHgIPgYfAQ+Ah8BD4Hwy88ZaENXruo22tyabAAPhZJYmCwylHrjS+M3aARLs7vm3dh8HHTskH1esWpwUfGA3NISyuWBJ8snQjtqNi5ZHvg9Cy7b8nxB1swjiV1UTxiKslKcvh0YncGC8nSWGpY3HwFGFFnhNJnEBVnUhHuQZaQKEhVvmchX1dpLEVYR5vFcl2TuDfWEbSu+H7UiUCjYsfXbBMq7+yYM/4CZNHLxobb7rbXiHQxdHo3MlCneGHwNMbBmEAhv8Ae+rwqdoCS74g65z7kNb5WBdpoiplANY93XREjq/Vb5U9FD2zOmBPpEBbYd5Q2YHwiQrPjy5Ld6LL3lrp660XXXKQTLaEwH+f/r3TiyRj+L+aLJAKY0pU2t2oyHCu2WVDKX1vVu+lzIUmFZ8jiGdrK5dfLvVQ+j8cp9xobei0756YEO/V5IiHe2M1ySJh0i4+ZC+qdR9ZW9k5SvbyKCwR1cxIDTjjfSM1QnQtwGu1zG4TvxNrid/NODMq4Mqy4rprgW/UBbK206M+q8iBYZndW7I+CYQK7ILa/EvliB2wirXkM5zSAJv0Uhj6U9BxXg7+JBffMfGuB5ch28mjyBU3oVD6ojwXLB16heJqzYCkqqszkM4MZTYjA+KGesUmhAfEjo+L6STG2WLrLWNB5VOQwoh2E/jo7D7vPcrm6Mj8BcA3rwogqo6yzAjMGzs+pa8OOiQGqWLDq2Qu1Adh4+ruj9Aikf7eWLKaBBBV1sF5Amk62ODbuLxu1OXfhnPhLqEfnJFs8HPggdD7WKA9yDyD029YsjCwHn2rtfjOl0GjFkuMlqrrBuMO76W90swg40+jNpqp/bZ4Zpch8l2hUY/iIkwlhK/UurOZ/pnOz2cZtLuJqtPBUCru7bJ7ym/Lm5bUQoYOH5k17ghqJ0MP7yZVBbxbKDO83j1OX7LKtPWg8WrDvWVPrLuudz5dP+aph1bP2n1B3zKa8gWGI/5ZT49PjO6vMQMjvbEU9VXf/qENgej6iGVOYAFH1QXjQtidPDTA2wu2zUp3AduCoQgj73E+fZPZg2ve1gklAnM3heOcBy3kU6Lq6ngQ10dwzcVdVhzSZfDfP5Rdi8Yp3HpdxkRgxWUhXW3aBue38fFwRwcTR682Bci/JlJIXPHFsJO2YGBl1j8meKddlUTlKdwG45Uk2HiA/SbZ8jgF1bp9nYtmj8fD1CTl1XURjgEWy6Wkub8HMOq9HEH2tPFVTk047hsq5J5raIJ0OpTta+vcCIeoEHIjlLxBqmyn5zFWjXpdY7cylb7lZEUmBnyF3ePeNraUb8qU5lJFznXUg1czmdNHzbBJBURxhNbGGEmVMruf1CHebp6wAs5viVgXOGgXDaP047A9N8/dkSsEItOGbU1g/eB4EZC5y6GyMi9wQu/oaG0LFEE7USeQuxIVCiXvBzN+HBLNUESoc5zTRqPKOFbUto2dvBvyjwGObQE5Q40LcHvLo9K2spjPjZdjR6dCdH1R3pI9ddSUlcGq3Ifz23E43wDHl5vUuY5/Ty770nb17zv/8wOC/xOnDP8SH++PfDZvb8aPxOaywDtp77z3Nvut7Qf+HVBLAwQUAAIACACOgndXOp3ncEsAAABrAAAAGwAAAHVuaXZlcnNhbC91bml2ZXJzYWwucG5nLnhtbLOxr8jNUShLLSrOzM+zVTLUM1Cyt+PlsikoSi3LTC1XqACKAQUhQEmhEsg1QnDLM1NKMoBCBhYWCMGM1Mz0jBJbJQtDM7igPtBMAFBLAQIAABQAAgAIAKl2UE82YVgCRwMAAOEJAAAUAAAAAAAAAAEAAAAAAAAAAAB1bml2ZXJzYWwvcGxheWVyLnhtbFBLAQIAABQAAgAIAI2Cd1e1N/SoHAUAAOETAAAdAAAAAAAAAAEAAAAAAHkDAAB1bml2ZXJzYWwvY29tbW9uX21lc3NhZ2VzLmxuZ1BLAQIAABQAAgAIAI2Cd1cVHmAbowAAAH8BAAAuAAAAAAAAAAEAAAAAANAIAAB1bml2ZXJzYWwvcGxheWJhY2tfYW5kX25hdmlnYXRpb25fc2V0dGluZ3MueG1sUEsBAgAAFAACAAgAjYJ3V3RJNR88BAAADBUAACcAAAAAAAAAAQAAAAAAvwkAAHVuaXZlcnNhbC9mbGFzaF9wdWJsaXNoaW5nX3NldHRpbmdzLnhtbFBLAQIAABQAAgAIAI2Cd1c3i4dqewMAAKwMAAAhAAAAAAAAAAEAAAAAAEAOAAB1bml2ZXJzYWwvZmxhc2hfc2tpbl9zZXR0aW5ncy54bWxQSwECAAAUAAIACACNgndXpq9WIzYEAACWFAAAJgAAAAAAAAABAAAAAAD6EQAAdW5pdmVyc2FsL2h0bWxfcHVibGlzaGluZ19zZXR0aW5ncy54bWxQSwECAAAUAAIACACNgndXJg9+6LABAABvBgAAHwAAAAAAAAABAAAAAAB0FgAAdW5pdmVyc2FsL2h0bWxfc2tpbl9zZXR0aW5ncy5qc1BLAQIAABQAAgAIAI2Cd1cVBpXkawAAAG8AAAAcAAAAAAAAAAEAAAAAAGEYAAB1bml2ZXJzYWwvbG9jYWxfc2V0dGluZ3MueG1sUEsBAgAAFAACAAgAjoJ3V/V0pn6tEQAAqzkAABcAAAAAAAAAAAAAAAAABhkAAHVuaXZlcnNhbC91bml2ZXJzYWwucG5nUEsBAgAAFAACAAgAjoJ3Vzqd53BLAAAAawAAABsAAAAAAAAAAQAAAAAA6CoAAHVuaXZlcnNhbC91bml2ZXJzYWwucG5nLnhtbFBLBQYAAAAACgAKAAYDAABsKwAAAAA="/>
  <p:tag name="ISPRING_LMS_API_VERSION" val="SCORM 1.2"/>
  <p:tag name="ISPRING_ULTRA_SCORM_COURSE_ID" val="46ACADBA-7B01-42FE-947A-F26EC6C0418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Toolbox introduction slides final&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COSTAID_Module 6_Reflective_skills_EN"/>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3286</Words>
  <Application>Microsoft Office PowerPoint</Application>
  <PresentationFormat>Ευρεία οθόνη</PresentationFormat>
  <Paragraphs>258</Paragraphs>
  <Slides>33</Slides>
  <Notes>33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33</vt:i4>
      </vt:variant>
    </vt:vector>
  </HeadingPairs>
  <TitlesOfParts>
    <vt:vector size="45" baseType="lpstr">
      <vt:lpstr>Adobe Gothic Std B</vt:lpstr>
      <vt:lpstr>MS PGothic</vt:lpstr>
      <vt:lpstr>Arial</vt:lpstr>
      <vt:lpstr>Calibri</vt:lpstr>
      <vt:lpstr>Calibri Light</vt:lpstr>
      <vt:lpstr>Courier New</vt:lpstr>
      <vt:lpstr>Impact</vt:lpstr>
      <vt:lpstr>Symbol</vt:lpstr>
      <vt:lpstr>Times New Roman</vt:lpstr>
      <vt:lpstr>Verdana</vt:lpstr>
      <vt:lpstr>Wingdings</vt:lpstr>
      <vt:lpstr>Θέμα του Office</vt:lpstr>
      <vt:lpstr>Παρουσίαση του PowerPoint</vt:lpstr>
      <vt:lpstr>Partners</vt:lpstr>
      <vt:lpstr>Modules</vt:lpstr>
      <vt:lpstr>Objectives or why it is important to read this part </vt:lpstr>
      <vt:lpstr>Introduction </vt:lpstr>
      <vt:lpstr>What are Reflective Skills?  </vt:lpstr>
      <vt:lpstr>Reflective Skills and Information Disorders   </vt:lpstr>
      <vt:lpstr>Three Phases of Information Disorders</vt:lpstr>
      <vt:lpstr>The Relevance of Refection Skills Addressing Information Disorder </vt:lpstr>
      <vt:lpstr>Consideration of Significant Abilities</vt:lpstr>
      <vt:lpstr>Consideration of Significant Abilities</vt:lpstr>
      <vt:lpstr>Consideration of Significant Abilities</vt:lpstr>
      <vt:lpstr>Some of the Important Reflection Skills </vt:lpstr>
      <vt:lpstr>Reflection as a Cognitive process</vt:lpstr>
      <vt:lpstr>Types of Reflection </vt:lpstr>
      <vt:lpstr>Types of Reflection </vt:lpstr>
      <vt:lpstr>Types of Reflection </vt:lpstr>
      <vt:lpstr>Summarising in the Process of Reflection </vt:lpstr>
      <vt:lpstr>Summarising in the Process of Reflection </vt:lpstr>
      <vt:lpstr>Summarising in the Process of Reflection </vt:lpstr>
      <vt:lpstr>Summarising in the Process of Reflection </vt:lpstr>
      <vt:lpstr>An Example of a Summary</vt:lpstr>
      <vt:lpstr>Paraphrasing in the Process of Reflection </vt:lpstr>
      <vt:lpstr>An Example of Paraphrasing </vt:lpstr>
      <vt:lpstr>Reflective Practice </vt:lpstr>
      <vt:lpstr>Six Stages of Gibbs Reflective Cycle </vt:lpstr>
      <vt:lpstr>Gibbs Reflective Cycle in Practice </vt:lpstr>
      <vt:lpstr>Gibbs Reflective Cycle in Practice </vt:lpstr>
      <vt:lpstr>Gibbs Reflective Cycle in Practice </vt:lpstr>
      <vt:lpstr>Gibbs Reflective Cycle in Practice </vt:lpstr>
      <vt:lpstr>References and further reading</vt:lpstr>
      <vt:lpstr>References and further reading</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COSTAID_Module 6_Reflective_skills_EN</dc:title>
  <dc:creator>pantelis bbalaouras</dc:creator>
  <cp:lastModifiedBy>pantelis</cp:lastModifiedBy>
  <cp:revision>131</cp:revision>
  <dcterms:created xsi:type="dcterms:W3CDTF">2020-06-02T13:31:56Z</dcterms:created>
  <dcterms:modified xsi:type="dcterms:W3CDTF">2024-01-31T17:15:44Z</dcterms:modified>
</cp:coreProperties>
</file>