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512" r:id="rId2"/>
    <p:sldId id="444" r:id="rId3"/>
    <p:sldId id="509" r:id="rId4"/>
    <p:sldId id="420" r:id="rId5"/>
    <p:sldId id="514" r:id="rId6"/>
    <p:sldId id="544" r:id="rId7"/>
    <p:sldId id="545" r:id="rId8"/>
    <p:sldId id="546" r:id="rId9"/>
    <p:sldId id="537" r:id="rId10"/>
    <p:sldId id="538" r:id="rId11"/>
    <p:sldId id="539" r:id="rId12"/>
    <p:sldId id="549" r:id="rId13"/>
    <p:sldId id="553" r:id="rId14"/>
    <p:sldId id="554" r:id="rId15"/>
    <p:sldId id="557" r:id="rId16"/>
    <p:sldId id="555" r:id="rId17"/>
    <p:sldId id="558" r:id="rId18"/>
    <p:sldId id="525" r:id="rId19"/>
    <p:sldId id="550" r:id="rId20"/>
    <p:sldId id="559" r:id="rId21"/>
    <p:sldId id="536" r:id="rId22"/>
    <p:sldId id="560" r:id="rId23"/>
    <p:sldId id="325" r:id="rId24"/>
    <p:sldId id="442" r:id="rId25"/>
  </p:sldIdLst>
  <p:sldSz cx="12192000" cy="6858000"/>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134D"/>
    <a:srgbClr val="95C11F"/>
    <a:srgbClr val="1F9ED7"/>
    <a:srgbClr val="004899"/>
    <a:srgbClr val="E89704"/>
    <a:srgbClr val="38289E"/>
    <a:srgbClr val="E24231"/>
    <a:srgbClr val="D7124E"/>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678EE0-5C0C-44E9-9638-EE925821A1C6}" v="167" dt="2023-12-20T15:19:57.11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54" y="60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1" dirty="0">
              <a:solidFill>
                <a:schemeClr val="bg1"/>
              </a:solidFill>
              <a:effectLst>
                <a:outerShdw blurRad="38100" dist="38100" dir="2700000" algn="tl">
                  <a:srgbClr val="000000">
                    <a:alpha val="43137"/>
                  </a:srgbClr>
                </a:outerShdw>
              </a:effectLst>
              <a:latin typeface="Calibri" panose="020F0502020204030204"/>
              <a:ea typeface="+mn-ea"/>
              <a:cs typeface="+mn-cs"/>
            </a:rPr>
            <a:t>7. </a:t>
          </a:r>
          <a:r>
            <a:rPr lang="en-US" sz="3200" b="1" dirty="0" err="1">
              <a:solidFill>
                <a:schemeClr val="bg1"/>
              </a:solidFill>
              <a:effectLst>
                <a:outerShdw blurRad="38100" dist="38100" dir="2700000" algn="tl">
                  <a:srgbClr val="000000">
                    <a:alpha val="43137"/>
                  </a:srgbClr>
                </a:outerShdw>
              </a:effectLst>
              <a:latin typeface="Calibri" panose="020F0502020204030204"/>
              <a:ea typeface="+mn-ea"/>
              <a:cs typeface="+mn-cs"/>
            </a:rPr>
            <a:t>Digitale</a:t>
          </a:r>
          <a:r>
            <a:rPr lang="en-US" sz="3200" b="1"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dirty="0" err="1">
              <a:solidFill>
                <a:schemeClr val="bg1"/>
              </a:solidFill>
              <a:effectLst>
                <a:outerShdw blurRad="38100" dist="38100" dir="2700000" algn="tl">
                  <a:srgbClr val="000000">
                    <a:alpha val="43137"/>
                  </a:srgbClr>
                </a:outerShdw>
              </a:effectLst>
              <a:latin typeface="Calibri" panose="020F0502020204030204"/>
              <a:ea typeface="+mn-ea"/>
              <a:cs typeface="+mn-cs"/>
            </a:rPr>
            <a:t>vaardigheden</a:t>
          </a:r>
          <a:r>
            <a:rPr lang="en-US" sz="3200" b="1" dirty="0">
              <a:solidFill>
                <a:schemeClr val="bg1"/>
              </a:solidFill>
              <a:effectLst>
                <a:outerShdw blurRad="38100" dist="38100" dir="2700000" algn="tl">
                  <a:srgbClr val="000000">
                    <a:alpha val="43137"/>
                  </a:srgbClr>
                </a:outerShdw>
              </a:effectLst>
              <a:latin typeface="Calibri" panose="020F0502020204030204"/>
              <a:ea typeface="+mn-ea"/>
              <a:cs typeface="+mn-cs"/>
            </a:rPr>
            <a:t> </a:t>
          </a:r>
          <a:endParaRPr lang="el-GR" sz="3200" b="1"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a:t>
          </a:r>
          <a:r>
            <a:rPr lang="en-US" sz="3200" b="0" kern="1200" dirty="0" err="1">
              <a:solidFill>
                <a:schemeClr val="tx1"/>
              </a:solidFill>
              <a:effectLst/>
              <a:latin typeface="Calibri" panose="020F0502020204030204"/>
              <a:ea typeface="+mn-ea"/>
              <a:cs typeface="+mn-cs"/>
            </a:rPr>
            <a:t>Kritisch</a:t>
          </a:r>
          <a:r>
            <a:rPr lang="en-US" sz="3200" b="0" kern="1200" dirty="0">
              <a:solidFill>
                <a:schemeClr val="tx1"/>
              </a:solidFill>
              <a:effectLst/>
              <a:latin typeface="Calibri" panose="020F0502020204030204"/>
              <a:ea typeface="+mn-ea"/>
              <a:cs typeface="+mn-cs"/>
            </a:rPr>
            <a:t> </a:t>
          </a:r>
          <a:r>
            <a:rPr lang="en-US" sz="3200" b="0" kern="1200" dirty="0" err="1">
              <a:solidFill>
                <a:schemeClr val="tx1"/>
              </a:solidFill>
              <a:effectLst/>
              <a:latin typeface="Calibri" panose="020F0502020204030204"/>
              <a:ea typeface="+mn-ea"/>
              <a:cs typeface="+mn-cs"/>
            </a:rPr>
            <a:t>denken</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Conflictbemiddeling</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Dialoog</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mogelijk</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maken</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7.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Digitale</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r>
            <a:rPr lang="en-US" sz="3200" b="1" kern="1200" dirty="0" err="1">
              <a:solidFill>
                <a:schemeClr val="bg1"/>
              </a:solidFill>
              <a:effectLst>
                <a:outerShdw blurRad="38100" dist="38100" dir="2700000" algn="tl">
                  <a:srgbClr val="000000">
                    <a:alpha val="43137"/>
                  </a:srgbClr>
                </a:outerShdw>
              </a:effectLst>
              <a:latin typeface="Calibri" panose="020F0502020204030204"/>
              <a:ea typeface="+mn-ea"/>
              <a:cs typeface="+mn-cs"/>
            </a:rPr>
            <a:t>vaardigheden</a:t>
          </a:r>
          <a:r>
            <a:rPr lang="en-US"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925024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1882761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241611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398429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673582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831940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938121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215378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946314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321237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295978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4208134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3950576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165432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862897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979508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113109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409802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725329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665050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10" y="1314"/>
            <a:ext cx="317831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Digitale</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vaardigheden</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976594" y="68230"/>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015211" y="-11018"/>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5" name="TextBox 80">
            <a:extLst>
              <a:ext uri="{FF2B5EF4-FFF2-40B4-BE49-F238E27FC236}">
                <a16:creationId xmlns:a16="http://schemas.microsoft.com/office/drawing/2014/main" id="{5BDB5240-70E1-DC47-0E76-0CD37E247098}"/>
              </a:ext>
            </a:extLst>
          </p:cNvPr>
          <p:cNvSpPr txBox="1">
            <a:spLocks noChangeArrowheads="1"/>
          </p:cNvSpPr>
          <p:nvPr userDrawn="1"/>
        </p:nvSpPr>
        <p:spPr bwMode="auto">
          <a:xfrm>
            <a:off x="-1010" y="1314"/>
            <a:ext cx="317831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Digitale</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vaardigheden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Oval 8">
            <a:extLst>
              <a:ext uri="{FF2B5EF4-FFF2-40B4-BE49-F238E27FC236}">
                <a16:creationId xmlns:a16="http://schemas.microsoft.com/office/drawing/2014/main" id="{3726F1A8-B94F-FCEA-B90B-FF2A185515EB}"/>
              </a:ext>
            </a:extLst>
          </p:cNvPr>
          <p:cNvSpPr/>
          <p:nvPr userDrawn="1"/>
        </p:nvSpPr>
        <p:spPr bwMode="auto">
          <a:xfrm>
            <a:off x="2976594" y="74761"/>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3015211" y="0"/>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Titelmasterformat durch Klicken bearbeiten</a:t>
            </a:r>
            <a:endParaRPr lang="de-AT" dirty="0"/>
          </a:p>
        </p:txBody>
      </p:sp>
      <p:sp>
        <p:nvSpPr>
          <p:cNvPr id="3" name="Datumsplatzhalter 2"/>
          <p:cNvSpPr>
            <a:spLocks noGrp="1"/>
          </p:cNvSpPr>
          <p:nvPr>
            <p:ph type="dt" sz="half" idx="10"/>
          </p:nvPr>
        </p:nvSpPr>
        <p:spPr/>
        <p:txBody>
          <a:bodyPr/>
          <a:lstStyle/>
          <a:p>
            <a:fld id="{E3F040FA-9906-4CC1-BC45-485E7EF45242}" type="datetimeFigureOut">
              <a:rPr lang="el-GR" smtClean="0"/>
              <a:t>17/8/2024</a:t>
            </a:fld>
            <a:endParaRPr lang="el-GR"/>
          </a:p>
        </p:txBody>
      </p:sp>
      <p:sp>
        <p:nvSpPr>
          <p:cNvPr id="4" name="Fußzeilenplatzhalter 3"/>
          <p:cNvSpPr>
            <a:spLocks noGrp="1"/>
          </p:cNvSpPr>
          <p:nvPr>
            <p:ph type="ftr" sz="quarter" idx="11"/>
          </p:nvPr>
        </p:nvSpPr>
        <p:spPr/>
        <p:txBody>
          <a:bodyPr/>
          <a:lstStyle/>
          <a:p>
            <a:endParaRPr lang="el-GR"/>
          </a:p>
        </p:txBody>
      </p:sp>
      <p:sp>
        <p:nvSpPr>
          <p:cNvPr id="5" name="Foliennummernplatzhalter 4"/>
          <p:cNvSpPr>
            <a:spLocks noGrp="1"/>
          </p:cNvSpPr>
          <p:nvPr>
            <p:ph type="sldNum" sz="quarter" idx="12"/>
          </p:nvPr>
        </p:nvSpPr>
        <p:spPr/>
        <p:txBody>
          <a:bodyPr/>
          <a:lstStyle/>
          <a:p>
            <a:fld id="{0B1572DE-A66B-47C0-8B9C-780E58F2F0B4}" type="slidenum">
              <a:rPr lang="el-GR" smtClean="0"/>
              <a:t>‹#›</a:t>
            </a:fld>
            <a:endParaRPr lang="el-GR"/>
          </a:p>
        </p:txBody>
      </p:sp>
    </p:spTree>
    <p:extLst>
      <p:ext uri="{BB962C8B-B14F-4D97-AF65-F5344CB8AC3E}">
        <p14:creationId xmlns:p14="http://schemas.microsoft.com/office/powerpoint/2010/main" val="3027629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9" name="TextBox 80">
            <a:extLst>
              <a:ext uri="{FF2B5EF4-FFF2-40B4-BE49-F238E27FC236}">
                <a16:creationId xmlns:a16="http://schemas.microsoft.com/office/drawing/2014/main" id="{5883E172-0E58-73B2-DC3A-989A802CEBEE}"/>
              </a:ext>
            </a:extLst>
          </p:cNvPr>
          <p:cNvSpPr txBox="1">
            <a:spLocks noChangeArrowheads="1"/>
          </p:cNvSpPr>
          <p:nvPr userDrawn="1"/>
        </p:nvSpPr>
        <p:spPr bwMode="auto">
          <a:xfrm>
            <a:off x="-1010" y="1314"/>
            <a:ext cx="317831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Digitale</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vaardigheden</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6" name="Oval 8">
            <a:extLst>
              <a:ext uri="{FF2B5EF4-FFF2-40B4-BE49-F238E27FC236}">
                <a16:creationId xmlns:a16="http://schemas.microsoft.com/office/drawing/2014/main" id="{CEA9D3C1-8B62-94A4-357D-784D83E0206C}"/>
              </a:ext>
            </a:extLst>
          </p:cNvPr>
          <p:cNvSpPr/>
          <p:nvPr userDrawn="1"/>
        </p:nvSpPr>
        <p:spPr bwMode="auto">
          <a:xfrm>
            <a:off x="2976594"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3015211" y="-14063"/>
            <a:ext cx="324196" cy="464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51574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2" name="TextBox 80">
            <a:extLst>
              <a:ext uri="{FF2B5EF4-FFF2-40B4-BE49-F238E27FC236}">
                <a16:creationId xmlns:a16="http://schemas.microsoft.com/office/drawing/2014/main" id="{60FD5AD4-426F-95D7-2264-DDFCD41B8D2A}"/>
              </a:ext>
            </a:extLst>
          </p:cNvPr>
          <p:cNvSpPr txBox="1">
            <a:spLocks noChangeArrowheads="1"/>
          </p:cNvSpPr>
          <p:nvPr userDrawn="1"/>
        </p:nvSpPr>
        <p:spPr bwMode="auto">
          <a:xfrm>
            <a:off x="-1010" y="1314"/>
            <a:ext cx="317831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Digitale</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vaardigheden</a:t>
            </a:r>
            <a:endParaRPr lang="en-US" altLang="el-GR" sz="2400" dirty="0">
              <a:effectLst>
                <a:outerShdw blurRad="38100" dist="38100" dir="2700000" algn="tl">
                  <a:srgbClr val="000000">
                    <a:alpha val="43137"/>
                  </a:srgbClr>
                </a:outerShdw>
              </a:effectLst>
              <a:latin typeface="+mn-lt"/>
            </a:endParaRP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dirty="0"/>
              <a:t>Στυλ κύριου τίτλου</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976594"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3015211" y="-7805"/>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2336866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ubmodule other slide 1 column">
    <p:spTree>
      <p:nvGrpSpPr>
        <p:cNvPr id="1" name=""/>
        <p:cNvGrpSpPr/>
        <p:nvPr/>
      </p:nvGrpSpPr>
      <p:grpSpPr>
        <a:xfrm>
          <a:off x="0" y="0"/>
          <a:ext cx="0" cy="0"/>
          <a:chOff x="0" y="0"/>
          <a:chExt cx="0" cy="0"/>
        </a:xfrm>
      </p:grpSpPr>
      <p:sp>
        <p:nvSpPr>
          <p:cNvPr id="2" name="TextBox 80">
            <a:extLst>
              <a:ext uri="{FF2B5EF4-FFF2-40B4-BE49-F238E27FC236}">
                <a16:creationId xmlns:a16="http://schemas.microsoft.com/office/drawing/2014/main" id="{E6C3299E-FDAB-E4B8-25BD-B082DC58457A}"/>
              </a:ext>
            </a:extLst>
          </p:cNvPr>
          <p:cNvSpPr txBox="1">
            <a:spLocks noChangeArrowheads="1"/>
          </p:cNvSpPr>
          <p:nvPr userDrawn="1"/>
        </p:nvSpPr>
        <p:spPr bwMode="auto">
          <a:xfrm>
            <a:off x="-1010" y="1314"/>
            <a:ext cx="317831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Digitale</a:t>
            </a:r>
            <a:r>
              <a:rPr lang="en-US" altLang="el-GR" sz="2400" dirty="0">
                <a:effectLst>
                  <a:outerShdw blurRad="38100" dist="38100" dir="2700000" algn="tl">
                    <a:srgbClr val="000000">
                      <a:alpha val="43137"/>
                    </a:srgbClr>
                  </a:outerShdw>
                </a:effectLst>
                <a:latin typeface="+mn-lt"/>
              </a:rPr>
              <a:t> </a:t>
            </a:r>
            <a:r>
              <a:rPr lang="en-US" altLang="el-GR" sz="2400" dirty="0" err="1">
                <a:effectLst>
                  <a:outerShdw blurRad="38100" dist="38100" dir="2700000" algn="tl">
                    <a:srgbClr val="000000">
                      <a:alpha val="43137"/>
                    </a:srgbClr>
                  </a:outerShdw>
                </a:effectLst>
                <a:latin typeface="+mn-lt"/>
              </a:rPr>
              <a:t>vaardigheden</a:t>
            </a:r>
            <a:endParaRPr lang="en-US" altLang="el-GR" sz="2400" dirty="0">
              <a:effectLst>
                <a:outerShdw blurRad="38100" dist="38100" dir="2700000" algn="tl">
                  <a:srgbClr val="000000">
                    <a:alpha val="43137"/>
                  </a:srgbClr>
                </a:outerShdw>
              </a:effectLst>
              <a:latin typeface="+mn-lt"/>
            </a:endParaRP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09447" y="1185532"/>
            <a:ext cx="11059693" cy="4373958"/>
          </a:xfrm>
        </p:spPr>
        <p:txBody>
          <a:bodyPr/>
          <a:lstStyle>
            <a:lvl1pPr marL="0" indent="0">
              <a:buClr>
                <a:srgbClr val="95C11F"/>
              </a:buClr>
              <a:buNone/>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endParaRPr lang="el-GR" dirty="0"/>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976594" y="70733"/>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3015211" y="0"/>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7</a:t>
            </a:r>
          </a:p>
        </p:txBody>
      </p:sp>
    </p:spTree>
    <p:extLst>
      <p:ext uri="{BB962C8B-B14F-4D97-AF65-F5344CB8AC3E}">
        <p14:creationId xmlns:p14="http://schemas.microsoft.com/office/powerpoint/2010/main" val="306882660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7" r:id="rId6"/>
    <p:sldLayoutId id="2147483665" r:id="rId7"/>
    <p:sldLayoutId id="2147483666" r:id="rId8"/>
    <p:sldLayoutId id="2147483668" r:id="rId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typing-on-apple-cordless-keyboard-RYyr-k3Ysq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images.unsplash.com/photo-1557992260-ec58e38d363c?ixlib=rb-1.2.1&amp;ixid=MXwxMjA3fDB8MHxzZWFyY2h8M3x8ZGFyayUyMHRoZW1lfGVufDB8fDB8&amp;w=1000&amp;q=8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rson-holding-smartphone-0VGG7cqTwCo"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people-in-green-and-black-jackets-standing-on-green-grass-field-during-daytime-3xhn3g2Oni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hyperlink" Target="https://unsplash.com/license" TargetMode="External"/><Relationship Id="rId4" Type="http://schemas.openxmlformats.org/officeDocument/2006/relationships/hyperlink" Target="https://unsplash.com/photos/selective-focus-photography-of-bubbles-Qa8Y_W4PORw"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hyperlink" Target="https://pixabay.com/service/license-summary/" TargetMode="External"/><Relationship Id="rId4" Type="http://schemas.openxmlformats.org/officeDocument/2006/relationships/hyperlink" Target="https://pixabay.com/photos/bbc-bbc-sign-bbc-london-4728618/"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hyperlink" Target="https://29a.ch/photo-forensic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hyperlink" Target="https://tineye.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images.google.com/" TargetMode="External"/><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jpegsnoop.updatestar.com/"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www.getghiro.org/" TargetMode="External"/><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hyperlink" Target="https://ampedsoftware.com/authenticat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theinnovationmode.com/the-innovation-blog/misinformation-online-a-solution-powered-by-state-of-the-art-tech"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hyperlink" Target="https://www.cameraforensics.com/blog/2020/03/06/a-quick-guide-to-digital-image-forensics-in-2020/" TargetMode="External"/><Relationship Id="rId5" Type="http://schemas.openxmlformats.org/officeDocument/2006/relationships/hyperlink" Target="https://digital-strategy.ec.europa.eu/en/policies/online-disinformation" TargetMode="External"/><Relationship Id="rId4" Type="http://schemas.openxmlformats.org/officeDocument/2006/relationships/hyperlink" Target="https://www.coe.int/en/web/campaign-free-to-speak-safe-to-learn/dealing-with-propaganda-misinformation-and-fake-new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67756" y="3429000"/>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7</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Digitale</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vaardigheden</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a:t>
            </a:r>
            <a:r>
              <a:rPr lang="en-US" sz="1600" b="1" dirty="0" err="1">
                <a:solidFill>
                  <a:srgbClr val="E89704"/>
                </a:solidFill>
                <a:latin typeface="Calibri Light" panose="020F0302020204030204"/>
              </a:rPr>
              <a:t>costaid</a:t>
            </a: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Modules</a:t>
            </a:r>
            <a:endParaRPr lang="el-GR" sz="5400" dirty="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738165741"/>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D361485-CE38-EA41-077A-F3DC2155BDD3}"/>
              </a:ext>
            </a:extLst>
          </p:cNvPr>
          <p:cNvGraphicFramePr/>
          <p:nvPr>
            <p:extLst>
              <p:ext uri="{D42A27DB-BD31-4B8C-83A1-F6EECF244321}">
                <p14:modId xmlns:p14="http://schemas.microsoft.com/office/powerpoint/2010/main" val="1952439501"/>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70032" y="2691703"/>
            <a:ext cx="7872768" cy="3101691"/>
          </a:xfrm>
        </p:spPr>
        <p:txBody>
          <a:bodyPr>
            <a:normAutofit/>
          </a:bodyPr>
          <a:lstStyle/>
          <a:p>
            <a:pPr>
              <a:buClr>
                <a:srgbClr val="95C11F"/>
              </a:buClr>
            </a:pPr>
            <a:r>
              <a:rPr lang="nl-NL" dirty="0">
                <a:effectLst/>
              </a:rPr>
              <a:t>Welke digitale vaardigheden zijn nodig om nepnieuws en </a:t>
            </a:r>
            <a:r>
              <a:rPr lang="nl-NL" dirty="0" err="1">
                <a:effectLst/>
              </a:rPr>
              <a:t>hoaxes</a:t>
            </a:r>
            <a:r>
              <a:rPr lang="nl-NL" dirty="0">
                <a:effectLst/>
              </a:rPr>
              <a:t> te herkennen</a:t>
            </a:r>
          </a:p>
          <a:p>
            <a:pPr>
              <a:buClr>
                <a:srgbClr val="95C11F"/>
              </a:buClr>
            </a:pPr>
            <a:r>
              <a:rPr lang="nl-NL" dirty="0">
                <a:effectLst/>
              </a:rPr>
              <a:t>De rol van sociale media bij de verspreiding van nepnieuws</a:t>
            </a:r>
          </a:p>
          <a:p>
            <a:pPr>
              <a:buClr>
                <a:srgbClr val="95C11F"/>
              </a:buClr>
            </a:pPr>
            <a:r>
              <a:rPr lang="nl-NL" dirty="0">
                <a:effectLst/>
              </a:rPr>
              <a:t>Hoe men de geloofwaardigheid van nieuwsbronnen kan beoordelen</a:t>
            </a:r>
          </a:p>
          <a:p>
            <a:pPr>
              <a:buClr>
                <a:srgbClr val="95C11F"/>
              </a:buClr>
            </a:pPr>
            <a:r>
              <a:rPr lang="nl-NL" dirty="0">
                <a:effectLst/>
              </a:rPr>
              <a:t>Hoe je de authenticiteit van afbeeldingen en video's kunt verifiëren</a:t>
            </a:r>
            <a:endParaRPr lang="de-AT"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897665"/>
            <a:ext cx="7164982" cy="5570060"/>
          </a:xfrm>
        </p:spPr>
        <p:txBody>
          <a:bodyPr>
            <a:normAutofit/>
          </a:bodyPr>
          <a:lstStyle/>
          <a:p>
            <a:r>
              <a:rPr lang="nl-NL" sz="2800" b="1" dirty="0">
                <a:solidFill>
                  <a:srgbClr val="D8134D"/>
                </a:solidFill>
                <a:ea typeface="Adobe Gothic Std B" panose="020B0800000000000000" pitchFamily="34" charset="-128"/>
                <a:cs typeface="+mj-cs"/>
              </a:rPr>
              <a:t>Waarom zijn digitale vaardigheden nodig?</a:t>
            </a:r>
          </a:p>
          <a:p>
            <a:r>
              <a:rPr lang="nl-NL" sz="2000" dirty="0"/>
              <a:t>Mediageletterdheid en digitale vaardigheden zijn belangrijke competenties in de 21e eeuw. Ze helpen ons om toegang te krijgen tot verschillende vormen van media en technologie, deze te analyseren, te evalueren, te creëren en ermee te communiceren.</a:t>
            </a:r>
          </a:p>
          <a:p>
            <a:r>
              <a:rPr lang="nl-NL" sz="2000" dirty="0"/>
              <a:t>Mediageletterdheid en digitale vaardigheden rusten ons uit met de vaardigheden om effectief door het informatielandschap te navigeren. In een tijdperk van nepnieuws en </a:t>
            </a:r>
            <a:r>
              <a:rPr lang="nl-NL" sz="2000" dirty="0" err="1"/>
              <a:t>hoaxes</a:t>
            </a:r>
            <a:r>
              <a:rPr lang="nl-NL" sz="2000" dirty="0"/>
              <a:t> betekent mediageletterdheid weten hoe je geloofwaardige bronnen kunt onderscheiden, informatie op feiten kunt controleren en inhoud kritisch kunt analyseren. Het stelt ons in staat weloverwogen beslissingen te nemen, bevordert verantwoordelijk digitaal burgerschap en beschermt tegen desinformatie. Mediageletterdheid is een hoeksteen van digitale geletterdheid en stelt ons in staat om ons met vertrouwen en onderscheidingsvermogen bezig te houden met de digitale wereld.</a:t>
            </a:r>
            <a:endParaRPr lang="de-AT" sz="2000" dirty="0"/>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4430" y="2607334"/>
            <a:ext cx="4189349" cy="2150721"/>
          </a:xfrm>
          <a:prstGeom prst="rect">
            <a:avLst/>
          </a:prstGeom>
        </p:spPr>
      </p:pic>
      <p:sp>
        <p:nvSpPr>
          <p:cNvPr id="6" name="Textfeld 5"/>
          <p:cNvSpPr txBox="1"/>
          <p:nvPr/>
        </p:nvSpPr>
        <p:spPr>
          <a:xfrm>
            <a:off x="9008534" y="6581001"/>
            <a:ext cx="3183466" cy="276999"/>
          </a:xfrm>
          <a:prstGeom prst="rect">
            <a:avLst/>
          </a:prstGeom>
          <a:noFill/>
        </p:spPr>
        <p:txBody>
          <a:bodyPr wrap="square" rtlCol="0">
            <a:spAutoFit/>
          </a:bodyPr>
          <a:lstStyle/>
          <a:p>
            <a:pPr algn="r"/>
            <a:r>
              <a:rPr lang="de-DE" sz="1200" dirty="0">
                <a:hlinkClick r:id="rId4"/>
              </a:rPr>
              <a:t>Bron </a:t>
            </a:r>
            <a:r>
              <a:rPr lang="de-DE" sz="1200" dirty="0" err="1">
                <a:hlinkClick r:id="rId4"/>
              </a:rPr>
              <a:t>afbeelding</a:t>
            </a:r>
            <a:r>
              <a:rPr lang="de-DE" sz="1200" dirty="0"/>
              <a:t> |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6965158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89467" y="1646829"/>
            <a:ext cx="8008019" cy="4373958"/>
          </a:xfrm>
        </p:spPr>
        <p:txBody>
          <a:bodyPr/>
          <a:lstStyle/>
          <a:p>
            <a:r>
              <a:rPr lang="nl-NL" sz="2000" dirty="0"/>
              <a:t>Digitale vaardigheden zijn de vaardigheden om digitale apparaten, communicatiemiddelen en netwerken te gebruiken om toegang te krijgen tot informatie en deze te beheren. Ze zijn essentieel om deel te nemen aan de moderne maatschappij, aangezien we voortdurend worden blootgesteld aan verschillende online informatiebronnen. Niet alle informatie is echter betrouwbaar. Nepnieuws en </a:t>
            </a:r>
            <a:r>
              <a:rPr lang="nl-NL" sz="2000" dirty="0" err="1"/>
              <a:t>hoaxes</a:t>
            </a:r>
            <a:r>
              <a:rPr lang="nl-NL" sz="2000" dirty="0"/>
              <a:t> zijn opzettelijke pogingen om mensen te misleiden, manipuleren of bedriegen met misleidende en onjuiste informatie. Ze kunnen negatieve gevolgen hebben voor individuen en de samenleving, zoals het verspreiden van angst, haat of verwarring, het beïnvloeden van meningen en gedrag, of het ondermijnen van het vertrouwen in instellingen en de democratie.</a:t>
            </a:r>
          </a:p>
          <a:p>
            <a:r>
              <a:rPr lang="nl-NL" sz="2000" dirty="0"/>
              <a:t>Daarom zijn digitale vaardigheden nodig om nepnieuws en </a:t>
            </a:r>
            <a:r>
              <a:rPr lang="nl-NL" sz="2000" dirty="0" err="1"/>
              <a:t>hoaxes</a:t>
            </a:r>
            <a:r>
              <a:rPr lang="nl-NL" sz="2000" dirty="0"/>
              <a:t> te herkennen en onszelf te beschermen tegen beïnvloeding of schade.</a:t>
            </a:r>
            <a:endParaRPr lang="de-AT" sz="2000" dirty="0"/>
          </a:p>
        </p:txBody>
      </p:sp>
      <p:sp>
        <p:nvSpPr>
          <p:cNvPr id="3" name="Textfeld 2"/>
          <p:cNvSpPr txBox="1"/>
          <p:nvPr/>
        </p:nvSpPr>
        <p:spPr>
          <a:xfrm>
            <a:off x="389467" y="739226"/>
            <a:ext cx="10803466" cy="954107"/>
          </a:xfrm>
          <a:prstGeom prst="rect">
            <a:avLst/>
          </a:prstGeom>
        </p:spPr>
        <p:txBody>
          <a:bodyPr wrap="square" rtlCol="0">
            <a:spAutoFit/>
          </a:bodyPr>
          <a:lstStyle/>
          <a:p>
            <a:r>
              <a:rPr lang="nl-NL" sz="2800" b="1" dirty="0">
                <a:solidFill>
                  <a:srgbClr val="D8134D"/>
                </a:solidFill>
              </a:rPr>
              <a:t>Waarom zijn digitale vaardigheden nodig om nepnieuws en </a:t>
            </a:r>
            <a:r>
              <a:rPr lang="nl-NL" sz="2800" b="1" dirty="0" err="1">
                <a:solidFill>
                  <a:srgbClr val="D8134D"/>
                </a:solidFill>
              </a:rPr>
              <a:t>hoaxes</a:t>
            </a:r>
            <a:r>
              <a:rPr lang="nl-NL" sz="2800" b="1" dirty="0">
                <a:solidFill>
                  <a:srgbClr val="D8134D"/>
                </a:solidFill>
              </a:rPr>
              <a:t> te herkennen?</a:t>
            </a:r>
            <a:endParaRPr lang="en-US" sz="2800" b="1" dirty="0">
              <a:solidFill>
                <a:srgbClr val="D8134D"/>
              </a:solidFill>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6709" y="1693333"/>
            <a:ext cx="3275824" cy="4978400"/>
          </a:xfrm>
          <a:prstGeom prst="rect">
            <a:avLst/>
          </a:prstGeom>
        </p:spPr>
      </p:pic>
      <p:sp>
        <p:nvSpPr>
          <p:cNvPr id="6" name="Textfeld 5">
            <a:extLst>
              <a:ext uri="{FF2B5EF4-FFF2-40B4-BE49-F238E27FC236}">
                <a16:creationId xmlns:a16="http://schemas.microsoft.com/office/drawing/2014/main" id="{33CECE09-50E9-F426-DCED-421D4D836A57}"/>
              </a:ext>
            </a:extLst>
          </p:cNvPr>
          <p:cNvSpPr txBox="1"/>
          <p:nvPr/>
        </p:nvSpPr>
        <p:spPr>
          <a:xfrm>
            <a:off x="5655734" y="6394734"/>
            <a:ext cx="3183466" cy="276999"/>
          </a:xfrm>
          <a:prstGeom prst="rect">
            <a:avLst/>
          </a:prstGeom>
          <a:noFill/>
        </p:spPr>
        <p:txBody>
          <a:bodyPr wrap="square" rtlCol="0">
            <a:spAutoFit/>
          </a:bodyPr>
          <a:lstStyle/>
          <a:p>
            <a:pPr algn="ctr"/>
            <a:r>
              <a:rPr lang="de-DE" sz="1200" dirty="0">
                <a:hlinkClick r:id="rId4"/>
              </a:rPr>
              <a:t>Bron </a:t>
            </a:r>
            <a:r>
              <a:rPr lang="de-DE" sz="1200" dirty="0" err="1">
                <a:hlinkClick r:id="rId4"/>
              </a:rPr>
              <a:t>afbeelding</a:t>
            </a:r>
            <a:r>
              <a:rPr lang="de-DE" sz="1200" dirty="0"/>
              <a:t> |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4186930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1867" y="1557867"/>
            <a:ext cx="8278953" cy="4938177"/>
          </a:xfrm>
        </p:spPr>
        <p:txBody>
          <a:bodyPr>
            <a:normAutofit fontScale="92500" lnSpcReduction="10000"/>
          </a:bodyPr>
          <a:lstStyle/>
          <a:p>
            <a:r>
              <a:rPr lang="nl-NL" sz="2000" dirty="0"/>
              <a:t>Enkele van de digitale vaardigheden die ons kunnen helpen zijn:</a:t>
            </a:r>
          </a:p>
          <a:p>
            <a:r>
              <a:rPr lang="nl-NL" sz="2000" b="1" dirty="0"/>
              <a:t>Mediageletterdheid: </a:t>
            </a:r>
            <a:r>
              <a:rPr lang="nl-NL" sz="2000" dirty="0"/>
              <a:t>Dit is het vermogen om verschillende vormen van media, zoals teksten, afbeeldingen, video's of audio, te begrijpen en te gebruiken. Mediageletterdheid kan ons helpen om de boodschappen en betekenissen te interpreteren van de media-inhoud die we consumeren en om de technieken en strategieën te identificeren die worden gebruikt om deze inhoud te creëren en te verspreiden.</a:t>
            </a:r>
          </a:p>
          <a:p>
            <a:r>
              <a:rPr lang="nl-NL" sz="2000" b="1" dirty="0"/>
              <a:t>Informatievaardigheden:</a:t>
            </a:r>
            <a:r>
              <a:rPr lang="nl-NL" sz="2000" dirty="0"/>
              <a:t> Dit is het vermogen om informatie te vinden, te selecteren, te gebruiken en effectief en ethisch te communiceren. Informatievaardigheden kunnen ons helpen om relevante en betrouwbare informatiebronnen te vinden en om verschillende perspectieven en bewijzen met elkaar te vergelijken.</a:t>
            </a:r>
          </a:p>
          <a:p>
            <a:r>
              <a:rPr lang="nl-NL" sz="2000" b="1" dirty="0"/>
              <a:t>Digitaal burgerschap: </a:t>
            </a:r>
            <a:r>
              <a:rPr lang="nl-NL" sz="2000" dirty="0"/>
              <a:t>Dit is het vermogen om je online verantwoordelijk, respectvol en veilig te gedragen. Digitaal burgerschap kan ons helpen om de rechten en privacy van anderen te respecteren, cyberpesten en </a:t>
            </a:r>
            <a:r>
              <a:rPr lang="nl-NL" sz="2000" dirty="0" err="1"/>
              <a:t>haatzaaien</a:t>
            </a:r>
            <a:r>
              <a:rPr lang="nl-NL" sz="2000" dirty="0"/>
              <a:t> te vermijden en ongepaste of schadelijke inhoud te melden of te signaleren.</a:t>
            </a:r>
            <a:endParaRPr lang="de-AT" dirty="0"/>
          </a:p>
        </p:txBody>
      </p:sp>
      <p:sp>
        <p:nvSpPr>
          <p:cNvPr id="3" name="Textfeld 2"/>
          <p:cNvSpPr txBox="1"/>
          <p:nvPr/>
        </p:nvSpPr>
        <p:spPr>
          <a:xfrm>
            <a:off x="541867" y="665315"/>
            <a:ext cx="10684933" cy="892552"/>
          </a:xfrm>
          <a:prstGeom prst="rect">
            <a:avLst/>
          </a:prstGeom>
        </p:spPr>
        <p:txBody>
          <a:bodyPr wrap="square" rtlCol="0">
            <a:spAutoFit/>
          </a:bodyPr>
          <a:lstStyle/>
          <a:p>
            <a:r>
              <a:rPr lang="nl-NL" sz="2600" b="1" dirty="0">
                <a:solidFill>
                  <a:srgbClr val="D8134D"/>
                </a:solidFill>
              </a:rPr>
              <a:t>Welke digitale vaardigheden zijn nodig om nepnieuws en </a:t>
            </a:r>
            <a:r>
              <a:rPr lang="nl-NL" sz="2600" b="1" dirty="0" err="1">
                <a:solidFill>
                  <a:srgbClr val="D8134D"/>
                </a:solidFill>
              </a:rPr>
              <a:t>hoaxes</a:t>
            </a:r>
            <a:r>
              <a:rPr lang="nl-NL" sz="2600" b="1" dirty="0">
                <a:solidFill>
                  <a:srgbClr val="D8134D"/>
                </a:solidFill>
              </a:rPr>
              <a:t> te herkennen?</a:t>
            </a:r>
            <a:endParaRPr lang="de-AT" sz="260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6266" y="1557867"/>
            <a:ext cx="2897255" cy="4555065"/>
          </a:xfrm>
          <a:prstGeom prst="rect">
            <a:avLst/>
          </a:prstGeom>
        </p:spPr>
      </p:pic>
      <p:sp>
        <p:nvSpPr>
          <p:cNvPr id="4" name="Textfeld 5">
            <a:extLst>
              <a:ext uri="{FF2B5EF4-FFF2-40B4-BE49-F238E27FC236}">
                <a16:creationId xmlns:a16="http://schemas.microsoft.com/office/drawing/2014/main" id="{E3108AED-3D03-20A8-B01F-34A3A14B5436}"/>
              </a:ext>
            </a:extLst>
          </p:cNvPr>
          <p:cNvSpPr txBox="1"/>
          <p:nvPr/>
        </p:nvSpPr>
        <p:spPr>
          <a:xfrm>
            <a:off x="9008534" y="6581001"/>
            <a:ext cx="3183466" cy="276999"/>
          </a:xfrm>
          <a:prstGeom prst="rect">
            <a:avLst/>
          </a:prstGeom>
          <a:noFill/>
        </p:spPr>
        <p:txBody>
          <a:bodyPr wrap="square" rtlCol="0">
            <a:spAutoFit/>
          </a:bodyPr>
          <a:lstStyle/>
          <a:p>
            <a:pPr algn="r"/>
            <a:r>
              <a:rPr lang="de-DE" sz="1200" dirty="0">
                <a:hlinkClick r:id="rId4"/>
              </a:rPr>
              <a:t>Bron </a:t>
            </a:r>
            <a:r>
              <a:rPr lang="de-DE" sz="1200" dirty="0" err="1">
                <a:hlinkClick r:id="rId4"/>
              </a:rPr>
              <a:t>afbeelding</a:t>
            </a:r>
            <a:r>
              <a:rPr lang="de-DE" sz="1200" dirty="0">
                <a:hlinkClick r:id="rId4"/>
              </a:rPr>
              <a:t> </a:t>
            </a:r>
            <a:r>
              <a:rPr lang="de-DE" sz="1200" dirty="0"/>
              <a:t>|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4704291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1"/>
            <a:ext cx="7573551" cy="4995135"/>
          </a:xfrm>
        </p:spPr>
        <p:txBody>
          <a:bodyPr>
            <a:normAutofit fontScale="85000" lnSpcReduction="20000"/>
          </a:bodyPr>
          <a:lstStyle/>
          <a:p>
            <a:r>
              <a:rPr lang="en-US" sz="2800" b="1" dirty="0" err="1">
                <a:solidFill>
                  <a:srgbClr val="D8134D"/>
                </a:solidFill>
              </a:rPr>
              <a:t>Sociale</a:t>
            </a:r>
            <a:r>
              <a:rPr lang="en-US" sz="2800" b="1" dirty="0">
                <a:solidFill>
                  <a:srgbClr val="D8134D"/>
                </a:solidFill>
              </a:rPr>
              <a:t> media </a:t>
            </a:r>
            <a:r>
              <a:rPr lang="en-US" sz="2800" b="1" dirty="0" err="1">
                <a:solidFill>
                  <a:srgbClr val="D8134D"/>
                </a:solidFill>
              </a:rPr>
              <a:t>en</a:t>
            </a:r>
            <a:r>
              <a:rPr lang="en-US" sz="2800" b="1" dirty="0">
                <a:solidFill>
                  <a:srgbClr val="D8134D"/>
                </a:solidFill>
              </a:rPr>
              <a:t> </a:t>
            </a:r>
            <a:r>
              <a:rPr lang="en-US" sz="2800" b="1" dirty="0" err="1">
                <a:solidFill>
                  <a:srgbClr val="D8134D"/>
                </a:solidFill>
              </a:rPr>
              <a:t>nepnieuws</a:t>
            </a:r>
            <a:endParaRPr lang="en-US" sz="2800" b="1" dirty="0">
              <a:solidFill>
                <a:srgbClr val="D8134D"/>
              </a:solidFill>
            </a:endParaRPr>
          </a:p>
          <a:p>
            <a:r>
              <a:rPr lang="nl-NL" dirty="0"/>
              <a:t>Sociale mediaplatforms, zoals Facebook, Twitter en Instagram, worden vaak gebruikt als kanalen voor de verspreiding van nepnieuws, omdat gebruikers er gemakkelijk informatie uit verschillende bronnen kunnen delen en raadplegen.</a:t>
            </a:r>
          </a:p>
          <a:p>
            <a:r>
              <a:rPr lang="nl-NL" dirty="0"/>
              <a:t>Een belangrijke factor die bijdraagt aan de rol van sociale media in de verspreiding van nepnieuws is het gebrek aan regulering en verificatie van de informatie die op deze platforms wordt geplaatst. In tegenstelling tot traditionele mediakanalen, zoals kranten of televisiekanalen, die redactionele normen en </a:t>
            </a:r>
            <a:r>
              <a:rPr lang="nl-NL" dirty="0" err="1"/>
              <a:t>factchecking</a:t>
            </a:r>
            <a:r>
              <a:rPr lang="nl-NL" dirty="0"/>
              <a:t> processen hebben, hebben sociale mediaplatforms niet hetzelfde niveau van verantwoording of verantwoordelijkheid voor de inhoud die ze hosten. </a:t>
            </a:r>
          </a:p>
          <a:p>
            <a:r>
              <a:rPr lang="nl-NL" dirty="0"/>
              <a:t>Hierdoor kan iedereen nepnieuws maken en delen zonder ontdekt of gestraft te worden. Bovendien kunnen sommige kunstmatige intelligentietechnieken, zoals </a:t>
            </a:r>
            <a:r>
              <a:rPr lang="nl-NL" i="1" dirty="0"/>
              <a:t>machine </a:t>
            </a:r>
            <a:r>
              <a:rPr lang="nl-NL" i="1" dirty="0" err="1"/>
              <a:t>learning</a:t>
            </a:r>
            <a:r>
              <a:rPr lang="nl-NL" i="1" dirty="0"/>
              <a:t> </a:t>
            </a:r>
            <a:r>
              <a:rPr lang="nl-NL" dirty="0"/>
              <a:t>en </a:t>
            </a:r>
            <a:r>
              <a:rPr lang="nl-NL" i="1" dirty="0" err="1"/>
              <a:t>deep</a:t>
            </a:r>
            <a:r>
              <a:rPr lang="nl-NL" i="1" dirty="0"/>
              <a:t> </a:t>
            </a:r>
            <a:r>
              <a:rPr lang="nl-NL" i="1" dirty="0" err="1"/>
              <a:t>learning</a:t>
            </a:r>
            <a:r>
              <a:rPr lang="nl-NL" dirty="0"/>
              <a:t>, worden gebruikt om foutieve inhoud te genereren en te manipuleren, zoals afbeeldingen, video's of tekst, die mensen kunnen misleiden en hen laten geloven dat ze echt zijn.</a:t>
            </a:r>
            <a:endParaRPr lang="de-AT"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2999" y="1066799"/>
            <a:ext cx="4109001" cy="4910667"/>
          </a:xfrm>
          <a:prstGeom prst="rect">
            <a:avLst/>
          </a:prstGeom>
        </p:spPr>
      </p:pic>
      <p:sp>
        <p:nvSpPr>
          <p:cNvPr id="5" name="Textfeld 5">
            <a:extLst>
              <a:ext uri="{FF2B5EF4-FFF2-40B4-BE49-F238E27FC236}">
                <a16:creationId xmlns:a16="http://schemas.microsoft.com/office/drawing/2014/main" id="{D2D02E51-8326-4615-5AB8-DA30901BC775}"/>
              </a:ext>
            </a:extLst>
          </p:cNvPr>
          <p:cNvSpPr txBox="1"/>
          <p:nvPr/>
        </p:nvSpPr>
        <p:spPr>
          <a:xfrm>
            <a:off x="9008534" y="6581001"/>
            <a:ext cx="3183466" cy="276999"/>
          </a:xfrm>
          <a:prstGeom prst="rect">
            <a:avLst/>
          </a:prstGeom>
          <a:noFill/>
        </p:spPr>
        <p:txBody>
          <a:bodyPr wrap="square" rtlCol="0">
            <a:spAutoFit/>
          </a:bodyPr>
          <a:lstStyle/>
          <a:p>
            <a:pPr algn="r"/>
            <a:r>
              <a:rPr lang="de-DE" sz="1200" dirty="0">
                <a:hlinkClick r:id="rId4"/>
              </a:rPr>
              <a:t>Bron </a:t>
            </a:r>
            <a:r>
              <a:rPr lang="de-DE" sz="1200" dirty="0" err="1">
                <a:hlinkClick r:id="rId4"/>
              </a:rPr>
              <a:t>afbeelding</a:t>
            </a:r>
            <a:r>
              <a:rPr lang="de-DE" sz="1200" dirty="0"/>
              <a:t> |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32647426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8" y="1219397"/>
            <a:ext cx="8058819" cy="5350735"/>
          </a:xfrm>
        </p:spPr>
        <p:txBody>
          <a:bodyPr>
            <a:normAutofit lnSpcReduction="10000"/>
          </a:bodyPr>
          <a:lstStyle/>
          <a:p>
            <a:r>
              <a:rPr lang="nl-NL" sz="2800" b="1" dirty="0">
                <a:solidFill>
                  <a:srgbClr val="D8134D"/>
                </a:solidFill>
              </a:rPr>
              <a:t>Factoren die bijdragen aan de snelle verspreiding van nepnieuws online</a:t>
            </a:r>
          </a:p>
          <a:p>
            <a:r>
              <a:rPr lang="nl-NL" sz="2000" b="1" dirty="0"/>
              <a:t>Sociale mediaplatforms:</a:t>
            </a:r>
            <a:r>
              <a:rPr lang="nl-NL" sz="2000" dirty="0"/>
              <a:t> Door het wijdverbreide gebruik van sociale media kan nepnieuws snel worden gedeeld en binnen enkele ogenblikken een groot publiek bereiken.</a:t>
            </a:r>
          </a:p>
          <a:p>
            <a:r>
              <a:rPr lang="nl-NL" sz="2000" b="1" dirty="0"/>
              <a:t>Bevestigingsbias: </a:t>
            </a:r>
            <a:r>
              <a:rPr lang="nl-NL" sz="2000" dirty="0"/>
              <a:t>Mensen hebben de neiging om informatie te geloven en te delen die overeenkomt met hun bestaande overtuigingen, waardoor ze gevoelig zijn voor nepnieuws dat hun vooroordelen bevestigt.</a:t>
            </a:r>
          </a:p>
          <a:p>
            <a:r>
              <a:rPr lang="nl-NL" sz="2000" b="1" dirty="0"/>
              <a:t>Echokamers: </a:t>
            </a:r>
            <a:r>
              <a:rPr lang="nl-NL" sz="2000" dirty="0"/>
              <a:t>Online gemeenschappen of echokamers versterken de overtuigingen van individuen door ze bloot te stellen aan gelijkgestemde inhoud, waardoor de verspreiding van nepnieuws binnen deze gesloten kringen verder wordt bevorderd.</a:t>
            </a:r>
          </a:p>
          <a:p>
            <a:r>
              <a:rPr lang="nl-NL" sz="2000" b="1" dirty="0"/>
              <a:t>Gebrek aan mediageletterdheid: </a:t>
            </a:r>
            <a:r>
              <a:rPr lang="nl-NL" sz="2000" dirty="0"/>
              <a:t>Veel mensen missen de kritische denkvaardigheden die nodig zijn om betrouwbare bronnen van onbetrouwbare te onderscheiden, waardoor ze vatbaarder zijn voor nepnieuws.</a:t>
            </a:r>
            <a:endParaRPr lang="de-AT" dirty="0"/>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7120" y="1354666"/>
            <a:ext cx="3430721" cy="4741333"/>
          </a:xfrm>
          <a:prstGeom prst="rect">
            <a:avLst/>
          </a:prstGeom>
        </p:spPr>
      </p:pic>
      <p:sp>
        <p:nvSpPr>
          <p:cNvPr id="3" name="Textfeld 5">
            <a:extLst>
              <a:ext uri="{FF2B5EF4-FFF2-40B4-BE49-F238E27FC236}">
                <a16:creationId xmlns:a16="http://schemas.microsoft.com/office/drawing/2014/main" id="{A4A772DA-1F37-46CD-A2FA-B44CB32D3A3C}"/>
              </a:ext>
            </a:extLst>
          </p:cNvPr>
          <p:cNvSpPr txBox="1"/>
          <p:nvPr/>
        </p:nvSpPr>
        <p:spPr>
          <a:xfrm>
            <a:off x="9008534" y="6570132"/>
            <a:ext cx="3183466" cy="276999"/>
          </a:xfrm>
          <a:prstGeom prst="rect">
            <a:avLst/>
          </a:prstGeom>
          <a:noFill/>
        </p:spPr>
        <p:txBody>
          <a:bodyPr wrap="square" rtlCol="0">
            <a:spAutoFit/>
          </a:bodyPr>
          <a:lstStyle/>
          <a:p>
            <a:pPr algn="r"/>
            <a:r>
              <a:rPr lang="de-DE" sz="1200" dirty="0">
                <a:hlinkClick r:id="rId4"/>
              </a:rPr>
              <a:t>Bron </a:t>
            </a:r>
            <a:r>
              <a:rPr lang="de-DE" sz="1200" dirty="0" err="1">
                <a:hlinkClick r:id="rId4"/>
              </a:rPr>
              <a:t>afbeelding</a:t>
            </a:r>
            <a:r>
              <a:rPr lang="de-DE" sz="1200" dirty="0"/>
              <a:t> | </a:t>
            </a:r>
            <a:r>
              <a:rPr lang="de-DE" sz="1200" dirty="0" err="1">
                <a:hlinkClick r:id="rId5"/>
              </a:rPr>
              <a:t>Unsplash</a:t>
            </a:r>
            <a:r>
              <a:rPr lang="de-DE" sz="1200" dirty="0">
                <a:hlinkClick r:id="rId5"/>
              </a:rPr>
              <a:t> </a:t>
            </a:r>
            <a:r>
              <a:rPr lang="de-DE" sz="1200" dirty="0" err="1">
                <a:hlinkClick r:id="rId5"/>
              </a:rPr>
              <a:t>license</a:t>
            </a:r>
            <a:endParaRPr lang="de-AT" sz="1200" dirty="0" err="1"/>
          </a:p>
        </p:txBody>
      </p:sp>
    </p:spTree>
    <p:extLst>
      <p:ext uri="{BB962C8B-B14F-4D97-AF65-F5344CB8AC3E}">
        <p14:creationId xmlns:p14="http://schemas.microsoft.com/office/powerpoint/2010/main" val="778692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8647" y="846865"/>
            <a:ext cx="11059693" cy="2791063"/>
          </a:xfrm>
        </p:spPr>
        <p:txBody>
          <a:bodyPr>
            <a:normAutofit fontScale="92500"/>
          </a:bodyPr>
          <a:lstStyle/>
          <a:p>
            <a:r>
              <a:rPr lang="nl-NL" sz="2800" b="1" dirty="0">
                <a:solidFill>
                  <a:srgbClr val="D8134D"/>
                </a:solidFill>
              </a:rPr>
              <a:t>Factoren die bijdragen aan de snelle verspreiding van nepnieuws online</a:t>
            </a:r>
          </a:p>
          <a:p>
            <a:r>
              <a:rPr lang="nl-NL" sz="2000" b="1" dirty="0"/>
              <a:t>Emotionele aantrekkingskracht: </a:t>
            </a:r>
            <a:r>
              <a:rPr lang="nl-NL" sz="2000" dirty="0"/>
              <a:t>Nepnieuws maakt vaak gebruik van emotioneel taalgebruik of sensatiezucht, waardoor sterke reacties worden opgeroepen die aanzetten tot delen.</a:t>
            </a:r>
          </a:p>
          <a:p>
            <a:r>
              <a:rPr lang="nl-NL" sz="2000" b="1" dirty="0"/>
              <a:t>Algoritmische bias: </a:t>
            </a:r>
            <a:r>
              <a:rPr lang="nl-NL" sz="2000" dirty="0"/>
              <a:t>Sociale-media-algoritmen kunnen prioriteit geven aan boeiende of controversiële inhoud, waardoor nepnieuws onbedoeld wordt gepromoot om de betrokkenheid van gebruikers te maximaliseren.</a:t>
            </a:r>
          </a:p>
          <a:p>
            <a:r>
              <a:rPr lang="nl-NL" sz="2000" b="1" dirty="0"/>
              <a:t>Gemak van creatie: </a:t>
            </a:r>
            <a:r>
              <a:rPr lang="nl-NL" sz="2000" dirty="0"/>
              <a:t>Online inhoud creëren en delen is eenvoudig, waardoor iedereen nepnieuws kan produceren en verspreiden.</a:t>
            </a:r>
            <a:endParaRPr lang="de-AT"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6267" y="3317564"/>
            <a:ext cx="5410346" cy="3389405"/>
          </a:xfrm>
          <a:prstGeom prst="rect">
            <a:avLst/>
          </a:prstGeom>
        </p:spPr>
      </p:pic>
      <p:sp>
        <p:nvSpPr>
          <p:cNvPr id="5" name="Textfeld 4"/>
          <p:cNvSpPr txBox="1"/>
          <p:nvPr/>
        </p:nvSpPr>
        <p:spPr>
          <a:xfrm>
            <a:off x="458647" y="3621599"/>
            <a:ext cx="6011334" cy="2246769"/>
          </a:xfrm>
          <a:prstGeom prst="rect">
            <a:avLst/>
          </a:prstGeom>
        </p:spPr>
        <p:txBody>
          <a:bodyPr wrap="square" rtlCol="0">
            <a:spAutoFit/>
          </a:bodyPr>
          <a:lstStyle/>
          <a:p>
            <a:pPr lvl="0"/>
            <a:r>
              <a:rPr lang="nl-NL" sz="2000" b="1" dirty="0" err="1"/>
              <a:t>Clickbait</a:t>
            </a:r>
            <a:r>
              <a:rPr lang="nl-NL" sz="2000" b="1" dirty="0"/>
              <a:t>-koppen: </a:t>
            </a:r>
            <a:r>
              <a:rPr lang="nl-NL" sz="2000" dirty="0"/>
              <a:t>Pakkende, misleidende koppen moedigen klikken en delen aan, zelfs als de inhoud onjuist is.</a:t>
            </a:r>
            <a:endParaRPr lang="de-AT" sz="800" dirty="0"/>
          </a:p>
          <a:p>
            <a:pPr lvl="0"/>
            <a:r>
              <a:rPr lang="nl-NL" sz="2000" b="1" dirty="0"/>
              <a:t>Beïnvloedingscampagnes: </a:t>
            </a:r>
            <a:r>
              <a:rPr lang="nl-NL" sz="2000" dirty="0"/>
              <a:t>Staats- en niet-statelijke actoren kunnen gecoördineerde inspanningen leveren om nepnieuws te verspreiden voor politieke of ideologische doeleinden.</a:t>
            </a:r>
            <a:endParaRPr lang="de-AT" dirty="0" err="1"/>
          </a:p>
        </p:txBody>
      </p:sp>
      <p:sp>
        <p:nvSpPr>
          <p:cNvPr id="6" name="Textfeld 5"/>
          <p:cNvSpPr txBox="1"/>
          <p:nvPr/>
        </p:nvSpPr>
        <p:spPr>
          <a:xfrm>
            <a:off x="3286515" y="6412662"/>
            <a:ext cx="3183466" cy="276999"/>
          </a:xfrm>
          <a:prstGeom prst="rect">
            <a:avLst/>
          </a:prstGeom>
        </p:spPr>
        <p:txBody>
          <a:bodyPr wrap="square" rtlCol="0">
            <a:spAutoFit/>
          </a:bodyPr>
          <a:lstStyle/>
          <a:p>
            <a:pPr algn="r"/>
            <a:r>
              <a:rPr lang="de-DE" sz="1200" dirty="0"/>
              <a:t>Bron </a:t>
            </a:r>
            <a:r>
              <a:rPr lang="de-DE" sz="1200" dirty="0" err="1"/>
              <a:t>afbeelding</a:t>
            </a:r>
            <a:r>
              <a:rPr lang="de-DE" sz="1200" dirty="0"/>
              <a:t>:  thesun.co.uk</a:t>
            </a:r>
            <a:endParaRPr lang="de-AT" sz="1200" dirty="0" err="1"/>
          </a:p>
        </p:txBody>
      </p:sp>
    </p:spTree>
    <p:extLst>
      <p:ext uri="{BB962C8B-B14F-4D97-AF65-F5344CB8AC3E}">
        <p14:creationId xmlns:p14="http://schemas.microsoft.com/office/powerpoint/2010/main" val="1418975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72953" cy="4097669"/>
          </a:xfrm>
        </p:spPr>
        <p:txBody>
          <a:bodyPr>
            <a:normAutofit fontScale="92500" lnSpcReduction="20000"/>
          </a:bodyPr>
          <a:lstStyle/>
          <a:p>
            <a:r>
              <a:rPr lang="nl-NL" sz="3000" b="1" dirty="0">
                <a:solidFill>
                  <a:srgbClr val="D8134D"/>
                </a:solidFill>
              </a:rPr>
              <a:t>Wat kun je doen om de geloofwaardigheid van nieuwsbronnen te beoordelen?</a:t>
            </a:r>
          </a:p>
          <a:p>
            <a:r>
              <a:rPr lang="nl-NL" b="1" dirty="0"/>
              <a:t>Controleer de reputatie van de bron:</a:t>
            </a:r>
          </a:p>
          <a:p>
            <a:r>
              <a:rPr lang="nl-NL" dirty="0"/>
              <a:t>Zoek naar bekende, gerespecteerde nieuwsorganisaties zoals BBC, Reuters, The New York Times of NPR. Deze bronnen hebben vaak een gevestigde reputatie van journalistieke integriteit.</a:t>
            </a:r>
          </a:p>
          <a:p>
            <a:r>
              <a:rPr lang="en-US" b="1" dirty="0" err="1"/>
              <a:t>Bestudeer</a:t>
            </a:r>
            <a:r>
              <a:rPr lang="en-US" b="1" dirty="0"/>
              <a:t> de “Over Ons” </a:t>
            </a:r>
            <a:r>
              <a:rPr lang="en-US" b="1" dirty="0" err="1"/>
              <a:t>pagina</a:t>
            </a:r>
            <a:r>
              <a:rPr lang="en-US" b="1" dirty="0"/>
              <a:t>:</a:t>
            </a:r>
          </a:p>
          <a:p>
            <a:r>
              <a:rPr lang="nl-NL" dirty="0"/>
              <a:t>Bezoek de pagina "Over" of "Over ons" van de nieuwsbron. Legitieme nieuwsbronnen geven informatie over hun geschiedenis, missie en redactionele normen.</a:t>
            </a:r>
          </a:p>
          <a:p>
            <a:r>
              <a:rPr lang="nl-NL" b="1" dirty="0"/>
              <a:t>Vermijd sociale media als enige bron:</a:t>
            </a:r>
          </a:p>
          <a:p>
            <a:r>
              <a:rPr lang="nl-NL" dirty="0"/>
              <a:t>Nieuws dat wordt gedeeld op sociale mediaplatforms kan onbetrouwbaar zijn. Als je een verhaal vindt op sociale media, probeer het dan te herleiden naar een geloofwaardige nieuwsbron voor verificatie.</a:t>
            </a:r>
            <a:endParaRPr lang="en-US" dirty="0"/>
          </a:p>
          <a:p>
            <a:endParaRPr lang="en-US" sz="2400" dirty="0"/>
          </a:p>
        </p:txBody>
      </p:sp>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84671" y="5029362"/>
            <a:ext cx="4054929" cy="1828638"/>
          </a:xfrm>
          <a:prstGeom prst="rect">
            <a:avLst/>
          </a:prstGeom>
        </p:spPr>
      </p:pic>
      <p:sp>
        <p:nvSpPr>
          <p:cNvPr id="4" name="Textfeld 3"/>
          <p:cNvSpPr txBox="1"/>
          <p:nvPr/>
        </p:nvSpPr>
        <p:spPr>
          <a:xfrm>
            <a:off x="4801205" y="6581001"/>
            <a:ext cx="3183466" cy="276999"/>
          </a:xfrm>
          <a:prstGeom prst="rect">
            <a:avLst/>
          </a:prstGeom>
        </p:spPr>
        <p:txBody>
          <a:bodyPr wrap="square" rtlCol="0">
            <a:spAutoFit/>
          </a:bodyPr>
          <a:lstStyle/>
          <a:p>
            <a:pPr algn="r"/>
            <a:r>
              <a:rPr lang="de-DE" sz="1200" dirty="0">
                <a:hlinkClick r:id="rId4"/>
              </a:rPr>
              <a:t>Bron </a:t>
            </a:r>
            <a:r>
              <a:rPr lang="de-DE" sz="1200" dirty="0" err="1">
                <a:hlinkClick r:id="rId4"/>
              </a:rPr>
              <a:t>afbeelding</a:t>
            </a:r>
            <a:r>
              <a:rPr lang="de-DE" sz="1200" dirty="0"/>
              <a:t> | </a:t>
            </a:r>
            <a:r>
              <a:rPr lang="de-DE" sz="1200" dirty="0" err="1">
                <a:hlinkClick r:id="rId5"/>
              </a:rPr>
              <a:t>Pixabay</a:t>
            </a:r>
            <a:r>
              <a:rPr lang="de-DE" sz="1200" dirty="0">
                <a:hlinkClick r:id="rId5"/>
              </a:rPr>
              <a:t> License</a:t>
            </a:r>
            <a:endParaRPr lang="de-AT" sz="1200" dirty="0" err="1"/>
          </a:p>
        </p:txBody>
      </p:sp>
    </p:spTree>
    <p:extLst>
      <p:ext uri="{BB962C8B-B14F-4D97-AF65-F5344CB8AC3E}">
        <p14:creationId xmlns:p14="http://schemas.microsoft.com/office/powerpoint/2010/main" val="12830462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182611"/>
          </a:xfrm>
        </p:spPr>
        <p:txBody>
          <a:bodyPr>
            <a:normAutofit fontScale="92500" lnSpcReduction="10000"/>
          </a:bodyPr>
          <a:lstStyle/>
          <a:p>
            <a:r>
              <a:rPr lang="en-GB" sz="2800" b="1" dirty="0" err="1">
                <a:solidFill>
                  <a:srgbClr val="D8134D"/>
                </a:solidFill>
              </a:rPr>
              <a:t>Geloofwaardigheidscontroles</a:t>
            </a:r>
            <a:r>
              <a:rPr lang="en-GB" sz="2800" b="1" dirty="0">
                <a:solidFill>
                  <a:srgbClr val="D8134D"/>
                </a:solidFill>
              </a:rPr>
              <a:t>: De CRAAP-test</a:t>
            </a:r>
          </a:p>
          <a:p>
            <a:r>
              <a:rPr lang="nl-NL" dirty="0"/>
              <a:t>Deze test wordt gebruikt om informatiebronnen te evalueren en hun geloofwaardigheid te bepalen. Studenten en onderzoekers die bronnen moeten evalueren voor academische doeleinden kunnen er hun voordeel mee doen.</a:t>
            </a:r>
          </a:p>
          <a:p>
            <a:r>
              <a:rPr lang="en-US" dirty="0"/>
              <a:t/>
            </a:r>
            <a:br>
              <a:rPr lang="en-US" dirty="0"/>
            </a:br>
            <a:r>
              <a:rPr lang="en-US" b="1" dirty="0"/>
              <a:t>Currency (</a:t>
            </a:r>
            <a:r>
              <a:rPr lang="nl-NL" b="1" dirty="0"/>
              <a:t>Actualiteit): </a:t>
            </a:r>
            <a:r>
              <a:rPr lang="nl-NL" dirty="0"/>
              <a:t>Actualiteit van de informatie en of ze actueel en relevant is voor het onderwerp in kwestie.</a:t>
            </a:r>
          </a:p>
          <a:p>
            <a:r>
              <a:rPr lang="nl-NL" b="1" dirty="0" err="1"/>
              <a:t>Relevance</a:t>
            </a:r>
            <a:r>
              <a:rPr lang="nl-NL" b="1" dirty="0"/>
              <a:t> (Relevantie): </a:t>
            </a:r>
            <a:r>
              <a:rPr lang="nl-NL" dirty="0"/>
              <a:t>Verwijst naar de mate waarin de informatie gerelateerd is aan de onderzoeksvraag of het onderwerp dat onderzocht wordt.</a:t>
            </a:r>
          </a:p>
          <a:p>
            <a:r>
              <a:rPr lang="nl-NL" b="1" dirty="0" err="1"/>
              <a:t>Authority</a:t>
            </a:r>
            <a:r>
              <a:rPr lang="nl-NL" b="1" dirty="0"/>
              <a:t> (Autoriteit): </a:t>
            </a:r>
            <a:r>
              <a:rPr lang="nl-NL" dirty="0"/>
              <a:t>Geloofwaardigheid van de bron en of het een betrouwbare bron van informatie is.</a:t>
            </a:r>
          </a:p>
          <a:p>
            <a:r>
              <a:rPr lang="nl-NL" b="1" dirty="0" err="1"/>
              <a:t>Accuracy</a:t>
            </a:r>
            <a:r>
              <a:rPr lang="nl-NL" b="1" dirty="0"/>
              <a:t> (Nauwkeurigheid): </a:t>
            </a:r>
            <a:r>
              <a:rPr lang="nl-NL" dirty="0"/>
              <a:t>De feitelijke juistheid van de verstrekte informatie en of deze geverifieerd kan worden via andere bronnen.</a:t>
            </a:r>
          </a:p>
          <a:p>
            <a:r>
              <a:rPr lang="nl-NL" b="1" dirty="0" err="1"/>
              <a:t>Purpose</a:t>
            </a:r>
            <a:r>
              <a:rPr lang="nl-NL" b="1" dirty="0"/>
              <a:t> (Doel): </a:t>
            </a:r>
            <a:r>
              <a:rPr lang="nl-NL" dirty="0"/>
              <a:t>De reden waarom de informatie bestaat en of het bedoeld is om te informeren, overtuigen, vermaken of misleiden.</a:t>
            </a:r>
            <a:endParaRPr lang="en-GB" dirty="0"/>
          </a:p>
        </p:txBody>
      </p:sp>
    </p:spTree>
    <p:extLst>
      <p:ext uri="{BB962C8B-B14F-4D97-AF65-F5344CB8AC3E}">
        <p14:creationId xmlns:p14="http://schemas.microsoft.com/office/powerpoint/2010/main" val="35409316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66153" y="891616"/>
            <a:ext cx="11059693" cy="5672469"/>
          </a:xfrm>
        </p:spPr>
        <p:txBody>
          <a:bodyPr>
            <a:normAutofit fontScale="92500" lnSpcReduction="10000"/>
          </a:bodyPr>
          <a:lstStyle/>
          <a:p>
            <a:r>
              <a:rPr lang="en-GB" sz="2800" b="1" dirty="0" err="1">
                <a:solidFill>
                  <a:srgbClr val="D8134D"/>
                </a:solidFill>
              </a:rPr>
              <a:t>Geloofwaardigheidscontroles</a:t>
            </a:r>
            <a:r>
              <a:rPr lang="en-GB" sz="2800" b="1" dirty="0">
                <a:solidFill>
                  <a:srgbClr val="D8134D"/>
                </a:solidFill>
              </a:rPr>
              <a:t>: SMART-</a:t>
            </a:r>
            <a:r>
              <a:rPr lang="en-GB" sz="2800" b="1" dirty="0" err="1">
                <a:solidFill>
                  <a:srgbClr val="D8134D"/>
                </a:solidFill>
              </a:rPr>
              <a:t>controle</a:t>
            </a:r>
            <a:endParaRPr lang="en-GB" sz="2800" b="1" dirty="0">
              <a:solidFill>
                <a:srgbClr val="D8134D"/>
              </a:solidFill>
            </a:endParaRPr>
          </a:p>
          <a:p>
            <a:r>
              <a:rPr lang="en-US" dirty="0"/>
              <a:t>De SMART Check </a:t>
            </a:r>
            <a:r>
              <a:rPr lang="en-US" dirty="0" err="1"/>
              <a:t>staat</a:t>
            </a:r>
            <a:r>
              <a:rPr lang="en-US" dirty="0"/>
              <a:t> </a:t>
            </a:r>
            <a:r>
              <a:rPr lang="en-US" dirty="0" err="1"/>
              <a:t>voor</a:t>
            </a:r>
            <a:r>
              <a:rPr lang="en-US" dirty="0"/>
              <a:t> Source (</a:t>
            </a:r>
            <a:r>
              <a:rPr lang="en-US" dirty="0" err="1"/>
              <a:t>Bron</a:t>
            </a:r>
            <a:r>
              <a:rPr lang="en-US" dirty="0"/>
              <a:t>), Motive (</a:t>
            </a:r>
            <a:r>
              <a:rPr lang="en-US" dirty="0" err="1"/>
              <a:t>Motief</a:t>
            </a:r>
            <a:r>
              <a:rPr lang="en-US" dirty="0"/>
              <a:t>), Authority (</a:t>
            </a:r>
            <a:r>
              <a:rPr lang="en-US" dirty="0" err="1"/>
              <a:t>Authoriteit</a:t>
            </a:r>
            <a:r>
              <a:rPr lang="en-US" dirty="0"/>
              <a:t>), Review (</a:t>
            </a:r>
            <a:r>
              <a:rPr lang="en-US" dirty="0" err="1"/>
              <a:t>Beoordeling</a:t>
            </a:r>
            <a:r>
              <a:rPr lang="en-US" dirty="0"/>
              <a:t>) </a:t>
            </a:r>
            <a:r>
              <a:rPr lang="en-US" dirty="0" err="1"/>
              <a:t>en</a:t>
            </a:r>
            <a:r>
              <a:rPr lang="en-US" dirty="0"/>
              <a:t> Two-Source Test (twee-</a:t>
            </a:r>
            <a:r>
              <a:rPr lang="en-US" dirty="0" err="1"/>
              <a:t>bronnen</a:t>
            </a:r>
            <a:r>
              <a:rPr lang="en-US" dirty="0"/>
              <a:t> test). </a:t>
            </a:r>
            <a:r>
              <a:rPr lang="en-US" dirty="0" err="1"/>
              <a:t>Deze</a:t>
            </a:r>
            <a:r>
              <a:rPr lang="en-US" dirty="0"/>
              <a:t> test is </a:t>
            </a:r>
            <a:r>
              <a:rPr lang="en-US" dirty="0" err="1"/>
              <a:t>vooral</a:t>
            </a:r>
            <a:r>
              <a:rPr lang="en-US" dirty="0"/>
              <a:t> </a:t>
            </a:r>
            <a:r>
              <a:rPr lang="en-US" dirty="0" err="1"/>
              <a:t>nuttig</a:t>
            </a:r>
            <a:r>
              <a:rPr lang="en-US" dirty="0"/>
              <a:t> </a:t>
            </a:r>
            <a:r>
              <a:rPr lang="en-US" dirty="0" err="1"/>
              <a:t>voor</a:t>
            </a:r>
            <a:r>
              <a:rPr lang="en-US" dirty="0"/>
              <a:t> het </a:t>
            </a:r>
            <a:r>
              <a:rPr lang="en-US" dirty="0" err="1"/>
              <a:t>evalueren</a:t>
            </a:r>
            <a:r>
              <a:rPr lang="en-US" dirty="0"/>
              <a:t> van online </a:t>
            </a:r>
            <a:r>
              <a:rPr lang="en-US" dirty="0" err="1"/>
              <a:t>bronnen</a:t>
            </a:r>
            <a:r>
              <a:rPr lang="en-US" dirty="0"/>
              <a:t>, </a:t>
            </a:r>
            <a:r>
              <a:rPr lang="en-US" dirty="0" err="1"/>
              <a:t>zoals</a:t>
            </a:r>
            <a:r>
              <a:rPr lang="en-US" dirty="0"/>
              <a:t> </a:t>
            </a:r>
            <a:r>
              <a:rPr lang="en-US" dirty="0" err="1"/>
              <a:t>nieuwsartikelen</a:t>
            </a:r>
            <a:r>
              <a:rPr lang="en-US" dirty="0"/>
              <a:t> of </a:t>
            </a:r>
            <a:r>
              <a:rPr lang="en-US" dirty="0" err="1"/>
              <a:t>berichten</a:t>
            </a:r>
            <a:r>
              <a:rPr lang="en-US" dirty="0"/>
              <a:t> op </a:t>
            </a:r>
            <a:r>
              <a:rPr lang="en-US" dirty="0" err="1"/>
              <a:t>sociale</a:t>
            </a:r>
            <a:r>
              <a:rPr lang="en-US" dirty="0"/>
              <a:t> media.</a:t>
            </a:r>
          </a:p>
          <a:p>
            <a:endParaRPr lang="en-US" b="1" dirty="0"/>
          </a:p>
          <a:p>
            <a:r>
              <a:rPr lang="en-US" b="1" dirty="0"/>
              <a:t>Source (</a:t>
            </a:r>
            <a:r>
              <a:rPr lang="en-US" b="1" dirty="0" err="1"/>
              <a:t>Bron</a:t>
            </a:r>
            <a:r>
              <a:rPr lang="en-US" b="1" dirty="0"/>
              <a:t>): </a:t>
            </a:r>
            <a:r>
              <a:rPr lang="nl-NL" dirty="0"/>
              <a:t>Verwijst naar de oorsprong van de informatie, inclusief wie de informatie heeft gemaakt en hun connecties en vooroordelen.</a:t>
            </a:r>
          </a:p>
          <a:p>
            <a:r>
              <a:rPr lang="en-US" b="1" dirty="0"/>
              <a:t>Motive (</a:t>
            </a:r>
            <a:r>
              <a:rPr lang="en-US" b="1" dirty="0" err="1"/>
              <a:t>Motief</a:t>
            </a:r>
            <a:r>
              <a:rPr lang="en-US" b="1" dirty="0"/>
              <a:t>): </a:t>
            </a:r>
            <a:r>
              <a:rPr lang="nl-NL" dirty="0"/>
              <a:t>De reden waarom de informatie is gemaakt en of er een specifieke agenda of vooringenomenheid achter zit.</a:t>
            </a:r>
            <a:endParaRPr lang="en-US" dirty="0"/>
          </a:p>
          <a:p>
            <a:r>
              <a:rPr lang="en-US" b="1" dirty="0"/>
              <a:t>Authority (</a:t>
            </a:r>
            <a:r>
              <a:rPr lang="en-US" b="1" dirty="0" err="1"/>
              <a:t>Authoriteit</a:t>
            </a:r>
            <a:r>
              <a:rPr lang="en-US" b="1" dirty="0"/>
              <a:t>): </a:t>
            </a:r>
            <a:r>
              <a:rPr lang="nl-NL" dirty="0"/>
              <a:t>Autoriteit: De geloofwaardigheid van de bron en of het een gerenommeerde bron van informatie is.</a:t>
            </a:r>
            <a:endParaRPr lang="en-US" dirty="0"/>
          </a:p>
          <a:p>
            <a:r>
              <a:rPr lang="en-US" b="1" dirty="0"/>
              <a:t>Review (</a:t>
            </a:r>
            <a:r>
              <a:rPr lang="en-US" b="1" dirty="0" err="1"/>
              <a:t>Beoordeling</a:t>
            </a:r>
            <a:r>
              <a:rPr lang="en-US" b="1" dirty="0"/>
              <a:t>) : </a:t>
            </a:r>
            <a:r>
              <a:rPr lang="nl-NL" dirty="0"/>
              <a:t>Verwijst naar de kwaliteit van de informatie, inclusief of het is beoordeeld door experts of </a:t>
            </a:r>
            <a:r>
              <a:rPr lang="nl-NL" dirty="0" err="1"/>
              <a:t>fact</a:t>
            </a:r>
            <a:r>
              <a:rPr lang="nl-NL" dirty="0"/>
              <a:t>-checkers.</a:t>
            </a:r>
            <a:endParaRPr lang="en-US" dirty="0"/>
          </a:p>
          <a:p>
            <a:r>
              <a:rPr lang="en-US" b="1" dirty="0"/>
              <a:t>Two-Source Test (Twee-</a:t>
            </a:r>
            <a:r>
              <a:rPr lang="en-US" b="1" dirty="0" err="1"/>
              <a:t>Bronnen</a:t>
            </a:r>
            <a:r>
              <a:rPr lang="en-US" b="1" dirty="0"/>
              <a:t> Test): </a:t>
            </a:r>
            <a:r>
              <a:rPr lang="nl-NL" dirty="0"/>
              <a:t>De praktijk om informatie te verifiëren door het te vergelijken met ten minste twee gerenommeerde bronnen.</a:t>
            </a:r>
            <a:endParaRPr lang="en-US" dirty="0"/>
          </a:p>
          <a:p>
            <a:endParaRPr lang="en-GB" dirty="0"/>
          </a:p>
        </p:txBody>
      </p:sp>
    </p:spTree>
    <p:extLst>
      <p:ext uri="{BB962C8B-B14F-4D97-AF65-F5344CB8AC3E}">
        <p14:creationId xmlns:p14="http://schemas.microsoft.com/office/powerpoint/2010/main" val="16968269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4888697"/>
          </a:xfrm>
        </p:spPr>
        <p:txBody>
          <a:bodyPr>
            <a:normAutofit/>
          </a:bodyPr>
          <a:lstStyle/>
          <a:p>
            <a:r>
              <a:rPr lang="en-GB" sz="2800" b="1" dirty="0" err="1">
                <a:solidFill>
                  <a:srgbClr val="D8134D"/>
                </a:solidFill>
              </a:rPr>
              <a:t>Geloofwaardigheidscontrole</a:t>
            </a:r>
            <a:r>
              <a:rPr lang="de-DE" sz="2800" b="1" dirty="0">
                <a:solidFill>
                  <a:srgbClr val="D8134D"/>
                </a:solidFill>
              </a:rPr>
              <a:t>: </a:t>
            </a:r>
            <a:r>
              <a:rPr lang="en-US" sz="2800" b="1" dirty="0">
                <a:solidFill>
                  <a:srgbClr val="D8134D"/>
                </a:solidFill>
              </a:rPr>
              <a:t>de 5 “W” </a:t>
            </a:r>
            <a:r>
              <a:rPr lang="en-US" sz="2800" b="1" dirty="0" err="1">
                <a:solidFill>
                  <a:srgbClr val="D8134D"/>
                </a:solidFill>
              </a:rPr>
              <a:t>Vragen</a:t>
            </a:r>
            <a:r>
              <a:rPr lang="en-US" sz="2800" b="1" dirty="0">
                <a:solidFill>
                  <a:srgbClr val="D8134D"/>
                </a:solidFill>
              </a:rPr>
              <a:t> (1/2) </a:t>
            </a:r>
          </a:p>
          <a:p>
            <a:r>
              <a:rPr lang="nl-NL" dirty="0"/>
              <a:t>De 5 W's test is een methode om informatie te verzamelen door vijf belangrijke vragen te stellen: wie, wat, wanneer, waar en waarom. Deze vragen worden meestal gebruikt door journalisten en onderzoekers om een volledig beeld te krijgen van een situatie en om er zeker van te zijn dat alle relevante informatie verzameld is. </a:t>
            </a:r>
          </a:p>
          <a:p>
            <a:r>
              <a:rPr lang="nl-NL" b="1" dirty="0"/>
              <a:t>Wie is de auteur? </a:t>
            </a:r>
            <a:r>
              <a:rPr lang="nl-NL" dirty="0"/>
              <a:t>- De persoon of organisatie die verantwoordelijk is voor het creëren van de inhoud. Het kennen van de auteur kan inzicht geven in hun perspectief en expertise, wat de geloofwaardigheid van de informatie kan beïnvloeden.</a:t>
            </a:r>
          </a:p>
          <a:p>
            <a:r>
              <a:rPr lang="nl-NL" b="1" dirty="0"/>
              <a:t>Wat is het doel van de inhoud?</a:t>
            </a:r>
            <a:r>
              <a:rPr lang="nl-NL" dirty="0"/>
              <a:t> - De reden waarom de inhoud is gemaakt, of het nu is om te informeren, overtuigen, vermaken of iets anders. Inzicht in het doel kan helpen bij het bepalen van de vooringenomenheid en relevantie van de informatie.</a:t>
            </a:r>
            <a:endParaRPr lang="en-GB" dirty="0"/>
          </a:p>
        </p:txBody>
      </p:sp>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en-GB" sz="2800" b="1" dirty="0" err="1">
                <a:solidFill>
                  <a:srgbClr val="D8134D"/>
                </a:solidFill>
              </a:rPr>
              <a:t>Geloofwaardigheidscontroloe</a:t>
            </a:r>
            <a:r>
              <a:rPr lang="de-DE" sz="2800" b="1" dirty="0">
                <a:solidFill>
                  <a:srgbClr val="D8134D"/>
                </a:solidFill>
              </a:rPr>
              <a:t>: </a:t>
            </a:r>
            <a:r>
              <a:rPr lang="en-US" sz="2800" b="1" dirty="0">
                <a:solidFill>
                  <a:srgbClr val="D8134D"/>
                </a:solidFill>
              </a:rPr>
              <a:t>de 5 “W” </a:t>
            </a:r>
            <a:r>
              <a:rPr lang="en-US" sz="2800" b="1" dirty="0" err="1">
                <a:solidFill>
                  <a:srgbClr val="D8134D"/>
                </a:solidFill>
              </a:rPr>
              <a:t>Vragen</a:t>
            </a:r>
            <a:r>
              <a:rPr lang="en-US" sz="2800" b="1" dirty="0">
                <a:solidFill>
                  <a:srgbClr val="D8134D"/>
                </a:solidFill>
              </a:rPr>
              <a:t> (2/2)</a:t>
            </a:r>
          </a:p>
          <a:p>
            <a:r>
              <a:rPr lang="nl-NL" b="1" dirty="0"/>
              <a:t>Wanneer is het gepubliceerd? </a:t>
            </a:r>
            <a:r>
              <a:rPr lang="nl-NL" dirty="0"/>
              <a:t>- Verwijst naar de datum waarop de inhoud werd gepubliceerd. Het kennen van de publicatiedatum kan helpen bij het bepalen van de actualiteit en relevantie van de informatie.</a:t>
            </a:r>
          </a:p>
          <a:p>
            <a:r>
              <a:rPr lang="nl-NL" b="1" dirty="0"/>
              <a:t>Waar komt de inhoud vandaan? </a:t>
            </a:r>
            <a:r>
              <a:rPr lang="nl-NL" dirty="0"/>
              <a:t>- De bron van de inhoud, of het nu een gerenommeerde nieuwsorganisatie, persoonlijke blog of sociaal mediaplatform is. Inzicht in de bron kan helpen om de geloofwaardigheid en vooringenomenheid van de informatie te bepalen.</a:t>
            </a:r>
          </a:p>
          <a:p>
            <a:r>
              <a:rPr lang="nl-NL" b="1" dirty="0"/>
              <a:t>Waarom bestaat de informatie? </a:t>
            </a:r>
            <a:r>
              <a:rPr lang="nl-NL" dirty="0"/>
              <a:t>- De reden waarom de informatie is gemaakt en gepubliceerd. Het kennen van de motivatie achter de informatie kan helpen bij het bepalen van de vooringenomenheid en betrouwbaarheid van de inhoud.</a:t>
            </a:r>
            <a:endParaRPr lang="en-GB" dirty="0"/>
          </a:p>
        </p:txBody>
      </p:sp>
    </p:spTree>
    <p:extLst>
      <p:ext uri="{BB962C8B-B14F-4D97-AF65-F5344CB8AC3E}">
        <p14:creationId xmlns:p14="http://schemas.microsoft.com/office/powerpoint/2010/main" val="32348013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8482153" cy="5182612"/>
          </a:xfrm>
        </p:spPr>
        <p:txBody>
          <a:bodyPr>
            <a:normAutofit/>
          </a:bodyPr>
          <a:lstStyle/>
          <a:p>
            <a:r>
              <a:rPr lang="en-GB" sz="2800" b="1" dirty="0" err="1">
                <a:solidFill>
                  <a:srgbClr val="D8134D"/>
                </a:solidFill>
              </a:rPr>
              <a:t>Geloofwaardigheidscontroles</a:t>
            </a:r>
            <a:r>
              <a:rPr lang="en-GB" sz="2800" b="1" dirty="0">
                <a:solidFill>
                  <a:srgbClr val="D8134D"/>
                </a:solidFill>
              </a:rPr>
              <a:t>: RADAR-</a:t>
            </a:r>
            <a:r>
              <a:rPr lang="en-GB" sz="2800" b="1" dirty="0" err="1">
                <a:solidFill>
                  <a:srgbClr val="D8134D"/>
                </a:solidFill>
              </a:rPr>
              <a:t>methode</a:t>
            </a:r>
            <a:r>
              <a:rPr lang="en-GB" sz="2800" b="1" dirty="0">
                <a:solidFill>
                  <a:srgbClr val="D8134D"/>
                </a:solidFill>
              </a:rPr>
              <a:t> (1/2)</a:t>
            </a:r>
          </a:p>
          <a:p>
            <a:r>
              <a:rPr lang="nl-NL" dirty="0"/>
              <a:t>De RADAR-test is een methode om informatie van online bronnen te beoordelen op betrouwbaarheid en geloofwaardigheid. Het staat voor Rationale (Reden), </a:t>
            </a:r>
            <a:r>
              <a:rPr lang="nl-NL" dirty="0" err="1"/>
              <a:t>Authority</a:t>
            </a:r>
            <a:r>
              <a:rPr lang="nl-NL" dirty="0"/>
              <a:t> (</a:t>
            </a:r>
            <a:r>
              <a:rPr lang="nl-NL" dirty="0" err="1"/>
              <a:t>Authoriteit</a:t>
            </a:r>
            <a:r>
              <a:rPr lang="nl-NL" dirty="0"/>
              <a:t>), Date (Datum), </a:t>
            </a:r>
            <a:r>
              <a:rPr lang="nl-NL" dirty="0" err="1"/>
              <a:t>Accuracy</a:t>
            </a:r>
            <a:r>
              <a:rPr lang="nl-NL" dirty="0"/>
              <a:t> (Nauwkeurigheid) en </a:t>
            </a:r>
            <a:r>
              <a:rPr lang="nl-NL" dirty="0" err="1"/>
              <a:t>Relevance</a:t>
            </a:r>
            <a:r>
              <a:rPr lang="nl-NL" dirty="0"/>
              <a:t> (Relevantie).</a:t>
            </a:r>
          </a:p>
          <a:p>
            <a:endParaRPr lang="nl-NL" dirty="0"/>
          </a:p>
          <a:p>
            <a:r>
              <a:rPr lang="en-US" b="1" dirty="0"/>
              <a:t>Rationale (</a:t>
            </a:r>
            <a:r>
              <a:rPr lang="en-US" b="1" dirty="0" err="1"/>
              <a:t>Reden</a:t>
            </a:r>
            <a:r>
              <a:rPr lang="en-US" b="1" dirty="0"/>
              <a:t>):</a:t>
            </a:r>
            <a:r>
              <a:rPr lang="en-US" dirty="0"/>
              <a:t> </a:t>
            </a:r>
            <a:r>
              <a:rPr lang="nl-NL" dirty="0"/>
              <a:t>De reden waarom de informatie bestaat en het doel van de inhoud. Als je de beweegredenen achter de informatie kent, kun je bepalen of de informatie bevooroordeeld of objectief is.</a:t>
            </a:r>
          </a:p>
          <a:p>
            <a:r>
              <a:rPr lang="en-US" b="1" dirty="0"/>
              <a:t>Authority (</a:t>
            </a:r>
            <a:r>
              <a:rPr lang="en-US" b="1" dirty="0" err="1"/>
              <a:t>Authoriteit</a:t>
            </a:r>
            <a:r>
              <a:rPr lang="en-US" b="1" dirty="0"/>
              <a:t>): </a:t>
            </a:r>
            <a:r>
              <a:rPr lang="nl-NL" dirty="0"/>
              <a:t>De referenties en expertise van de auteur of uitgever van de informatie. Inzicht in de autoriteit van de bron kan helpen om te bepalen of de informatie betrouwbaar is.</a:t>
            </a:r>
            <a:endParaRPr lang="en-GB" dirty="0"/>
          </a:p>
        </p:txBody>
      </p:sp>
      <p:pic>
        <p:nvPicPr>
          <p:cNvPr id="3" name="Grafik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3163332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185532"/>
            <a:ext cx="8726097" cy="4418855"/>
          </a:xfrm>
        </p:spPr>
        <p:txBody>
          <a:bodyPr>
            <a:normAutofit/>
          </a:bodyPr>
          <a:lstStyle/>
          <a:p>
            <a:r>
              <a:rPr lang="en-GB" sz="2800" b="1" dirty="0" err="1">
                <a:solidFill>
                  <a:srgbClr val="D8134D"/>
                </a:solidFill>
              </a:rPr>
              <a:t>Geloofwaardigheidscontroles</a:t>
            </a:r>
            <a:r>
              <a:rPr lang="en-GB" sz="2800" b="1" dirty="0">
                <a:solidFill>
                  <a:srgbClr val="D8134D"/>
                </a:solidFill>
              </a:rPr>
              <a:t>: RADAR-</a:t>
            </a:r>
            <a:r>
              <a:rPr lang="en-GB" sz="2800" b="1" dirty="0" err="1">
                <a:solidFill>
                  <a:srgbClr val="D8134D"/>
                </a:solidFill>
              </a:rPr>
              <a:t>methode</a:t>
            </a:r>
            <a:r>
              <a:rPr lang="en-GB" sz="2800" b="1" dirty="0">
                <a:solidFill>
                  <a:srgbClr val="D8134D"/>
                </a:solidFill>
              </a:rPr>
              <a:t> </a:t>
            </a:r>
            <a:r>
              <a:rPr lang="de-DE" sz="2800" b="1" dirty="0">
                <a:solidFill>
                  <a:srgbClr val="D8134D"/>
                </a:solidFill>
              </a:rPr>
              <a:t>(2/2)</a:t>
            </a:r>
          </a:p>
          <a:p>
            <a:r>
              <a:rPr lang="en-US" b="1" dirty="0"/>
              <a:t>Date (Datum): </a:t>
            </a:r>
            <a:r>
              <a:rPr lang="nl-NL" dirty="0"/>
              <a:t> Het tijdstip waarop de informatie is gepubliceerd of bijgewerkt. Als je de datum weet, kun je bepalen of de informatie nog relevant en actueel is.</a:t>
            </a:r>
            <a:endParaRPr lang="en-US" dirty="0"/>
          </a:p>
          <a:p>
            <a:r>
              <a:rPr lang="en-US" b="1" dirty="0"/>
              <a:t>Accuracy (</a:t>
            </a:r>
            <a:r>
              <a:rPr lang="en-US" b="1" dirty="0" err="1"/>
              <a:t>Nauwkeurigheid</a:t>
            </a:r>
            <a:r>
              <a:rPr lang="en-US" b="1" dirty="0"/>
              <a:t>):</a:t>
            </a:r>
            <a:r>
              <a:rPr lang="en-US" dirty="0"/>
              <a:t> </a:t>
            </a:r>
            <a:r>
              <a:rPr lang="nl-NL" dirty="0"/>
              <a:t> Verwijst naar de waarheidsgetrouwheid en juistheid van de informatie. Controleren op nauwkeurigheid houdt in dat de informatie met meerdere bronnen wordt geverifieerd en dat het gepresenteerde bewijsmateriaal wordt geëvalueerd.</a:t>
            </a:r>
            <a:endParaRPr lang="en-US" dirty="0"/>
          </a:p>
          <a:p>
            <a:r>
              <a:rPr lang="en-US" b="1" dirty="0"/>
              <a:t>Relevance (</a:t>
            </a:r>
            <a:r>
              <a:rPr lang="en-US" b="1" dirty="0" err="1"/>
              <a:t>Relevantie</a:t>
            </a:r>
            <a:r>
              <a:rPr lang="en-US" b="1" dirty="0"/>
              <a:t>):</a:t>
            </a:r>
            <a:r>
              <a:rPr lang="en-US" dirty="0"/>
              <a:t> </a:t>
            </a:r>
            <a:r>
              <a:rPr lang="nl-NL" dirty="0"/>
              <a:t> Hoe goed de informatie verband houdt met het onderwerp of de vraag. Relevantie evalueren houdt in dat je nagaat of de informatie nuttig en toepasbaar is op de specifieke situatie.</a:t>
            </a:r>
            <a:endParaRPr lang="en-US" dirty="0"/>
          </a:p>
        </p:txBody>
      </p:sp>
      <p:pic>
        <p:nvPicPr>
          <p:cNvPr id="3" name="Grafik 2">
            <a:extLst>
              <a:ext uri="{FF2B5EF4-FFF2-40B4-BE49-F238E27FC236}">
                <a16:creationId xmlns:a16="http://schemas.microsoft.com/office/drawing/2014/main" id="{142ED233-4B0A-0710-678C-F4F4A2727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5545" y="1390650"/>
            <a:ext cx="2390775" cy="4076700"/>
          </a:xfrm>
          <a:prstGeom prst="rect">
            <a:avLst/>
          </a:prstGeom>
        </p:spPr>
      </p:pic>
    </p:spTree>
    <p:extLst>
      <p:ext uri="{BB962C8B-B14F-4D97-AF65-F5344CB8AC3E}">
        <p14:creationId xmlns:p14="http://schemas.microsoft.com/office/powerpoint/2010/main" val="19514743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2515" y="1795132"/>
            <a:ext cx="7381486" cy="5062868"/>
          </a:xfrm>
        </p:spPr>
        <p:txBody>
          <a:bodyPr>
            <a:normAutofit/>
          </a:bodyPr>
          <a:lstStyle/>
          <a:p>
            <a:pPr lvl="0"/>
            <a:r>
              <a:rPr lang="nl-NL" sz="2000" b="1" dirty="0"/>
              <a:t>Bronnen vergelijken: </a:t>
            </a:r>
            <a:r>
              <a:rPr lang="nl-NL" sz="2000" dirty="0"/>
              <a:t>Controleer de bron door de afbeelding of video te vergelijken met betrouwbare bronnen of ooggetuigenverslagen!</a:t>
            </a:r>
          </a:p>
          <a:p>
            <a:pPr lvl="0"/>
            <a:r>
              <a:rPr lang="nl-NL" sz="2000" b="1" dirty="0"/>
              <a:t>Software voor forensisch onderzoek van afbeeldingen: </a:t>
            </a:r>
            <a:r>
              <a:rPr lang="nl-NL" sz="2000" dirty="0"/>
              <a:t>Gebruik forensische tools voor afbeeldingen om tekenen van manipulatie te detecteren, zoals gewijzigde pixels of digitale artefacten!</a:t>
            </a:r>
          </a:p>
          <a:p>
            <a:pPr lvl="0"/>
            <a:r>
              <a:rPr lang="nl-NL" sz="2000" b="1" dirty="0"/>
              <a:t>Contextuele aanwijzingen: </a:t>
            </a:r>
            <a:r>
              <a:rPr lang="nl-NL" sz="2000" dirty="0"/>
              <a:t>Onderzoek de context rond de afbeelding of video, inclusief bijschriften, tijdstempels en gerelateerde inhoud!</a:t>
            </a:r>
          </a:p>
          <a:p>
            <a:pPr lvl="0"/>
            <a:r>
              <a:rPr lang="nl-NL" sz="2000" b="1" dirty="0"/>
              <a:t>Ooggetuigenverslagen: </a:t>
            </a:r>
            <a:r>
              <a:rPr lang="nl-NL" sz="2000" dirty="0"/>
              <a:t>Zoek ooggetuigenverslagen of verklaringen van geloofwaardige bronnen om de inhoud te bevestigen of te ontkrachten!</a:t>
            </a:r>
            <a:endParaRPr lang="de-AT" dirty="0"/>
          </a:p>
        </p:txBody>
      </p:sp>
      <p:sp>
        <p:nvSpPr>
          <p:cNvPr id="3" name="Textfeld 2"/>
          <p:cNvSpPr txBox="1"/>
          <p:nvPr/>
        </p:nvSpPr>
        <p:spPr>
          <a:xfrm>
            <a:off x="492515" y="1062815"/>
            <a:ext cx="10972800" cy="492443"/>
          </a:xfrm>
          <a:prstGeom prst="rect">
            <a:avLst/>
          </a:prstGeom>
        </p:spPr>
        <p:txBody>
          <a:bodyPr wrap="square" rtlCol="0">
            <a:spAutoFit/>
          </a:bodyPr>
          <a:lstStyle/>
          <a:p>
            <a:r>
              <a:rPr lang="nl-NL" sz="2600" b="1" dirty="0">
                <a:solidFill>
                  <a:srgbClr val="D8134D"/>
                </a:solidFill>
              </a:rPr>
              <a:t>Hoe kun je de echtheid van afbeeldingen en video's controleren?</a:t>
            </a:r>
            <a:endParaRPr lang="de-AT" sz="2600" dirty="0">
              <a:solidFill>
                <a:srgbClr val="D8134D"/>
              </a:solidFill>
            </a:endParaRPr>
          </a:p>
        </p:txBody>
      </p:sp>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0129" y="1826153"/>
            <a:ext cx="3114675" cy="4695825"/>
          </a:xfrm>
          <a:prstGeom prst="rect">
            <a:avLst/>
          </a:prstGeom>
        </p:spPr>
      </p:pic>
      <p:sp>
        <p:nvSpPr>
          <p:cNvPr id="5" name="Textfeld 4"/>
          <p:cNvSpPr txBox="1"/>
          <p:nvPr/>
        </p:nvSpPr>
        <p:spPr>
          <a:xfrm>
            <a:off x="9008534" y="6564527"/>
            <a:ext cx="3183466" cy="276999"/>
          </a:xfrm>
          <a:prstGeom prst="rect">
            <a:avLst/>
          </a:prstGeom>
        </p:spPr>
        <p:txBody>
          <a:bodyPr wrap="square" rtlCol="0">
            <a:spAutoFit/>
          </a:bodyPr>
          <a:lstStyle/>
          <a:p>
            <a:pPr algn="r"/>
            <a:r>
              <a:rPr lang="de-DE" sz="1200" dirty="0"/>
              <a:t>Bron </a:t>
            </a:r>
            <a:r>
              <a:rPr lang="de-DE" sz="1200" dirty="0" err="1"/>
              <a:t>afbeelding</a:t>
            </a:r>
            <a:r>
              <a:rPr lang="de-DE" sz="1200" dirty="0"/>
              <a:t>: Forensics.map-base.info</a:t>
            </a:r>
            <a:endParaRPr lang="de-AT" sz="1200" dirty="0" err="1"/>
          </a:p>
        </p:txBody>
      </p:sp>
    </p:spTree>
    <p:extLst>
      <p:ext uri="{BB962C8B-B14F-4D97-AF65-F5344CB8AC3E}">
        <p14:creationId xmlns:p14="http://schemas.microsoft.com/office/powerpoint/2010/main" val="17308567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75581" y="1185532"/>
            <a:ext cx="10742148" cy="5672468"/>
          </a:xfrm>
        </p:spPr>
        <p:txBody>
          <a:bodyPr>
            <a:normAutofit/>
          </a:bodyPr>
          <a:lstStyle/>
          <a:p>
            <a:r>
              <a:rPr lang="nl-NL" sz="2000" dirty="0"/>
              <a:t>Software voor </a:t>
            </a:r>
            <a:r>
              <a:rPr lang="nl-NL" sz="2000" dirty="0" err="1"/>
              <a:t>beeldforensisch</a:t>
            </a:r>
            <a:r>
              <a:rPr lang="nl-NL" sz="2000" dirty="0"/>
              <a:t> onderzoek zijn hulpmiddelen waarmee je de authenticiteit en integriteit van digitale afbeeldingen kunt analyseren en verifiëren. Ze kunnen je helpen detecteren of een afbeelding bewerkt, gemanipuleerd of gemanipuleerd is. Hier zijn enkele gratis forensische software die je kunt gebruiken:</a:t>
            </a:r>
          </a:p>
          <a:p>
            <a:r>
              <a:rPr lang="de-AT" sz="2000" b="1" dirty="0" err="1"/>
              <a:t>Forensically</a:t>
            </a:r>
            <a:r>
              <a:rPr lang="de-AT" sz="2000" b="1" dirty="0"/>
              <a:t>:</a:t>
            </a:r>
            <a:r>
              <a:rPr lang="de-AT" sz="2000" dirty="0"/>
              <a:t> </a:t>
            </a:r>
            <a:r>
              <a:rPr lang="nl-NL" sz="2000" dirty="0"/>
              <a:t>Dit is een hulpprogramma dat een reeks functies biedt voor forensisch onderzoek naar digitale afbeeldingen, zoals kloondetectie, foutniveau-analyse, ruisanalyse, metadata-extractie, </a:t>
            </a:r>
            <a:r>
              <a:rPr lang="nl-NL" sz="2000" dirty="0" err="1"/>
              <a:t>geotagging</a:t>
            </a:r>
            <a:r>
              <a:rPr lang="nl-NL" sz="2000" dirty="0"/>
              <a:t>, miniatuuranalyse, JPEG-analyse en meer. Het is mogelijk om een afbeelding te uploaden of een URL van een afbeelding te plakken om deze tool te gebruiken. Er is een interessante tutorial om te laten zien hoe je de software gebruikt.</a:t>
            </a:r>
          </a:p>
          <a:p>
            <a:r>
              <a:rPr lang="en-GB" sz="2000" dirty="0">
                <a:hlinkClick r:id="rId3"/>
              </a:rPr>
              <a:t>https://29a.ch/photo-forensics/</a:t>
            </a:r>
            <a:endParaRPr lang="en-GB" sz="2000" dirty="0"/>
          </a:p>
          <a:p>
            <a:pPr lvl="0" fontAlgn="base"/>
            <a:r>
              <a:rPr lang="en-GB" sz="2000" b="1" dirty="0" err="1"/>
              <a:t>TinEye</a:t>
            </a:r>
            <a:r>
              <a:rPr lang="en-GB" sz="2000" b="1" dirty="0"/>
              <a:t>:</a:t>
            </a:r>
            <a:r>
              <a:rPr lang="en-GB" sz="2000" dirty="0"/>
              <a:t> </a:t>
            </a:r>
            <a:r>
              <a:rPr lang="nl-NL" sz="2000" dirty="0"/>
              <a:t>Dit is een </a:t>
            </a:r>
            <a:r>
              <a:rPr lang="nl-NL" sz="2000" dirty="0" err="1"/>
              <a:t>webtool</a:t>
            </a:r>
            <a:r>
              <a:rPr lang="nl-NL" sz="2000" dirty="0"/>
              <a:t> waarmee je omgekeerd afbeeldingen kunt doorzoeken. Het kan je helpen om uit te zoeken waar een afbeelding vandaan komt, hoe het gebruikt wordt, of er gewijzigde versies van bestaan, of om versies met een hogere resolutie te vinden. Je kunt een afbeelding uploaden of een URL plakken om deze tool te gebruiken.</a:t>
            </a:r>
          </a:p>
          <a:p>
            <a:pPr lvl="0" fontAlgn="base"/>
            <a:r>
              <a:rPr lang="en-GB" sz="2000" dirty="0">
                <a:hlinkClick r:id="rId4"/>
              </a:rPr>
              <a:t>https://tineye.com/</a:t>
            </a:r>
            <a:endParaRPr lang="en-GB" sz="2000" dirty="0"/>
          </a:p>
          <a:p>
            <a:pPr lvl="0" fontAlgn="base"/>
            <a:endParaRPr lang="de-AT" dirty="0"/>
          </a:p>
        </p:txBody>
      </p:sp>
      <p:sp>
        <p:nvSpPr>
          <p:cNvPr id="3" name="Tekstvak 2">
            <a:extLst>
              <a:ext uri="{FF2B5EF4-FFF2-40B4-BE49-F238E27FC236}">
                <a16:creationId xmlns:a16="http://schemas.microsoft.com/office/drawing/2014/main" id="{587472EC-697D-7D22-1E39-08AB9910F6CC}"/>
              </a:ext>
            </a:extLst>
          </p:cNvPr>
          <p:cNvSpPr txBox="1"/>
          <p:nvPr/>
        </p:nvSpPr>
        <p:spPr>
          <a:xfrm>
            <a:off x="475582" y="589936"/>
            <a:ext cx="10520516" cy="492443"/>
          </a:xfrm>
          <a:prstGeom prst="rect">
            <a:avLst/>
          </a:prstGeom>
        </p:spPr>
        <p:txBody>
          <a:bodyPr wrap="square" rtlCol="0">
            <a:spAutoFit/>
          </a:bodyPr>
          <a:lstStyle/>
          <a:p>
            <a:pPr marL="0" marR="0" lvl="0" indent="0" algn="l" defTabSz="914400" rtl="0" eaLnBrk="1" fontAlgn="auto" latinLnBrk="0" hangingPunct="1">
              <a:lnSpc>
                <a:spcPct val="100000"/>
              </a:lnSpc>
              <a:spcBef>
                <a:spcPts val="600"/>
              </a:spcBef>
              <a:spcAft>
                <a:spcPts val="600"/>
              </a:spcAft>
              <a:buClr>
                <a:srgbClr val="95C11F"/>
              </a:buClr>
              <a:buSzTx/>
              <a:buFont typeface="Wingdings" panose="05000000000000000000" pitchFamily="2" charset="2"/>
              <a:buNone/>
              <a:tabLst/>
              <a:defRPr/>
            </a:pPr>
            <a:r>
              <a:rPr kumimoji="0" lang="nl-NL" sz="2600" b="1" i="0" u="none" strike="noStrike" kern="1200" cap="none" spc="0" normalizeH="0" baseline="0" noProof="0" dirty="0">
                <a:ln>
                  <a:noFill/>
                </a:ln>
                <a:solidFill>
                  <a:srgbClr val="D8134D"/>
                </a:solidFill>
                <a:effectLst/>
                <a:uLnTx/>
                <a:uFillTx/>
                <a:latin typeface="Calibri" panose="020F0502020204030204"/>
                <a:ea typeface="+mn-ea"/>
                <a:cs typeface="+mn-cs"/>
              </a:rPr>
              <a:t>Gratis tools voor het controleren van afbeeldingen (foto's uploaden)</a:t>
            </a:r>
          </a:p>
        </p:txBody>
      </p:sp>
    </p:spTree>
    <p:extLst>
      <p:ext uri="{BB962C8B-B14F-4D97-AF65-F5344CB8AC3E}">
        <p14:creationId xmlns:p14="http://schemas.microsoft.com/office/powerpoint/2010/main" val="4168562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8" y="1566332"/>
            <a:ext cx="6532402" cy="5291668"/>
          </a:xfrm>
        </p:spPr>
        <p:txBody>
          <a:bodyPr>
            <a:normAutofit/>
          </a:bodyPr>
          <a:lstStyle/>
          <a:p>
            <a:pPr lvl="0" fontAlgn="base"/>
            <a:r>
              <a:rPr lang="en-US" sz="2000" b="1" dirty="0"/>
              <a:t>Google Reverse Image Search: </a:t>
            </a:r>
          </a:p>
          <a:p>
            <a:pPr lvl="0" fontAlgn="base"/>
            <a:r>
              <a:rPr lang="nl-NL" sz="2000" dirty="0"/>
              <a:t>Met deze functie kun je zoeken op afbeelding of een omgekeerde zoekactie uitvoeren. Hiermee kun je uitzoeken waar een afbeelding vandaan komt, hoe deze wordt gebruikt, of er aangepaste versies van bestaan of om versies met een hogere resolutie te vinden.</a:t>
            </a:r>
            <a:endParaRPr lang="en-GB" sz="2000" dirty="0"/>
          </a:p>
          <a:p>
            <a:pPr lvl="0" fontAlgn="base"/>
            <a:r>
              <a:rPr lang="de-AT" sz="2000" dirty="0">
                <a:hlinkClick r:id="rId3"/>
              </a:rPr>
              <a:t>https://images.google.com</a:t>
            </a:r>
            <a:endParaRPr lang="de-AT" sz="2000" dirty="0"/>
          </a:p>
          <a:p>
            <a:pPr lvl="0" fontAlgn="base"/>
            <a:endParaRPr lang="de-AT" sz="2000"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9713" y="1566332"/>
            <a:ext cx="4823770" cy="3564467"/>
          </a:xfrm>
          <a:prstGeom prst="rect">
            <a:avLst/>
          </a:prstGeom>
        </p:spPr>
      </p:pic>
      <p:sp>
        <p:nvSpPr>
          <p:cNvPr id="5" name="Textfeld 4"/>
          <p:cNvSpPr txBox="1"/>
          <p:nvPr/>
        </p:nvSpPr>
        <p:spPr>
          <a:xfrm>
            <a:off x="9008534" y="6581001"/>
            <a:ext cx="3183466" cy="276999"/>
          </a:xfrm>
          <a:prstGeom prst="rect">
            <a:avLst/>
          </a:prstGeom>
        </p:spPr>
        <p:txBody>
          <a:bodyPr wrap="square" rtlCol="0">
            <a:spAutoFit/>
          </a:bodyPr>
          <a:lstStyle/>
          <a:p>
            <a:pPr algn="r"/>
            <a:r>
              <a:rPr lang="de-DE" sz="1200" dirty="0"/>
              <a:t>Bron </a:t>
            </a:r>
            <a:r>
              <a:rPr lang="de-DE" sz="1200" dirty="0" err="1"/>
              <a:t>afbeelding</a:t>
            </a:r>
            <a:r>
              <a:rPr lang="de-DE" sz="1200" dirty="0"/>
              <a:t>: tineye.com</a:t>
            </a:r>
            <a:endParaRPr lang="de-AT" sz="1200" dirty="0" err="1"/>
          </a:p>
        </p:txBody>
      </p:sp>
      <p:sp>
        <p:nvSpPr>
          <p:cNvPr id="7" name="Tekstvak 6">
            <a:extLst>
              <a:ext uri="{FF2B5EF4-FFF2-40B4-BE49-F238E27FC236}">
                <a16:creationId xmlns:a16="http://schemas.microsoft.com/office/drawing/2014/main" id="{9A9DEFB6-61C9-1D65-CFD2-F460A7DEC0D1}"/>
              </a:ext>
            </a:extLst>
          </p:cNvPr>
          <p:cNvSpPr txBox="1"/>
          <p:nvPr/>
        </p:nvSpPr>
        <p:spPr>
          <a:xfrm>
            <a:off x="451585" y="668375"/>
            <a:ext cx="10553872"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
                <a:srgbClr val="95C11F"/>
              </a:buClr>
              <a:buSzTx/>
              <a:buFont typeface="Wingdings" panose="05000000000000000000" pitchFamily="2" charset="2"/>
              <a:buNone/>
              <a:tabLst/>
              <a:defRPr/>
            </a:pPr>
            <a:r>
              <a:rPr kumimoji="0" lang="nl-NL" sz="2600" b="1" i="0" u="none" strike="noStrike" kern="1200" cap="none" spc="0" normalizeH="0" baseline="0" noProof="0" dirty="0">
                <a:ln>
                  <a:noFill/>
                </a:ln>
                <a:solidFill>
                  <a:srgbClr val="D8134D"/>
                </a:solidFill>
                <a:effectLst/>
                <a:uLnTx/>
                <a:uFillTx/>
                <a:latin typeface="Calibri" panose="020F0502020204030204"/>
                <a:ea typeface="+mn-ea"/>
                <a:cs typeface="+mn-cs"/>
              </a:rPr>
              <a:t>Gratis tools voor het controleren van afbeeldingen (foto's uploaden)</a:t>
            </a:r>
          </a:p>
        </p:txBody>
      </p:sp>
    </p:spTree>
    <p:extLst>
      <p:ext uri="{BB962C8B-B14F-4D97-AF65-F5344CB8AC3E}">
        <p14:creationId xmlns:p14="http://schemas.microsoft.com/office/powerpoint/2010/main" val="21702076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95147" y="826302"/>
            <a:ext cx="11059693" cy="5450795"/>
          </a:xfrm>
        </p:spPr>
        <p:txBody>
          <a:bodyPr>
            <a:normAutofit/>
          </a:bodyPr>
          <a:lstStyle/>
          <a:p>
            <a:r>
              <a:rPr lang="nl-NL" sz="2800" b="1" dirty="0">
                <a:solidFill>
                  <a:srgbClr val="D8134D"/>
                </a:solidFill>
              </a:rPr>
              <a:t>Gratis hulpprogramma's voor het controleren van afbeeldingen (software downloaden)</a:t>
            </a:r>
          </a:p>
          <a:p>
            <a:r>
              <a:rPr lang="nl-NL" sz="2000" dirty="0"/>
              <a:t>Het internet biedt een groot aantal softwareprogramma's voor het controleren van afbeeldingen. Sommige bieden gratis versies aan.</a:t>
            </a:r>
          </a:p>
          <a:p>
            <a:r>
              <a:rPr lang="en-GB" sz="2000" b="1" dirty="0" err="1"/>
              <a:t>JPEGsnoop</a:t>
            </a:r>
            <a:r>
              <a:rPr lang="en-GB" sz="2000" b="1" dirty="0"/>
              <a:t>: </a:t>
            </a:r>
            <a:r>
              <a:rPr lang="nl-NL" sz="2000" dirty="0"/>
              <a:t>Dit is een Windows-gebaseerd hulpprogramma dat verborgen informatie in JPEG-afbeeldingen kan onthullen, zoals het merk en model van de camera, kwaliteitsinstellingen, gebruikte bewerkingssoftware, EXIF-gegevens, </a:t>
            </a:r>
            <a:r>
              <a:rPr lang="nl-NL" sz="2000" dirty="0" err="1"/>
              <a:t>kwantificatiestabellen</a:t>
            </a:r>
            <a:r>
              <a:rPr lang="nl-NL" sz="2000" dirty="0"/>
              <a:t>, Huffman-tabellen en meer. Het kan ook detecteren of een afbeelding opnieuw is gecomprimeerd of gewijzigd door Photoshop.</a:t>
            </a:r>
          </a:p>
          <a:p>
            <a:r>
              <a:rPr lang="en-GB" sz="2000" dirty="0">
                <a:hlinkClick r:id="rId3"/>
              </a:rPr>
              <a:t>https://jpegsnoop.updatestar.com/</a:t>
            </a:r>
            <a:endParaRPr lang="en-GB" sz="2000" dirty="0"/>
          </a:p>
          <a:p>
            <a:pPr lvl="0" fontAlgn="base"/>
            <a:endParaRPr lang="de-AT" dirty="0"/>
          </a:p>
        </p:txBody>
      </p:sp>
      <p:pic>
        <p:nvPicPr>
          <p:cNvPr id="1026" name="Picture 2" descr="D:\Users\0 - SIROKO 1 aktuelle Projekte\190 - COSTAID\WP3 Resource Pack\snop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72211" y="3950048"/>
            <a:ext cx="9228188" cy="29079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8074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9447" y="1185531"/>
            <a:ext cx="11059693" cy="5450795"/>
          </a:xfrm>
        </p:spPr>
        <p:txBody>
          <a:bodyPr>
            <a:normAutofit/>
          </a:bodyPr>
          <a:lstStyle/>
          <a:p>
            <a:r>
              <a:rPr lang="nl-NL" sz="2800" b="1" dirty="0">
                <a:solidFill>
                  <a:srgbClr val="D8134D"/>
                </a:solidFill>
              </a:rPr>
              <a:t>Gratis hulpprogramma's voor het controleren van afbeeldingen (software downloaden)</a:t>
            </a:r>
          </a:p>
          <a:p>
            <a:pPr lvl="0" fontAlgn="base"/>
            <a:r>
              <a:rPr lang="de-AT" sz="2000" b="1" dirty="0" err="1"/>
              <a:t>Ghiro</a:t>
            </a:r>
            <a:r>
              <a:rPr lang="de-AT" sz="2000" b="1" dirty="0"/>
              <a:t>:</a:t>
            </a:r>
            <a:r>
              <a:rPr lang="de-AT" sz="2000" dirty="0"/>
              <a:t> </a:t>
            </a:r>
            <a:r>
              <a:rPr lang="nl-NL" sz="2000" dirty="0"/>
              <a:t>Dit is een open source tool die het proces van forensisch onderzoek van digitale afbeeldingen automatiseert. Het kan een enorme hoeveelheid afbeeldingen analyseren en rapporten leveren over verschillende aspecten, zoals metadata, GPS-locatie, miniaturen, foutniveau-analyse, principale-componentenanalyse, tekenreeksextractie en meer.</a:t>
            </a:r>
          </a:p>
          <a:p>
            <a:pPr lvl="0" fontAlgn="base"/>
            <a:r>
              <a:rPr lang="en-GB" sz="2000" dirty="0">
                <a:hlinkClick r:id="rId3"/>
              </a:rPr>
              <a:t>https://www.getghiro.org/</a:t>
            </a:r>
            <a:endParaRPr lang="en-GB" sz="2000" dirty="0"/>
          </a:p>
          <a:p>
            <a:pPr lvl="0" fontAlgn="base"/>
            <a:r>
              <a:rPr lang="en-GB" sz="2000" b="1" dirty="0"/>
              <a:t>Amped Authenticate: </a:t>
            </a:r>
            <a:r>
              <a:rPr lang="nl-NL" sz="2000" dirty="0"/>
              <a:t>Dit is een professioneel hulpprogramma dat geavanceerde beeldauthenticatie en sabotagedetectie kan uitvoeren. Het kan verschillende aspecten van een afbeelding analyseren, zoals formaat, metadata, bronidentificatie, inhoudsintegriteit, analyse van kleurenfilterarrays, cameraballistiek en meer. Het biedt een gratis proefversie voor evaluatiedoeleinden.</a:t>
            </a:r>
          </a:p>
          <a:p>
            <a:pPr lvl="0" fontAlgn="base"/>
            <a:r>
              <a:rPr lang="en-GB" sz="2000" dirty="0">
                <a:hlinkClick r:id="rId4"/>
              </a:rPr>
              <a:t>https://ampedsoftware.com/authenticate</a:t>
            </a:r>
            <a:endParaRPr lang="en-GB" sz="2000" dirty="0"/>
          </a:p>
          <a:p>
            <a:pPr lvl="0" fontAlgn="base"/>
            <a:endParaRPr lang="de-AT" dirty="0"/>
          </a:p>
        </p:txBody>
      </p:sp>
    </p:spTree>
    <p:extLst>
      <p:ext uri="{BB962C8B-B14F-4D97-AF65-F5344CB8AC3E}">
        <p14:creationId xmlns:p14="http://schemas.microsoft.com/office/powerpoint/2010/main" val="3487924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err="1">
                <a:ea typeface="Adobe Gothic Std B"/>
              </a:rPr>
              <a:t>Referenties</a:t>
            </a:r>
            <a:r>
              <a:rPr lang="en-GB" sz="2400" dirty="0">
                <a:ea typeface="Adobe Gothic Std B"/>
              </a:rPr>
              <a:t> </a:t>
            </a:r>
            <a:r>
              <a:rPr lang="en-GB" sz="2400" dirty="0" err="1">
                <a:ea typeface="Adobe Gothic Std B"/>
              </a:rPr>
              <a:t>en</a:t>
            </a:r>
            <a:r>
              <a:rPr lang="en-GB" sz="2400" dirty="0">
                <a:ea typeface="Adobe Gothic Std B"/>
              </a:rPr>
              <a:t> </a:t>
            </a:r>
            <a:r>
              <a:rPr lang="en-GB" sz="2400" dirty="0" err="1">
                <a:ea typeface="Adobe Gothic Std B"/>
              </a:rPr>
              <a:t>verdere</a:t>
            </a:r>
            <a:r>
              <a:rPr lang="en-GB" sz="2400" dirty="0">
                <a:ea typeface="Adobe Gothic Std B"/>
              </a:rPr>
              <a:t> </a:t>
            </a:r>
            <a:r>
              <a:rPr lang="en-GB" sz="2400" dirty="0" err="1">
                <a:ea typeface="Adobe Gothic Std B"/>
              </a:rPr>
              <a:t>lectuur</a:t>
            </a:r>
            <a:endParaRPr lang="en-GB" sz="2400"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pPr marL="0" indent="0">
              <a:buNone/>
            </a:pPr>
            <a:r>
              <a:rPr lang="en-US" sz="2000" dirty="0"/>
              <a:t>Journalism, fake news &amp; disinformation: Handbook for journalism education and training. UNESCO 2018, </a:t>
            </a:r>
            <a:r>
              <a:rPr lang="de-AT" sz="2000"/>
              <a:t> ISBN: 978-92-3-100281-6</a:t>
            </a:r>
            <a:endParaRPr lang="de-AT" sz="2000" dirty="0"/>
          </a:p>
          <a:p>
            <a:pPr marL="0" indent="0">
              <a:buNone/>
            </a:pPr>
            <a:r>
              <a:rPr lang="en-US" sz="2000" dirty="0" err="1"/>
              <a:t>Gerorge</a:t>
            </a:r>
            <a:r>
              <a:rPr lang="en-US" sz="2000" dirty="0"/>
              <a:t> </a:t>
            </a:r>
            <a:r>
              <a:rPr lang="en-US" sz="2000" dirty="0" err="1"/>
              <a:t>Krasadakis</a:t>
            </a:r>
            <a:r>
              <a:rPr lang="en-US" sz="2000" dirty="0"/>
              <a:t>: Fake News and Misinformation: How digital tech can help. Retrieved from: </a:t>
            </a:r>
            <a:r>
              <a:rPr lang="en-US" sz="2000" dirty="0">
                <a:hlinkClick r:id="rId3"/>
              </a:rPr>
              <a:t>https://www.theinnovationmode.com/the-innovation-blog/misinformation-online-a-solution-powered-by-state-of-the-art-tech</a:t>
            </a:r>
            <a:endParaRPr lang="de-AT" sz="2000" dirty="0"/>
          </a:p>
          <a:p>
            <a:pPr marL="0" indent="0">
              <a:buNone/>
            </a:pPr>
            <a:r>
              <a:rPr lang="de-DE" sz="2000" dirty="0"/>
              <a:t>Council </a:t>
            </a:r>
            <a:r>
              <a:rPr lang="de-DE" sz="2000" dirty="0" err="1"/>
              <a:t>of</a:t>
            </a:r>
            <a:r>
              <a:rPr lang="de-DE" sz="2000" dirty="0"/>
              <a:t> Europe: </a:t>
            </a:r>
            <a:r>
              <a:rPr lang="en-US" sz="2000" dirty="0"/>
              <a:t>Dealing with propaganda, misinformation and fake news. Retrieved from: </a:t>
            </a:r>
            <a:r>
              <a:rPr lang="en-US" sz="2000" dirty="0">
                <a:hlinkClick r:id="rId4"/>
              </a:rPr>
              <a:t>https://www.coe.int/en/web/campaign-free-to-speak-safe-to-learn/dealing-with-propaganda-misinformation-and-fake-news</a:t>
            </a:r>
            <a:endParaRPr lang="en-US" sz="2000" dirty="0"/>
          </a:p>
          <a:p>
            <a:pPr marL="0" indent="0">
              <a:buNone/>
            </a:pPr>
            <a:r>
              <a:rPr lang="en-US" sz="2000" dirty="0"/>
              <a:t>European Commission: </a:t>
            </a:r>
            <a:r>
              <a:rPr lang="de-AT" sz="2000" dirty="0"/>
              <a:t>Tackling online </a:t>
            </a:r>
            <a:r>
              <a:rPr lang="de-AT" sz="2000" dirty="0" err="1"/>
              <a:t>disinformation</a:t>
            </a:r>
            <a:r>
              <a:rPr lang="de-AT" sz="2000" dirty="0"/>
              <a:t>. </a:t>
            </a:r>
            <a:r>
              <a:rPr lang="de-AT" sz="2000" dirty="0" err="1"/>
              <a:t>Retrieved</a:t>
            </a:r>
            <a:r>
              <a:rPr lang="de-AT" sz="2000" dirty="0"/>
              <a:t> </a:t>
            </a:r>
            <a:r>
              <a:rPr lang="de-AT" sz="2000" dirty="0" err="1"/>
              <a:t>from</a:t>
            </a:r>
            <a:r>
              <a:rPr lang="de-AT" sz="2000" dirty="0"/>
              <a:t> </a:t>
            </a:r>
            <a:r>
              <a:rPr lang="de-AT" sz="2000" dirty="0">
                <a:hlinkClick r:id="rId5"/>
              </a:rPr>
              <a:t>https://digital-strategy.ec.europa.eu/en/policies/online-disinformation</a:t>
            </a:r>
            <a:endParaRPr lang="de-AT" sz="2000" dirty="0"/>
          </a:p>
          <a:p>
            <a:pPr marL="0" indent="0">
              <a:buNone/>
            </a:pPr>
            <a:r>
              <a:rPr lang="de-DE" sz="2000" dirty="0"/>
              <a:t>Matt Burns: </a:t>
            </a:r>
            <a:r>
              <a:rPr lang="de-AT" sz="2000" dirty="0"/>
              <a:t>A quick </a:t>
            </a:r>
            <a:r>
              <a:rPr lang="de-AT" sz="2000" dirty="0" err="1"/>
              <a:t>guide</a:t>
            </a:r>
            <a:r>
              <a:rPr lang="de-AT" sz="2000" dirty="0"/>
              <a:t> </a:t>
            </a:r>
            <a:r>
              <a:rPr lang="de-AT" sz="2000" dirty="0" err="1"/>
              <a:t>to</a:t>
            </a:r>
            <a:r>
              <a:rPr lang="de-AT" sz="2000" dirty="0"/>
              <a:t> digital </a:t>
            </a:r>
            <a:r>
              <a:rPr lang="de-AT" sz="2000" dirty="0" err="1"/>
              <a:t>image</a:t>
            </a:r>
            <a:r>
              <a:rPr lang="de-AT" sz="2000" dirty="0"/>
              <a:t> </a:t>
            </a:r>
            <a:r>
              <a:rPr lang="de-AT" sz="2000" dirty="0" err="1"/>
              <a:t>forensics</a:t>
            </a:r>
            <a:r>
              <a:rPr lang="de-AT" sz="2000" dirty="0"/>
              <a:t>. </a:t>
            </a:r>
            <a:r>
              <a:rPr lang="de-AT" sz="2000" dirty="0" err="1"/>
              <a:t>Retrieved</a:t>
            </a:r>
            <a:r>
              <a:rPr lang="de-AT" sz="2000" dirty="0"/>
              <a:t> </a:t>
            </a:r>
            <a:r>
              <a:rPr lang="de-AT" sz="2000" dirty="0" err="1"/>
              <a:t>from</a:t>
            </a:r>
            <a:r>
              <a:rPr lang="de-AT" sz="2000" dirty="0"/>
              <a:t>: </a:t>
            </a:r>
            <a:r>
              <a:rPr lang="de-AT" sz="2000" dirty="0">
                <a:hlinkClick r:id="rId6"/>
              </a:rPr>
              <a:t>https://www.cameraforensics.com/blog/2020/03/06/a-quick-guide-to-digital-image-forensics-in-2020/</a:t>
            </a:r>
            <a:endParaRPr lang="de-AT" sz="2000" dirty="0"/>
          </a:p>
          <a:p>
            <a:pPr marL="0" indent="0">
              <a:buNone/>
            </a:pPr>
            <a:endParaRPr lang="de-AT" sz="1600" b="1" dirty="0"/>
          </a:p>
          <a:p>
            <a:pPr marL="0" indent="0">
              <a:buNone/>
            </a:pPr>
            <a:endParaRPr lang="en-US" sz="1600" b="1" dirty="0"/>
          </a:p>
          <a:p>
            <a:pPr marL="0" indent="0">
              <a:buNone/>
            </a:pPr>
            <a:endParaRPr lang="de-AT" sz="1600" dirty="0"/>
          </a:p>
          <a:p>
            <a:endParaRPr lang="en-US"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Calibri Light" panose="020F0302020204030204"/>
                <a:ea typeface="+mn-ea"/>
                <a:cs typeface="+mn-cs"/>
              </a:rPr>
              <a:t>Gefeliciteerd</a:t>
            </a:r>
            <a:r>
              <a:rPr kumimoji="0" lang="en-US" sz="3200" b="1" i="0" u="none" strike="noStrike" kern="1200" cap="none" spc="0" normalizeH="0" baseline="0" noProof="0" dirty="0">
                <a:ln>
                  <a:noFill/>
                </a:ln>
                <a:solidFill>
                  <a:prstClr val="white"/>
                </a:solidFill>
                <a:effectLst/>
                <a:uLnTx/>
                <a:uFillTx/>
                <a:latin typeface="Calibri Light" panose="020F0302020204030204"/>
                <a:ea typeface="+mn-ea"/>
                <a:cs typeface="+mn-cs"/>
              </a:rPr>
              <a:t>!</a:t>
            </a:r>
            <a: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t/>
            </a:r>
            <a:br>
              <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rPr>
            </a:b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U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hebt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dit</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deel</a:t>
            </a:r>
            <a:r>
              <a:rPr kumimoji="0" lang="en-US" sz="1800" b="1" i="0" u="none" strike="noStrike" kern="1200" cap="none" spc="0" normalizeH="0" baseline="0" noProof="0" dirty="0">
                <a:ln>
                  <a:noFill/>
                </a:ln>
                <a:solidFill>
                  <a:prstClr val="white"/>
                </a:solidFill>
                <a:effectLst/>
                <a:uLnTx/>
                <a:uFillTx/>
                <a:latin typeface="Calibri Light" panose="020F0302020204030204"/>
                <a:ea typeface="+mn-ea"/>
                <a:cs typeface="+mn-cs"/>
              </a:rPr>
              <a:t> </a:t>
            </a:r>
            <a:r>
              <a:rPr kumimoji="0" lang="en-US" sz="1800" b="1" i="0" u="none" strike="noStrike" kern="1200" cap="none" spc="0" normalizeH="0" baseline="0" noProof="0" dirty="0" err="1">
                <a:ln>
                  <a:noFill/>
                </a:ln>
                <a:solidFill>
                  <a:prstClr val="white"/>
                </a:solidFill>
                <a:effectLst/>
                <a:uLnTx/>
                <a:uFillTx/>
                <a:latin typeface="Calibri Light" panose="020F0302020204030204"/>
                <a:ea typeface="+mn-ea"/>
                <a:cs typeface="+mn-cs"/>
              </a:rPr>
              <a:t>voltooid</a:t>
            </a:r>
            <a:endParaRPr kumimoji="0" lang="en-US" sz="2800" b="1"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32925" y="6258631"/>
            <a:ext cx="7849581" cy="632422"/>
          </a:xfrm>
          <a:prstGeom prst="rect">
            <a:avLst/>
          </a:prstGeom>
        </p:spPr>
        <p:txBody>
          <a:bodyPr vert="horz" lIns="91440" tIns="45720" rIns="91440" bIns="45720" rtlCol="0" anchor="ctr">
            <a:normAutofit/>
          </a:bodyPr>
          <a:lstStyle/>
          <a:p>
            <a:pPr algn="l" rtl="0" fontAlgn="base"/>
            <a:r>
              <a:rPr lang="nl-NL" sz="11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100" i="0" dirty="0">
                <a:solidFill>
                  <a:srgbClr val="808080"/>
                </a:solidFill>
                <a:effectLst/>
                <a:latin typeface="Calibri Light" panose="020F0302020204030204" pitchFamily="34" charset="0"/>
              </a:rPr>
              <a:t>​</a:t>
            </a:r>
            <a:endParaRPr lang="nl-NL" sz="8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7_Digital_Skills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DeE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IN4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g3h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IN4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IN4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IN4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DeEFYFQaV5GsAAABvAAAAHAAAAHVuaXZlcnNhbC9sb2NhbF9zZXR0aW5ncy54bWwNyrEKwkAMANC9XxEySB3Uugn2rpujCK0fENogB7mk9ELRv/e2N7x++GaBnbeSTANezx0C62xL0k/A9/Q43RCKky4kphxQDWGITS82k4zsXmOBVejH28S5wvlJuc4XqbOkAu1B/B6PeInNH1BLAwQUAAIACACEeE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hHhBWOohDhNLAAAAbAAAABsAAAB1bml2ZXJzYWwvdW5pdmVyc2FsLnBuZy54bWyzsa/IzVEoSy0qzszPs1Uy1DNQsrfj5bIpKEoty0wtV6gAigEFIUBJoRLINUJwyzNTSjKAQiYmFgjBjNTM9IwSoKiBhRlcVB9oKABQSwECAAAUAAIACACpdlBPNmFYAkcDAADhCQAAFAAAAAAAAAABAAAAAAAAAAAAdW5pdmVyc2FsL3BsYXllci54bWxQSwECAAAUAAIACACDeEFYtTf0qBwFAADhEwAAHQAAAAAAAAABAAAAAAB5AwAAdW5pdmVyc2FsL2NvbW1vbl9tZXNzYWdlcy5sbmdQSwECAAAUAAIACACDeEFYFR5gG6MAAAB/AQAALgAAAAAAAAABAAAAAADQCAAAdW5pdmVyc2FsL3BsYXliYWNrX2FuZF9uYXZpZ2F0aW9uX3NldHRpbmdzLnhtbFBLAQIAABQAAgAIAIN4QVh0STUfPAQAAAwVAAAnAAAAAAAAAAEAAAAAAL8JAAB1bml2ZXJzYWwvZmxhc2hfcHVibGlzaGluZ19zZXR0aW5ncy54bWxQSwECAAAUAAIACACDeEFYN4uHansDAACsDAAAIQAAAAAAAAABAAAAAABADgAAdW5pdmVyc2FsL2ZsYXNoX3NraW5fc2V0dGluZ3MueG1sUEsBAgAAFAACAAgAg3hBWKavViM2BAAAlhQAACYAAAAAAAAAAQAAAAAA+hEAAHVuaXZlcnNhbC9odG1sX3B1Ymxpc2hpbmdfc2V0dGluZ3MueG1sUEsBAgAAFAACAAgAg3hBWCYPfuiwAQAAbwYAAB8AAAAAAAAAAQAAAAAAdBYAAHVuaXZlcnNhbC9odG1sX3NraW5fc2V0dGluZ3MuanNQSwECAAAUAAIACACDeEFYFQaV5GsAAABvAAAAHAAAAAAAAAABAAAAAABhGAAAdW5pdmVyc2FsL2xvY2FsX3NldHRpbmdzLnhtbFBLAQIAABQAAgAIAIR4QVjCG66ZaBIAAPdNAAAXAAAAAAAAAAAAAAAAAAYZAAB1bml2ZXJzYWwvdW5pdmVyc2FsLnBuZ1BLAQIAABQAAgAIAIR4QVjqIQ4TSwAAAGwAAAAbAAAAAAAAAAEAAAAAAKMrAAB1bml2ZXJzYWwvdW5pdmVyc2FsLnBuZy54bWxQSwUGAAAAAAoACgAGAwAAJywAAAAA"/>
  <p:tag name="ISPRING_LMS_API_VERSION" val="SCORM 1.2"/>
  <p:tag name="ISPRING_ULTRA_SCORM_COURSE_ID" val="895629D5-3412-4C71-9D83-139A31A3D761"/>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7"/>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7"/>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2756</Words>
  <Application>Microsoft Office PowerPoint</Application>
  <PresentationFormat>Ευρεία οθόνη</PresentationFormat>
  <Paragraphs>152</Paragraphs>
  <Slides>24</Slides>
  <Notes>24</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24</vt:i4>
      </vt:variant>
    </vt:vector>
  </HeadingPairs>
  <TitlesOfParts>
    <vt:vector size="34"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Partners</vt:lpstr>
      <vt:lpstr>Modules</vt:lpstr>
      <vt:lpstr>Doelstellingen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Referenties en verdere lectuur</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M7</dc:title>
  <dc:creator>pantelis bbalaouras</dc:creator>
  <cp:lastModifiedBy>pantelis</cp:lastModifiedBy>
  <cp:revision>134</cp:revision>
  <dcterms:created xsi:type="dcterms:W3CDTF">2020-06-02T13:31:56Z</dcterms:created>
  <dcterms:modified xsi:type="dcterms:W3CDTF">2024-08-17T13:54:52Z</dcterms:modified>
</cp:coreProperties>
</file>