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512" r:id="rId2"/>
    <p:sldId id="444" r:id="rId3"/>
    <p:sldId id="509" r:id="rId4"/>
    <p:sldId id="420" r:id="rId5"/>
    <p:sldId id="514" r:id="rId6"/>
    <p:sldId id="544" r:id="rId7"/>
    <p:sldId id="545" r:id="rId8"/>
    <p:sldId id="546" r:id="rId9"/>
    <p:sldId id="537" r:id="rId10"/>
    <p:sldId id="538" r:id="rId11"/>
    <p:sldId id="539" r:id="rId12"/>
    <p:sldId id="549" r:id="rId13"/>
    <p:sldId id="553" r:id="rId14"/>
    <p:sldId id="554" r:id="rId15"/>
    <p:sldId id="557" r:id="rId16"/>
    <p:sldId id="555" r:id="rId17"/>
    <p:sldId id="558" r:id="rId18"/>
    <p:sldId id="525" r:id="rId19"/>
    <p:sldId id="550" r:id="rId20"/>
    <p:sldId id="559" r:id="rId21"/>
    <p:sldId id="536" r:id="rId22"/>
    <p:sldId id="560" r:id="rId23"/>
    <p:sldId id="325" r:id="rId24"/>
    <p:sldId id="442" r:id="rId25"/>
  </p:sldIdLst>
  <p:sldSz cx="12192000" cy="6858000"/>
  <p:notesSz cx="6858000" cy="9144000"/>
  <p:custDataLst>
    <p:tags r:id="rId28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 Stevanović" initials="AS" lastIdx="9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134D"/>
    <a:srgbClr val="95C11F"/>
    <a:srgbClr val="1F9ED7"/>
    <a:srgbClr val="004899"/>
    <a:srgbClr val="E89704"/>
    <a:srgbClr val="38289E"/>
    <a:srgbClr val="E24231"/>
    <a:srgbClr val="D7124E"/>
    <a:srgbClr val="D71921"/>
    <a:srgbClr val="1C36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5D0CEA-46A7-43A4-A823-21C68E4A08FC}" v="2" dt="2023-11-22T15:21:03.0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" y="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Paulusse" userId="1f5f41b363f6e14e" providerId="LiveId" clId="{E45D0CEA-46A7-43A4-A823-21C68E4A08FC}"/>
    <pc:docChg chg="modSld">
      <pc:chgData name="Tim Paulusse" userId="1f5f41b363f6e14e" providerId="LiveId" clId="{E45D0CEA-46A7-43A4-A823-21C68E4A08FC}" dt="2023-11-22T15:22:13.102" v="19" actId="20577"/>
      <pc:docMkLst>
        <pc:docMk/>
      </pc:docMkLst>
      <pc:sldChg chg="modSp">
        <pc:chgData name="Tim Paulusse" userId="1f5f41b363f6e14e" providerId="LiveId" clId="{E45D0CEA-46A7-43A4-A823-21C68E4A08FC}" dt="2023-11-22T15:21:03.019" v="3" actId="20577"/>
        <pc:sldMkLst>
          <pc:docMk/>
          <pc:sldMk cId="1041830205" sldId="509"/>
        </pc:sldMkLst>
        <pc:graphicFrameChg chg="mod">
          <ac:chgData name="Tim Paulusse" userId="1f5f41b363f6e14e" providerId="LiveId" clId="{E45D0CEA-46A7-43A4-A823-21C68E4A08FC}" dt="2023-11-22T15:21:03.019" v="3" actId="20577"/>
          <ac:graphicFrameMkLst>
            <pc:docMk/>
            <pc:sldMk cId="1041830205" sldId="509"/>
            <ac:graphicFrameMk id="2" creationId="{7D361485-CE38-EA41-077A-F3DC2155BDD3}"/>
          </ac:graphicFrameMkLst>
        </pc:graphicFrameChg>
      </pc:sldChg>
      <pc:sldChg chg="modSp mod">
        <pc:chgData name="Tim Paulusse" userId="1f5f41b363f6e14e" providerId="LiveId" clId="{E45D0CEA-46A7-43A4-A823-21C68E4A08FC}" dt="2023-11-22T15:21:28.596" v="5" actId="20577"/>
        <pc:sldMkLst>
          <pc:docMk/>
          <pc:sldMk cId="696515841" sldId="514"/>
        </pc:sldMkLst>
        <pc:spChg chg="mod">
          <ac:chgData name="Tim Paulusse" userId="1f5f41b363f6e14e" providerId="LiveId" clId="{E45D0CEA-46A7-43A4-A823-21C68E4A08FC}" dt="2023-11-22T15:21:28.596" v="5" actId="20577"/>
          <ac:spMkLst>
            <pc:docMk/>
            <pc:sldMk cId="696515841" sldId="514"/>
            <ac:spMk id="2" creationId="{00000000-0000-0000-0000-000000000000}"/>
          </ac:spMkLst>
        </pc:spChg>
      </pc:sldChg>
      <pc:sldChg chg="modSp mod">
        <pc:chgData name="Tim Paulusse" userId="1f5f41b363f6e14e" providerId="LiveId" clId="{E45D0CEA-46A7-43A4-A823-21C68E4A08FC}" dt="2023-11-22T15:22:02.334" v="15" actId="20577"/>
        <pc:sldMkLst>
          <pc:docMk/>
          <pc:sldMk cId="1007807482" sldId="536"/>
        </pc:sldMkLst>
        <pc:spChg chg="mod">
          <ac:chgData name="Tim Paulusse" userId="1f5f41b363f6e14e" providerId="LiveId" clId="{E45D0CEA-46A7-43A4-A823-21C68E4A08FC}" dt="2023-11-22T15:22:02.334" v="15" actId="20577"/>
          <ac:spMkLst>
            <pc:docMk/>
            <pc:sldMk cId="1007807482" sldId="536"/>
            <ac:spMk id="2" creationId="{00000000-0000-0000-0000-000000000000}"/>
          </ac:spMkLst>
        </pc:spChg>
      </pc:sldChg>
      <pc:sldChg chg="modSp mod">
        <pc:chgData name="Tim Paulusse" userId="1f5f41b363f6e14e" providerId="LiveId" clId="{E45D0CEA-46A7-43A4-A823-21C68E4A08FC}" dt="2023-11-22T15:21:39.369" v="7" actId="20577"/>
        <pc:sldMkLst>
          <pc:docMk/>
          <pc:sldMk cId="1283046245" sldId="539"/>
        </pc:sldMkLst>
        <pc:spChg chg="mod">
          <ac:chgData name="Tim Paulusse" userId="1f5f41b363f6e14e" providerId="LiveId" clId="{E45D0CEA-46A7-43A4-A823-21C68E4A08FC}" dt="2023-11-22T15:21:39.369" v="7" actId="20577"/>
          <ac:spMkLst>
            <pc:docMk/>
            <pc:sldMk cId="1283046245" sldId="539"/>
            <ac:spMk id="2" creationId="{00000000-0000-0000-0000-000000000000}"/>
          </ac:spMkLst>
        </pc:spChg>
      </pc:sldChg>
      <pc:sldChg chg="modSp mod">
        <pc:chgData name="Tim Paulusse" userId="1f5f41b363f6e14e" providerId="LiveId" clId="{E45D0CEA-46A7-43A4-A823-21C68E4A08FC}" dt="2023-11-22T15:21:56.296" v="13" actId="20577"/>
        <pc:sldMkLst>
          <pc:docMk/>
          <pc:sldMk cId="4168562694" sldId="550"/>
        </pc:sldMkLst>
        <pc:spChg chg="mod">
          <ac:chgData name="Tim Paulusse" userId="1f5f41b363f6e14e" providerId="LiveId" clId="{E45D0CEA-46A7-43A4-A823-21C68E4A08FC}" dt="2023-11-22T15:21:56.296" v="13" actId="20577"/>
          <ac:spMkLst>
            <pc:docMk/>
            <pc:sldMk cId="4168562694" sldId="550"/>
            <ac:spMk id="2" creationId="{00000000-0000-0000-0000-000000000000}"/>
          </ac:spMkLst>
        </pc:spChg>
      </pc:sldChg>
      <pc:sldChg chg="modSp mod">
        <pc:chgData name="Tim Paulusse" userId="1f5f41b363f6e14e" providerId="LiveId" clId="{E45D0CEA-46A7-43A4-A823-21C68E4A08FC}" dt="2023-11-22T15:21:44.407" v="9" actId="20577"/>
        <pc:sldMkLst>
          <pc:docMk/>
          <pc:sldMk cId="3163332029" sldId="554"/>
        </pc:sldMkLst>
        <pc:spChg chg="mod">
          <ac:chgData name="Tim Paulusse" userId="1f5f41b363f6e14e" providerId="LiveId" clId="{E45D0CEA-46A7-43A4-A823-21C68E4A08FC}" dt="2023-11-22T15:21:44.407" v="9" actId="20577"/>
          <ac:spMkLst>
            <pc:docMk/>
            <pc:sldMk cId="3163332029" sldId="554"/>
            <ac:spMk id="2" creationId="{00000000-0000-0000-0000-000000000000}"/>
          </ac:spMkLst>
        </pc:spChg>
      </pc:sldChg>
      <pc:sldChg chg="modSp mod">
        <pc:chgData name="Tim Paulusse" userId="1f5f41b363f6e14e" providerId="LiveId" clId="{E45D0CEA-46A7-43A4-A823-21C68E4A08FC}" dt="2023-11-22T15:21:50.294" v="11" actId="20577"/>
        <pc:sldMkLst>
          <pc:docMk/>
          <pc:sldMk cId="3234801304" sldId="557"/>
        </pc:sldMkLst>
        <pc:spChg chg="mod">
          <ac:chgData name="Tim Paulusse" userId="1f5f41b363f6e14e" providerId="LiveId" clId="{E45D0CEA-46A7-43A4-A823-21C68E4A08FC}" dt="2023-11-22T15:21:50.294" v="11" actId="20577"/>
          <ac:spMkLst>
            <pc:docMk/>
            <pc:sldMk cId="3234801304" sldId="557"/>
            <ac:spMk id="2" creationId="{00000000-0000-0000-0000-000000000000}"/>
          </ac:spMkLst>
        </pc:spChg>
      </pc:sldChg>
      <pc:sldChg chg="modSp mod">
        <pc:chgData name="Tim Paulusse" userId="1f5f41b363f6e14e" providerId="LiveId" clId="{E45D0CEA-46A7-43A4-A823-21C68E4A08FC}" dt="2023-11-22T15:22:13.102" v="19" actId="20577"/>
        <pc:sldMkLst>
          <pc:docMk/>
          <pc:sldMk cId="3487924746" sldId="560"/>
        </pc:sldMkLst>
        <pc:spChg chg="mod">
          <ac:chgData name="Tim Paulusse" userId="1f5f41b363f6e14e" providerId="LiveId" clId="{E45D0CEA-46A7-43A4-A823-21C68E4A08FC}" dt="2023-11-22T15:22:13.102" v="19" actId="20577"/>
          <ac:spMkLst>
            <pc:docMk/>
            <pc:sldMk cId="3487924746" sldId="560"/>
            <ac:spMk id="2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D5358F-2C12-40D3-A142-40CC932D99A4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l-GR"/>
        </a:p>
      </dgm:t>
    </dgm:pt>
    <dgm:pt modelId="{EC327B3B-64E2-4867-8E05-4626CF7AA557}">
      <dgm:prSet phldrT="[Κείμενο]" custT="1"/>
      <dgm:spPr>
        <a:solidFill>
          <a:schemeClr val="bg1">
            <a:lumMod val="95000"/>
          </a:schemeClr>
        </a:solidFill>
        <a:ln>
          <a:solidFill>
            <a:srgbClr val="785832"/>
          </a:solidFill>
        </a:ln>
      </dgm:spPr>
      <dgm:t>
        <a:bodyPr lIns="121920"/>
        <a:lstStyle/>
        <a:p>
          <a:r>
            <a:rPr lang="en-US" sz="3200" kern="1200" dirty="0">
              <a:solidFill>
                <a:schemeClr val="tx1"/>
              </a:solidFill>
              <a:effectLst/>
            </a:rPr>
            <a:t>1.</a:t>
          </a:r>
          <a:r>
            <a:rPr lang="sk-SK" sz="3200" kern="1200" dirty="0">
              <a:solidFill>
                <a:schemeClr val="tx1"/>
              </a:solidFill>
              <a:effectLst/>
            </a:rPr>
            <a:t> Povedomie</a:t>
          </a:r>
          <a:endParaRPr lang="el-GR" sz="3200" kern="1200" dirty="0">
            <a:solidFill>
              <a:schemeClr val="tx1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DF29B433-28C4-4212-B73F-BBA2E55D71FD}" type="parTrans" cxnId="{013F4C26-68C0-4526-9DB3-5EB519553F3C}">
      <dgm:prSet/>
      <dgm:spPr/>
      <dgm:t>
        <a:bodyPr/>
        <a:lstStyle/>
        <a:p>
          <a:endParaRPr lang="el-GR" sz="1600">
            <a:solidFill>
              <a:schemeClr val="tx1"/>
            </a:solidFill>
            <a:effectLst/>
          </a:endParaRPr>
        </a:p>
      </dgm:t>
    </dgm:pt>
    <dgm:pt modelId="{E3EA5345-B843-40CC-AF3F-48429EEC6F62}" type="sibTrans" cxnId="{013F4C26-68C0-4526-9DB3-5EB519553F3C}">
      <dgm:prSet/>
      <dgm:spPr/>
      <dgm:t>
        <a:bodyPr/>
        <a:lstStyle/>
        <a:p>
          <a:endParaRPr lang="el-GR">
            <a:solidFill>
              <a:schemeClr val="tx1"/>
            </a:solidFill>
            <a:effectLst/>
          </a:endParaRPr>
        </a:p>
      </dgm:t>
    </dgm:pt>
    <dgm:pt modelId="{4E244519-B7AC-4B3B-BE5F-12059590F0D2}">
      <dgm:prSet phldrT="[Κείμενο]" custT="1"/>
      <dgm:spPr>
        <a:solidFill>
          <a:schemeClr val="bg1">
            <a:lumMod val="95000"/>
          </a:scheme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solidFill>
                <a:schemeClr val="tx1"/>
              </a:solidFill>
              <a:effectLst/>
              <a:latin typeface="Calibri" panose="020F0502020204030204"/>
              <a:ea typeface="+mn-ea"/>
              <a:cs typeface="+mn-cs"/>
            </a:rPr>
            <a:t>2. Kritické myslenie</a:t>
          </a:r>
          <a:endParaRPr lang="el-GR" sz="3200" b="0" kern="1200" dirty="0">
            <a:solidFill>
              <a:schemeClr val="tx1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E30B4CE4-28F5-41D5-BDD7-379CEE7BFAA6}" type="parTrans" cxnId="{63EE376A-9BE3-42F8-986B-13F24A6B6A52}">
      <dgm:prSet/>
      <dgm:spPr/>
      <dgm:t>
        <a:bodyPr/>
        <a:lstStyle/>
        <a:p>
          <a:endParaRPr lang="el-GR" sz="1600">
            <a:solidFill>
              <a:schemeClr val="tx1"/>
            </a:solidFill>
            <a:effectLst/>
          </a:endParaRPr>
        </a:p>
      </dgm:t>
    </dgm:pt>
    <dgm:pt modelId="{67FEA77F-9792-4206-8836-885C74441292}" type="sibTrans" cxnId="{63EE376A-9BE3-42F8-986B-13F24A6B6A52}">
      <dgm:prSet/>
      <dgm:spPr/>
      <dgm:t>
        <a:bodyPr/>
        <a:lstStyle/>
        <a:p>
          <a:endParaRPr lang="el-GR">
            <a:solidFill>
              <a:schemeClr val="tx1"/>
            </a:solidFill>
            <a:effectLst/>
          </a:endParaRPr>
        </a:p>
      </dgm:t>
    </dgm:pt>
    <dgm:pt modelId="{B4C523CA-CB9B-45E6-9B42-ACDDF1BF7D65}">
      <dgm:prSet phldrT="[Κείμενο]" custT="1"/>
      <dgm:spPr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3. Riešenie konfliktov </a:t>
          </a:r>
          <a:endParaRPr lang="el-GR" sz="3200" kern="120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0B61FFA1-954D-4769-9935-DC27A03FE46F}" type="parTrans" cxnId="{AB3B445A-D322-425F-BF83-71C16EDBCF6A}">
      <dgm:prSet/>
      <dgm:spPr/>
      <dgm:t>
        <a:bodyPr/>
        <a:lstStyle/>
        <a:p>
          <a:endParaRPr lang="el-GR" sz="1600">
            <a:solidFill>
              <a:schemeClr val="tx1"/>
            </a:solidFill>
            <a:effectLst/>
          </a:endParaRPr>
        </a:p>
      </dgm:t>
    </dgm:pt>
    <dgm:pt modelId="{2A74883B-AB36-4DBE-A90D-C134F37AC8DE}" type="sibTrans" cxnId="{AB3B445A-D322-425F-BF83-71C16EDBCF6A}">
      <dgm:prSet/>
      <dgm:spPr/>
      <dgm:t>
        <a:bodyPr/>
        <a:lstStyle/>
        <a:p>
          <a:endParaRPr lang="el-GR">
            <a:solidFill>
              <a:schemeClr val="tx1"/>
            </a:solidFill>
            <a:effectLst/>
          </a:endParaRPr>
        </a:p>
      </dgm:t>
    </dgm:pt>
    <dgm:pt modelId="{1E395D00-6435-47AF-BDD1-99EEEBD551EE}" type="pres">
      <dgm:prSet presAssocID="{C4D5358F-2C12-40D3-A142-40CC932D99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70C7429-9401-4802-AB33-313A76532508}" type="pres">
      <dgm:prSet presAssocID="{EC327B3B-64E2-4867-8E05-4626CF7AA557}" presName="parentText" presStyleLbl="node1" presStyleIdx="0" presStyleCnt="3" custLinFactY="-3398" custLinFactNeighborX="-19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8D2178F-0747-469A-A1B7-4B4E6C3A520D}" type="pres">
      <dgm:prSet presAssocID="{E3EA5345-B843-40CC-AF3F-48429EEC6F62}" presName="spacer" presStyleCnt="0"/>
      <dgm:spPr/>
    </dgm:pt>
    <dgm:pt modelId="{288E5028-B57D-41A4-A329-2A81DBAE6A20}" type="pres">
      <dgm:prSet presAssocID="{4E244519-B7AC-4B3B-BE5F-12059590F0D2}" presName="parentText" presStyleLbl="node1" presStyleIdx="1" presStyleCnt="3" custLinFactNeighborY="-19892">
        <dgm:presLayoutVars>
          <dgm:chMax val="0"/>
          <dgm:bulletEnabled val="1"/>
        </dgm:presLayoutVars>
      </dgm:prSet>
      <dgm:spPr>
        <a:xfrm>
          <a:off x="0" y="1554120"/>
          <a:ext cx="4961817" cy="1216800"/>
        </a:xfrm>
        <a:prstGeom prst="roundRect">
          <a:avLst/>
        </a:prstGeom>
      </dgm:spPr>
      <dgm:t>
        <a:bodyPr/>
        <a:lstStyle/>
        <a:p>
          <a:endParaRPr lang="el-GR"/>
        </a:p>
      </dgm:t>
    </dgm:pt>
    <dgm:pt modelId="{F52AF388-6647-40C1-9B0C-4EACF0087302}" type="pres">
      <dgm:prSet presAssocID="{67FEA77F-9792-4206-8836-885C74441292}" presName="spacer" presStyleCnt="0"/>
      <dgm:spPr/>
    </dgm:pt>
    <dgm:pt modelId="{8CDB7BC7-8DB4-48B4-844D-150D6BC9A281}" type="pres">
      <dgm:prSet presAssocID="{B4C523CA-CB9B-45E6-9B42-ACDDF1BF7D65}" presName="parentText" presStyleLbl="node1" presStyleIdx="2" presStyleCnt="3">
        <dgm:presLayoutVars>
          <dgm:chMax val="0"/>
          <dgm:bulletEnabled val="1"/>
        </dgm:presLayoutVars>
      </dgm:prSet>
      <dgm:spPr>
        <a:xfrm>
          <a:off x="0" y="3062896"/>
          <a:ext cx="4961817" cy="1216800"/>
        </a:xfrm>
        <a:prstGeom prst="roundRect">
          <a:avLst/>
        </a:prstGeom>
      </dgm:spPr>
      <dgm:t>
        <a:bodyPr/>
        <a:lstStyle/>
        <a:p>
          <a:endParaRPr lang="el-GR"/>
        </a:p>
      </dgm:t>
    </dgm:pt>
  </dgm:ptLst>
  <dgm:cxnLst>
    <dgm:cxn modelId="{AB3B445A-D322-425F-BF83-71C16EDBCF6A}" srcId="{C4D5358F-2C12-40D3-A142-40CC932D99A4}" destId="{B4C523CA-CB9B-45E6-9B42-ACDDF1BF7D65}" srcOrd="2" destOrd="0" parTransId="{0B61FFA1-954D-4769-9935-DC27A03FE46F}" sibTransId="{2A74883B-AB36-4DBE-A90D-C134F37AC8DE}"/>
    <dgm:cxn modelId="{013F4C26-68C0-4526-9DB3-5EB519553F3C}" srcId="{C4D5358F-2C12-40D3-A142-40CC932D99A4}" destId="{EC327B3B-64E2-4867-8E05-4626CF7AA557}" srcOrd="0" destOrd="0" parTransId="{DF29B433-28C4-4212-B73F-BBA2E55D71FD}" sibTransId="{E3EA5345-B843-40CC-AF3F-48429EEC6F62}"/>
    <dgm:cxn modelId="{71170B66-801D-42B1-BD88-3067EF1E3D30}" type="presOf" srcId="{EC327B3B-64E2-4867-8E05-4626CF7AA557}" destId="{470C7429-9401-4802-AB33-313A76532508}" srcOrd="0" destOrd="0" presId="urn:microsoft.com/office/officeart/2005/8/layout/vList2"/>
    <dgm:cxn modelId="{63EE376A-9BE3-42F8-986B-13F24A6B6A52}" srcId="{C4D5358F-2C12-40D3-A142-40CC932D99A4}" destId="{4E244519-B7AC-4B3B-BE5F-12059590F0D2}" srcOrd="1" destOrd="0" parTransId="{E30B4CE4-28F5-41D5-BDD7-379CEE7BFAA6}" sibTransId="{67FEA77F-9792-4206-8836-885C74441292}"/>
    <dgm:cxn modelId="{7533573D-AE90-413F-8D5E-92E484CC53EE}" type="presOf" srcId="{C4D5358F-2C12-40D3-A142-40CC932D99A4}" destId="{1E395D00-6435-47AF-BDD1-99EEEBD551EE}" srcOrd="0" destOrd="0" presId="urn:microsoft.com/office/officeart/2005/8/layout/vList2"/>
    <dgm:cxn modelId="{E7D99F90-BD21-488E-8965-4FA3E6649457}" type="presOf" srcId="{4E244519-B7AC-4B3B-BE5F-12059590F0D2}" destId="{288E5028-B57D-41A4-A329-2A81DBAE6A20}" srcOrd="0" destOrd="0" presId="urn:microsoft.com/office/officeart/2005/8/layout/vList2"/>
    <dgm:cxn modelId="{0A308EED-F4BF-484E-9616-FC08E6DF7B71}" type="presOf" srcId="{B4C523CA-CB9B-45E6-9B42-ACDDF1BF7D65}" destId="{8CDB7BC7-8DB4-48B4-844D-150D6BC9A281}" srcOrd="0" destOrd="0" presId="urn:microsoft.com/office/officeart/2005/8/layout/vList2"/>
    <dgm:cxn modelId="{D194C380-2F5A-4D83-B19D-EDEBF138C04E}" type="presParOf" srcId="{1E395D00-6435-47AF-BDD1-99EEEBD551EE}" destId="{470C7429-9401-4802-AB33-313A76532508}" srcOrd="0" destOrd="0" presId="urn:microsoft.com/office/officeart/2005/8/layout/vList2"/>
    <dgm:cxn modelId="{1C593544-AEA6-4F32-B3EB-A05830DB3610}" type="presParOf" srcId="{1E395D00-6435-47AF-BDD1-99EEEBD551EE}" destId="{88D2178F-0747-469A-A1B7-4B4E6C3A520D}" srcOrd="1" destOrd="0" presId="urn:microsoft.com/office/officeart/2005/8/layout/vList2"/>
    <dgm:cxn modelId="{D77AAB75-3FBD-4EC6-89C1-F17940EE4199}" type="presParOf" srcId="{1E395D00-6435-47AF-BDD1-99EEEBD551EE}" destId="{288E5028-B57D-41A4-A329-2A81DBAE6A20}" srcOrd="2" destOrd="0" presId="urn:microsoft.com/office/officeart/2005/8/layout/vList2"/>
    <dgm:cxn modelId="{EF6FD183-5195-47C2-8292-3E15D1204EF4}" type="presParOf" srcId="{1E395D00-6435-47AF-BDD1-99EEEBD551EE}" destId="{F52AF388-6647-40C1-9B0C-4EACF0087302}" srcOrd="3" destOrd="0" presId="urn:microsoft.com/office/officeart/2005/8/layout/vList2"/>
    <dgm:cxn modelId="{93570274-80FF-4597-9140-78C6897D45C5}" type="presParOf" srcId="{1E395D00-6435-47AF-BDD1-99EEEBD551EE}" destId="{8CDB7BC7-8DB4-48B4-844D-150D6BC9A281}" srcOrd="4" destOrd="0" presId="urn:microsoft.com/office/officeart/2005/8/layout/v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D5358F-2C12-40D3-A142-40CC932D99A4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l-GR"/>
        </a:p>
      </dgm:t>
    </dgm:pt>
    <dgm:pt modelId="{EC327B3B-64E2-4867-8E05-4626CF7AA557}">
      <dgm:prSet phldrT="[Κείμενο]" custT="1"/>
      <dgm:spPr>
        <a:solidFill>
          <a:schemeClr val="bg1">
            <a:lumMod val="95000"/>
          </a:schemeClr>
        </a:solidFill>
        <a:ln>
          <a:solidFill>
            <a:srgbClr val="785832"/>
          </a:solidFill>
        </a:ln>
      </dgm:spPr>
      <dgm:t>
        <a:bodyPr/>
        <a:lstStyle/>
        <a:p>
          <a:r>
            <a:rPr lang="en-US" sz="3200" kern="1200" dirty="0">
              <a:solidFill>
                <a:schemeClr val="tx1"/>
              </a:solidFill>
              <a:effectLst/>
            </a:rPr>
            <a:t>4. </a:t>
          </a:r>
          <a:r>
            <a:rPr lang="en-US" sz="3200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Umožnenie dialógu  </a:t>
          </a:r>
          <a:endParaRPr lang="el-GR" sz="3200" kern="120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DF29B433-28C4-4212-B73F-BBA2E55D71FD}" type="parTrans" cxnId="{013F4C26-68C0-4526-9DB3-5EB519553F3C}">
      <dgm:prSet/>
      <dgm:spPr/>
      <dgm:t>
        <a:bodyPr/>
        <a:lstStyle/>
        <a:p>
          <a:endParaRPr lang="el-GR" sz="1600">
            <a:solidFill>
              <a:schemeClr val="tx1"/>
            </a:solidFill>
            <a:effectLst/>
          </a:endParaRPr>
        </a:p>
      </dgm:t>
    </dgm:pt>
    <dgm:pt modelId="{E3EA5345-B843-40CC-AF3F-48429EEC6F62}" type="sibTrans" cxnId="{013F4C26-68C0-4526-9DB3-5EB519553F3C}">
      <dgm:prSet/>
      <dgm:spPr/>
      <dgm:t>
        <a:bodyPr/>
        <a:lstStyle/>
        <a:p>
          <a:endParaRPr lang="el-GR">
            <a:solidFill>
              <a:schemeClr val="tx1"/>
            </a:solidFill>
            <a:effectLst/>
          </a:endParaRPr>
        </a:p>
      </dgm:t>
    </dgm:pt>
    <dgm:pt modelId="{4E244519-B7AC-4B3B-BE5F-12059590F0D2}">
      <dgm:prSet phldrT="[Κείμενο]" custT="1"/>
      <dgm:spPr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5. Etika</a:t>
          </a:r>
          <a:endParaRPr lang="el-GR" sz="3200" kern="120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E30B4CE4-28F5-41D5-BDD7-379CEE7BFAA6}" type="parTrans" cxnId="{63EE376A-9BE3-42F8-986B-13F24A6B6A52}">
      <dgm:prSet/>
      <dgm:spPr/>
      <dgm:t>
        <a:bodyPr/>
        <a:lstStyle/>
        <a:p>
          <a:endParaRPr lang="el-GR" sz="1600">
            <a:solidFill>
              <a:schemeClr val="tx1"/>
            </a:solidFill>
            <a:effectLst/>
          </a:endParaRPr>
        </a:p>
      </dgm:t>
    </dgm:pt>
    <dgm:pt modelId="{67FEA77F-9792-4206-8836-885C74441292}" type="sibTrans" cxnId="{63EE376A-9BE3-42F8-986B-13F24A6B6A52}">
      <dgm:prSet/>
      <dgm:spPr/>
      <dgm:t>
        <a:bodyPr/>
        <a:lstStyle/>
        <a:p>
          <a:endParaRPr lang="el-GR">
            <a:solidFill>
              <a:schemeClr val="tx1"/>
            </a:solidFill>
            <a:effectLst/>
          </a:endParaRPr>
        </a:p>
      </dgm:t>
    </dgm:pt>
    <dgm:pt modelId="{B4C523CA-CB9B-45E6-9B42-ACDDF1BF7D65}">
      <dgm:prSet phldrT="[Κείμενο]" custT="1"/>
      <dgm:spPr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6. Reflexívne zručnosti </a:t>
          </a:r>
          <a:endParaRPr lang="el-GR" sz="3200" kern="120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0B61FFA1-954D-4769-9935-DC27A03FE46F}" type="parTrans" cxnId="{AB3B445A-D322-425F-BF83-71C16EDBCF6A}">
      <dgm:prSet/>
      <dgm:spPr/>
      <dgm:t>
        <a:bodyPr/>
        <a:lstStyle/>
        <a:p>
          <a:endParaRPr lang="el-GR" sz="1600">
            <a:solidFill>
              <a:schemeClr val="tx1"/>
            </a:solidFill>
            <a:effectLst/>
          </a:endParaRPr>
        </a:p>
      </dgm:t>
    </dgm:pt>
    <dgm:pt modelId="{2A74883B-AB36-4DBE-A90D-C134F37AC8DE}" type="sibTrans" cxnId="{AB3B445A-D322-425F-BF83-71C16EDBCF6A}">
      <dgm:prSet/>
      <dgm:spPr/>
      <dgm:t>
        <a:bodyPr/>
        <a:lstStyle/>
        <a:p>
          <a:endParaRPr lang="el-GR">
            <a:solidFill>
              <a:schemeClr val="tx1"/>
            </a:solidFill>
            <a:effectLst/>
          </a:endParaRPr>
        </a:p>
      </dgm:t>
    </dgm:pt>
    <dgm:pt modelId="{B351AA1E-2C74-48BB-A521-23955E0A9ADD}">
      <dgm:prSet phldrT="[Κείμενο]" custT="1"/>
      <dgm:spPr>
        <a:solidFill>
          <a:srgbClr val="95C11F"/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gm:spPr>
      <dgm:t>
        <a:bodyPr spcFirstLastPara="0" vert="horz" wrap="square" lIns="121920" tIns="121920" rIns="121920" bIns="121920" numCol="1" spcCol="1270" anchor="ctr" anchorCtr="0"/>
        <a:lstStyle/>
        <a:p>
          <a:pPr>
            <a:buNone/>
          </a:pPr>
          <a:r>
            <a: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7. Digitálne zručnosti </a:t>
          </a:r>
          <a:endParaRPr lang="el-GR"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950C36F4-EC07-4D02-9417-714879B96E39}" type="parTrans" cxnId="{456B206B-605A-471C-8046-281FC6C7E9B0}">
      <dgm:prSet/>
      <dgm:spPr/>
      <dgm:t>
        <a:bodyPr/>
        <a:lstStyle/>
        <a:p>
          <a:endParaRPr lang="en-GB"/>
        </a:p>
      </dgm:t>
    </dgm:pt>
    <dgm:pt modelId="{C163FAE4-3D42-43AA-8E6C-FEAC6FABA10A}" type="sibTrans" cxnId="{456B206B-605A-471C-8046-281FC6C7E9B0}">
      <dgm:prSet/>
      <dgm:spPr/>
      <dgm:t>
        <a:bodyPr/>
        <a:lstStyle/>
        <a:p>
          <a:endParaRPr lang="en-GB"/>
        </a:p>
      </dgm:t>
    </dgm:pt>
    <dgm:pt modelId="{1E395D00-6435-47AF-BDD1-99EEEBD551EE}" type="pres">
      <dgm:prSet presAssocID="{C4D5358F-2C12-40D3-A142-40CC932D99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70C7429-9401-4802-AB33-313A76532508}" type="pres">
      <dgm:prSet presAssocID="{EC327B3B-64E2-4867-8E05-4626CF7AA557}" presName="parentText" presStyleLbl="node1" presStyleIdx="0" presStyleCnt="4" custLinFactY="-22104" custLinFactNeighborX="-54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8D2178F-0747-469A-A1B7-4B4E6C3A520D}" type="pres">
      <dgm:prSet presAssocID="{E3EA5345-B843-40CC-AF3F-48429EEC6F62}" presName="spacer" presStyleCnt="0"/>
      <dgm:spPr/>
    </dgm:pt>
    <dgm:pt modelId="{288E5028-B57D-41A4-A329-2A81DBAE6A20}" type="pres">
      <dgm:prSet presAssocID="{4E244519-B7AC-4B3B-BE5F-12059590F0D2}" presName="parentText" presStyleLbl="node1" presStyleIdx="1" presStyleCnt="4" custLinFactNeighborY="-19892">
        <dgm:presLayoutVars>
          <dgm:chMax val="0"/>
          <dgm:bulletEnabled val="1"/>
        </dgm:presLayoutVars>
      </dgm:prSet>
      <dgm:spPr>
        <a:xfrm>
          <a:off x="0" y="1175325"/>
          <a:ext cx="4961817" cy="1029600"/>
        </a:xfrm>
        <a:prstGeom prst="roundRect">
          <a:avLst/>
        </a:prstGeom>
      </dgm:spPr>
      <dgm:t>
        <a:bodyPr/>
        <a:lstStyle/>
        <a:p>
          <a:endParaRPr lang="el-GR"/>
        </a:p>
      </dgm:t>
    </dgm:pt>
    <dgm:pt modelId="{F52AF388-6647-40C1-9B0C-4EACF0087302}" type="pres">
      <dgm:prSet presAssocID="{67FEA77F-9792-4206-8836-885C74441292}" presName="spacer" presStyleCnt="0"/>
      <dgm:spPr/>
    </dgm:pt>
    <dgm:pt modelId="{8CDB7BC7-8DB4-48B4-844D-150D6BC9A281}" type="pres">
      <dgm:prSet presAssocID="{B4C523CA-CB9B-45E6-9B42-ACDDF1BF7D65}" presName="parentText" presStyleLbl="node1" presStyleIdx="2" presStyleCnt="4">
        <dgm:presLayoutVars>
          <dgm:chMax val="0"/>
          <dgm:bulletEnabled val="1"/>
        </dgm:presLayoutVars>
      </dgm:prSet>
      <dgm:spPr>
        <a:xfrm>
          <a:off x="0" y="3062896"/>
          <a:ext cx="4961817" cy="1216800"/>
        </a:xfrm>
        <a:prstGeom prst="roundRect">
          <a:avLst/>
        </a:prstGeom>
      </dgm:spPr>
      <dgm:t>
        <a:bodyPr/>
        <a:lstStyle/>
        <a:p>
          <a:endParaRPr lang="el-GR"/>
        </a:p>
      </dgm:t>
    </dgm:pt>
    <dgm:pt modelId="{E9615218-FA73-4A78-8218-0856620E7CB2}" type="pres">
      <dgm:prSet presAssocID="{2A74883B-AB36-4DBE-A90D-C134F37AC8DE}" presName="spacer" presStyleCnt="0"/>
      <dgm:spPr/>
    </dgm:pt>
    <dgm:pt modelId="{3352B6FF-4293-4555-897C-C1B04E62B888}" type="pres">
      <dgm:prSet presAssocID="{B351AA1E-2C74-48BB-A521-23955E0A9ADD}" presName="parentText" presStyleLbl="node1" presStyleIdx="3" presStyleCnt="4" custLinFactNeighborX="-41374" custLinFactNeighborY="-10782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l-GR"/>
        </a:p>
      </dgm:t>
    </dgm:pt>
  </dgm:ptLst>
  <dgm:cxnLst>
    <dgm:cxn modelId="{456B206B-605A-471C-8046-281FC6C7E9B0}" srcId="{C4D5358F-2C12-40D3-A142-40CC932D99A4}" destId="{B351AA1E-2C74-48BB-A521-23955E0A9ADD}" srcOrd="3" destOrd="0" parTransId="{950C36F4-EC07-4D02-9417-714879B96E39}" sibTransId="{C163FAE4-3D42-43AA-8E6C-FEAC6FABA10A}"/>
    <dgm:cxn modelId="{AB3B445A-D322-425F-BF83-71C16EDBCF6A}" srcId="{C4D5358F-2C12-40D3-A142-40CC932D99A4}" destId="{B4C523CA-CB9B-45E6-9B42-ACDDF1BF7D65}" srcOrd="2" destOrd="0" parTransId="{0B61FFA1-954D-4769-9935-DC27A03FE46F}" sibTransId="{2A74883B-AB36-4DBE-A90D-C134F37AC8DE}"/>
    <dgm:cxn modelId="{013F4C26-68C0-4526-9DB3-5EB519553F3C}" srcId="{C4D5358F-2C12-40D3-A142-40CC932D99A4}" destId="{EC327B3B-64E2-4867-8E05-4626CF7AA557}" srcOrd="0" destOrd="0" parTransId="{DF29B433-28C4-4212-B73F-BBA2E55D71FD}" sibTransId="{E3EA5345-B843-40CC-AF3F-48429EEC6F62}"/>
    <dgm:cxn modelId="{71170B66-801D-42B1-BD88-3067EF1E3D30}" type="presOf" srcId="{EC327B3B-64E2-4867-8E05-4626CF7AA557}" destId="{470C7429-9401-4802-AB33-313A76532508}" srcOrd="0" destOrd="0" presId="urn:microsoft.com/office/officeart/2005/8/layout/vList2"/>
    <dgm:cxn modelId="{64DB2D9C-5A7E-4EEA-89AA-D82CCCD49481}" type="presOf" srcId="{B351AA1E-2C74-48BB-A521-23955E0A9ADD}" destId="{3352B6FF-4293-4555-897C-C1B04E62B888}" srcOrd="0" destOrd="0" presId="urn:microsoft.com/office/officeart/2005/8/layout/vList2"/>
    <dgm:cxn modelId="{63EE376A-9BE3-42F8-986B-13F24A6B6A52}" srcId="{C4D5358F-2C12-40D3-A142-40CC932D99A4}" destId="{4E244519-B7AC-4B3B-BE5F-12059590F0D2}" srcOrd="1" destOrd="0" parTransId="{E30B4CE4-28F5-41D5-BDD7-379CEE7BFAA6}" sibTransId="{67FEA77F-9792-4206-8836-885C74441292}"/>
    <dgm:cxn modelId="{7533573D-AE90-413F-8D5E-92E484CC53EE}" type="presOf" srcId="{C4D5358F-2C12-40D3-A142-40CC932D99A4}" destId="{1E395D00-6435-47AF-BDD1-99EEEBD551EE}" srcOrd="0" destOrd="0" presId="urn:microsoft.com/office/officeart/2005/8/layout/vList2"/>
    <dgm:cxn modelId="{E7D99F90-BD21-488E-8965-4FA3E6649457}" type="presOf" srcId="{4E244519-B7AC-4B3B-BE5F-12059590F0D2}" destId="{288E5028-B57D-41A4-A329-2A81DBAE6A20}" srcOrd="0" destOrd="0" presId="urn:microsoft.com/office/officeart/2005/8/layout/vList2"/>
    <dgm:cxn modelId="{0A308EED-F4BF-484E-9616-FC08E6DF7B71}" type="presOf" srcId="{B4C523CA-CB9B-45E6-9B42-ACDDF1BF7D65}" destId="{8CDB7BC7-8DB4-48B4-844D-150D6BC9A281}" srcOrd="0" destOrd="0" presId="urn:microsoft.com/office/officeart/2005/8/layout/vList2"/>
    <dgm:cxn modelId="{D194C380-2F5A-4D83-B19D-EDEBF138C04E}" type="presParOf" srcId="{1E395D00-6435-47AF-BDD1-99EEEBD551EE}" destId="{470C7429-9401-4802-AB33-313A76532508}" srcOrd="0" destOrd="0" presId="urn:microsoft.com/office/officeart/2005/8/layout/vList2"/>
    <dgm:cxn modelId="{1C593544-AEA6-4F32-B3EB-A05830DB3610}" type="presParOf" srcId="{1E395D00-6435-47AF-BDD1-99EEEBD551EE}" destId="{88D2178F-0747-469A-A1B7-4B4E6C3A520D}" srcOrd="1" destOrd="0" presId="urn:microsoft.com/office/officeart/2005/8/layout/vList2"/>
    <dgm:cxn modelId="{D77AAB75-3FBD-4EC6-89C1-F17940EE4199}" type="presParOf" srcId="{1E395D00-6435-47AF-BDD1-99EEEBD551EE}" destId="{288E5028-B57D-41A4-A329-2A81DBAE6A20}" srcOrd="2" destOrd="0" presId="urn:microsoft.com/office/officeart/2005/8/layout/vList2"/>
    <dgm:cxn modelId="{EF6FD183-5195-47C2-8292-3E15D1204EF4}" type="presParOf" srcId="{1E395D00-6435-47AF-BDD1-99EEEBD551EE}" destId="{F52AF388-6647-40C1-9B0C-4EACF0087302}" srcOrd="3" destOrd="0" presId="urn:microsoft.com/office/officeart/2005/8/layout/vList2"/>
    <dgm:cxn modelId="{93570274-80FF-4597-9140-78C6897D45C5}" type="presParOf" srcId="{1E395D00-6435-47AF-BDD1-99EEEBD551EE}" destId="{8CDB7BC7-8DB4-48B4-844D-150D6BC9A281}" srcOrd="4" destOrd="0" presId="urn:microsoft.com/office/officeart/2005/8/layout/vList2"/>
    <dgm:cxn modelId="{1327D06E-9E36-45F8-9DBA-CA14A05E8429}" type="presParOf" srcId="{1E395D00-6435-47AF-BDD1-99EEEBD551EE}" destId="{E9615218-FA73-4A78-8218-0856620E7CB2}" srcOrd="5" destOrd="0" presId="urn:microsoft.com/office/officeart/2005/8/layout/vList2"/>
    <dgm:cxn modelId="{5D37EE8F-81F6-4192-B38E-2F624DE676EB}" type="presParOf" srcId="{1E395D00-6435-47AF-BDD1-99EEEBD551EE}" destId="{3352B6FF-4293-4555-897C-C1B04E62B888}" srcOrd="6" destOrd="0" presId="urn:microsoft.com/office/officeart/2005/8/layout/v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C7429-9401-4802-AB33-313A76532508}">
      <dsp:nvSpPr>
        <dsp:cNvPr id="0" name=""/>
        <dsp:cNvSpPr/>
      </dsp:nvSpPr>
      <dsp:spPr>
        <a:xfrm>
          <a:off x="0" y="0"/>
          <a:ext cx="4961817" cy="1029600"/>
        </a:xfrm>
        <a:prstGeom prst="roundRect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chemeClr val="tx1"/>
              </a:solidFill>
              <a:effectLst/>
            </a:rPr>
            <a:t>1.</a:t>
          </a:r>
          <a:r>
            <a:rPr lang="sk-SK" sz="3200" kern="1200" dirty="0">
              <a:solidFill>
                <a:schemeClr val="tx1"/>
              </a:solidFill>
              <a:effectLst/>
            </a:rPr>
            <a:t> Povedomie</a:t>
          </a:r>
          <a:endParaRPr lang="el-GR" sz="3200" kern="1200" dirty="0">
            <a:solidFill>
              <a:schemeClr val="tx1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50261" y="50261"/>
        <a:ext cx="4861295" cy="929078"/>
      </dsp:txXfrm>
    </dsp:sp>
    <dsp:sp modelId="{288E5028-B57D-41A4-A329-2A81DBAE6A20}">
      <dsp:nvSpPr>
        <dsp:cNvPr id="0" name=""/>
        <dsp:cNvSpPr/>
      </dsp:nvSpPr>
      <dsp:spPr>
        <a:xfrm>
          <a:off x="0" y="1175325"/>
          <a:ext cx="4961817" cy="1029600"/>
        </a:xfrm>
        <a:prstGeom prst="roundRect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solidFill>
                <a:schemeClr val="tx1"/>
              </a:solidFill>
              <a:effectLst/>
              <a:latin typeface="Calibri" panose="020F0502020204030204"/>
              <a:ea typeface="+mn-ea"/>
              <a:cs typeface="+mn-cs"/>
            </a:rPr>
            <a:t>2. Kritické myslenie</a:t>
          </a:r>
          <a:endParaRPr lang="el-GR" sz="3200" b="0" kern="1200" dirty="0">
            <a:solidFill>
              <a:schemeClr val="tx1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50261" y="1225586"/>
        <a:ext cx="4861295" cy="929078"/>
      </dsp:txXfrm>
    </dsp:sp>
    <dsp:sp modelId="{8CDB7BC7-8DB4-48B4-844D-150D6BC9A281}">
      <dsp:nvSpPr>
        <dsp:cNvPr id="0" name=""/>
        <dsp:cNvSpPr/>
      </dsp:nvSpPr>
      <dsp:spPr>
        <a:xfrm>
          <a:off x="0" y="2394834"/>
          <a:ext cx="4961817" cy="1029600"/>
        </a:xfrm>
        <a:prstGeom prst="roundRect">
          <a:avLst/>
        </a:prstGeom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3. Riešenie konfliktov </a:t>
          </a:r>
          <a:endParaRPr lang="el-GR" sz="3200" kern="120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50261" y="2445095"/>
        <a:ext cx="4861295" cy="9290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C7429-9401-4802-AB33-313A76532508}">
      <dsp:nvSpPr>
        <dsp:cNvPr id="0" name=""/>
        <dsp:cNvSpPr/>
      </dsp:nvSpPr>
      <dsp:spPr>
        <a:xfrm>
          <a:off x="0" y="0"/>
          <a:ext cx="4961817" cy="973440"/>
        </a:xfrm>
        <a:prstGeom prst="roundRect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chemeClr val="tx1"/>
              </a:solidFill>
              <a:effectLst/>
            </a:rPr>
            <a:t>4. </a:t>
          </a:r>
          <a:r>
            <a:rPr lang="en-US" sz="3200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Umožnenie dialógu  </a:t>
          </a:r>
          <a:endParaRPr lang="el-GR" sz="3200" kern="120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47519" y="47519"/>
        <a:ext cx="4866779" cy="878402"/>
      </dsp:txXfrm>
    </dsp:sp>
    <dsp:sp modelId="{288E5028-B57D-41A4-A329-2A81DBAE6A20}">
      <dsp:nvSpPr>
        <dsp:cNvPr id="0" name=""/>
        <dsp:cNvSpPr/>
      </dsp:nvSpPr>
      <dsp:spPr>
        <a:xfrm>
          <a:off x="0" y="1108717"/>
          <a:ext cx="4961817" cy="973440"/>
        </a:xfrm>
        <a:prstGeom prst="roundRect">
          <a:avLst/>
        </a:prstGeom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5. Etika</a:t>
          </a:r>
          <a:endParaRPr lang="el-GR" sz="3200" kern="120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47519" y="1156236"/>
        <a:ext cx="4866779" cy="878402"/>
      </dsp:txXfrm>
    </dsp:sp>
    <dsp:sp modelId="{8CDB7BC7-8DB4-48B4-844D-150D6BC9A281}">
      <dsp:nvSpPr>
        <dsp:cNvPr id="0" name=""/>
        <dsp:cNvSpPr/>
      </dsp:nvSpPr>
      <dsp:spPr>
        <a:xfrm>
          <a:off x="0" y="2261708"/>
          <a:ext cx="4961817" cy="973440"/>
        </a:xfrm>
        <a:prstGeom prst="roundRect">
          <a:avLst/>
        </a:prstGeom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6. Reflexívne zručnosti </a:t>
          </a:r>
          <a:endParaRPr lang="el-GR" sz="3200" kern="120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47519" y="2309227"/>
        <a:ext cx="4866779" cy="878402"/>
      </dsp:txXfrm>
    </dsp:sp>
    <dsp:sp modelId="{3352B6FF-4293-4555-897C-C1B04E62B888}">
      <dsp:nvSpPr>
        <dsp:cNvPr id="0" name=""/>
        <dsp:cNvSpPr/>
      </dsp:nvSpPr>
      <dsp:spPr>
        <a:xfrm>
          <a:off x="0" y="3368760"/>
          <a:ext cx="4961817" cy="973440"/>
        </a:xfrm>
        <a:prstGeom prst="roundRect">
          <a:avLst/>
        </a:prstGeom>
        <a:solidFill>
          <a:srgbClr val="95C11F"/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7. Digitálne zručnosti </a:t>
          </a:r>
          <a:endParaRPr lang="el-GR" sz="3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47519" y="3416279"/>
        <a:ext cx="4866779" cy="878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AE6F319F-557A-4033-9A7E-7B30C1709D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ED24FFA-E381-4D15-9323-2E7F167B5D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0361F-8793-4678-8399-75402180233D}" type="datetimeFigureOut">
              <a:rPr lang="el-GR" smtClean="0"/>
              <a:t>17/8/2024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7A14582-B00E-403A-B9F6-8137B447B5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9BBD3CB-00AE-4B41-B6C8-39534586D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2EE3A-1E6C-47AF-A0C5-588F1B9CC3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3068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42A8D-6A8A-4D0C-BE99-5FB2E4FC1A13}" type="datetimeFigureOut">
              <a:rPr lang="el-GR" smtClean="0"/>
              <a:t>17/8/2024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90C62-02BA-4B64-96F1-99D7E3BEEE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630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3858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5959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6242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3933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8475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1424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23088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7477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95650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8214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2942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90873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5602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86601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94043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0463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145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3692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205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5358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4264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1871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3487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6475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970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modul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>
            <a:extLst>
              <a:ext uri="{FF2B5EF4-FFF2-40B4-BE49-F238E27FC236}">
                <a16:creationId xmlns:a16="http://schemas.microsoft.com/office/drawing/2014/main" id="{85AC0203-B144-4B95-B9C1-17443F665396}"/>
              </a:ext>
            </a:extLst>
          </p:cNvPr>
          <p:cNvSpPr/>
          <p:nvPr userDrawn="1"/>
        </p:nvSpPr>
        <p:spPr>
          <a:xfrm>
            <a:off x="0" y="2252352"/>
            <a:ext cx="12192001" cy="3787362"/>
          </a:xfrm>
          <a:prstGeom prst="rect">
            <a:avLst/>
          </a:prstGeom>
          <a:solidFill>
            <a:srgbClr val="004899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285750" lvl="0" indent="-285750" algn="ctr">
              <a:buFont typeface="Wingdings" panose="05000000000000000000" pitchFamily="2" charset="2"/>
              <a:buChar char="§"/>
            </a:pPr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0515600" cy="618346"/>
          </a:xfrm>
        </p:spPr>
        <p:txBody>
          <a:bodyPr>
            <a:noAutofit/>
          </a:bodyPr>
          <a:lstStyle>
            <a:lvl1pPr>
              <a:defRPr lang="el-GR" sz="2200" kern="1200" dirty="0">
                <a:solidFill>
                  <a:srgbClr val="D8134D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51" y="2218305"/>
            <a:ext cx="7872768" cy="3787361"/>
          </a:xfrm>
        </p:spPr>
        <p:txBody>
          <a:bodyPr/>
          <a:lstStyle>
            <a:lvl1pPr marL="228600" indent="-228600">
              <a:buClr>
                <a:schemeClr val="bg1"/>
              </a:buClr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685800" indent="-228600">
              <a:buClr>
                <a:schemeClr val="bg1"/>
              </a:buClr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2pPr>
            <a:lvl3pPr marL="1143000" indent="-228600">
              <a:buClr>
                <a:schemeClr val="bg1"/>
              </a:buClr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3pPr>
            <a:lvl4pPr marL="1600200" indent="-228600">
              <a:buClr>
                <a:schemeClr val="bg1"/>
              </a:buClr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4pPr>
            <a:lvl5pPr marL="2057400" indent="-228600">
              <a:buClr>
                <a:schemeClr val="bg1"/>
              </a:buClr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5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8" name="TextBox 80">
            <a:extLst>
              <a:ext uri="{FF2B5EF4-FFF2-40B4-BE49-F238E27FC236}">
                <a16:creationId xmlns:a16="http://schemas.microsoft.com/office/drawing/2014/main" id="{C2E476BC-8345-4D0D-3E80-740E90062EC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009" y="1314"/>
            <a:ext cx="2916737" cy="533745"/>
          </a:xfrm>
          <a:prstGeom prst="rect">
            <a:avLst/>
          </a:prstGeom>
          <a:solidFill>
            <a:srgbClr val="004899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180000" anchor="ctr"/>
          <a:lstStyle>
            <a:defPPr>
              <a:defRPr lang="el-GR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algn="l"/>
            <a:r>
              <a:rPr lang="sk-SK" altLang="el-GR" sz="24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Digitálne zručnosti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D00E564-24F8-EC0D-5724-7025327EDB99}"/>
              </a:ext>
            </a:extLst>
          </p:cNvPr>
          <p:cNvSpPr/>
          <p:nvPr userDrawn="1"/>
        </p:nvSpPr>
        <p:spPr bwMode="auto">
          <a:xfrm>
            <a:off x="2718761" y="59354"/>
            <a:ext cx="401430" cy="405819"/>
          </a:xfrm>
          <a:prstGeom prst="ellipse">
            <a:avLst/>
          </a:prstGeom>
          <a:solidFill>
            <a:srgbClr val="95C11F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D61920"/>
              </a:solidFill>
              <a:latin typeface="+mn-lt"/>
              <a:sym typeface="Arial"/>
              <a:rtl val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1C2C98-D9BC-6B3D-5C84-CBA4DF66EE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77320" y="-24282"/>
            <a:ext cx="324196" cy="4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bg1"/>
              </a:buClr>
              <a:buSzPct val="140000"/>
            </a:pPr>
            <a:r>
              <a:rPr lang="en-US" altLang="el-G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</a:t>
            </a:r>
          </a:p>
        </p:txBody>
      </p:sp>
      <p:pic>
        <p:nvPicPr>
          <p:cNvPr id="5" name="Γραφικό 6">
            <a:extLst>
              <a:ext uri="{FF2B5EF4-FFF2-40B4-BE49-F238E27FC236}">
                <a16:creationId xmlns:a16="http://schemas.microsoft.com/office/drawing/2014/main" id="{8A4885C2-F3BE-A850-204D-D04D6FD4E5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788071" y="48972"/>
            <a:ext cx="3381627" cy="843380"/>
          </a:xfrm>
          <a:prstGeom prst="rect">
            <a:avLst/>
          </a:prstGeom>
        </p:spPr>
      </p:pic>
      <p:pic>
        <p:nvPicPr>
          <p:cNvPr id="12" name="Obrázok 3" descr="Obrázok, na ktorom je snímka obrazovky, písmo, elektrická modrá, grafika&#10;&#10;Automaticky generovaný popis">
            <a:extLst>
              <a:ext uri="{FF2B5EF4-FFF2-40B4-BE49-F238E27FC236}">
                <a16:creationId xmlns:a16="http://schemas.microsoft.com/office/drawing/2014/main" id="{0AAF4937-F223-9612-16ED-C5290ACF61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6185230"/>
            <a:ext cx="2866717" cy="67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all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FC282D51-334C-492B-9A39-B63B0DF2D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075"/>
            <a:ext cx="10515600" cy="1325563"/>
          </a:xfrm>
        </p:spPr>
        <p:txBody>
          <a:bodyPr>
            <a:normAutofit/>
          </a:bodyPr>
          <a:lstStyle>
            <a:lvl1pPr algn="ctr">
              <a:defRPr lang="el-GR" sz="4000" b="0" kern="1200" dirty="0" smtClean="0">
                <a:solidFill>
                  <a:srgbClr val="D8134D"/>
                </a:solidFill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10" name="TextBox 80">
            <a:extLst>
              <a:ext uri="{FF2B5EF4-FFF2-40B4-BE49-F238E27FC236}">
                <a16:creationId xmlns:a16="http://schemas.microsoft.com/office/drawing/2014/main" id="{79C9303C-96F0-47F7-8FD2-205DF32B61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2. Empower</a:t>
            </a:r>
          </a:p>
        </p:txBody>
      </p:sp>
      <p:sp>
        <p:nvSpPr>
          <p:cNvPr id="11" name="TextBox 81">
            <a:extLst>
              <a:ext uri="{FF2B5EF4-FFF2-40B4-BE49-F238E27FC236}">
                <a16:creationId xmlns:a16="http://schemas.microsoft.com/office/drawing/2014/main" id="{DA09FF50-0927-454B-AFBE-BC816B37A0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3. Participate</a:t>
            </a:r>
          </a:p>
        </p:txBody>
      </p:sp>
      <p:sp>
        <p:nvSpPr>
          <p:cNvPr id="13" name="TextBox 80">
            <a:extLst>
              <a:ext uri="{FF2B5EF4-FFF2-40B4-BE49-F238E27FC236}">
                <a16:creationId xmlns:a16="http://schemas.microsoft.com/office/drawing/2014/main" id="{D64053F3-B864-46DB-814C-6742DA12C8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 sz="2800">
                <a:solidFill>
                  <a:srgbClr val="FFFFFF"/>
                </a:solidFill>
                <a:latin typeface="Impact" panose="020B0806030902050204" pitchFamily="34" charset="0"/>
              </a:rPr>
              <a:t>1. Prevent</a:t>
            </a:r>
          </a:p>
        </p:txBody>
      </p:sp>
      <p:pic>
        <p:nvPicPr>
          <p:cNvPr id="12" name="Picture 13" descr="C:\Users\Georgia-Work\AppData\Roaming\Skype\georgia.aristidou\media_messaging\media_cache\^DD49E969C8C275A0BF0095F3F01442BBA23C6B6D6D2A977CE4^pimgpsh_fullsize_distr.jpg">
            <a:extLst>
              <a:ext uri="{FF2B5EF4-FFF2-40B4-BE49-F238E27FC236}">
                <a16:creationId xmlns:a16="http://schemas.microsoft.com/office/drawing/2014/main" id="{B6D1E8F0-8810-4EB0-8AB0-C8161F94E6F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Γραφικό 6">
            <a:extLst>
              <a:ext uri="{FF2B5EF4-FFF2-40B4-BE49-F238E27FC236}">
                <a16:creationId xmlns:a16="http://schemas.microsoft.com/office/drawing/2014/main" id="{3BF07FCA-51F0-CD61-A16F-1DA69030B6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275" y="32173"/>
            <a:ext cx="3381627" cy="84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99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U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2B5C26-F28B-4AA9-BD2D-9793B5ACAA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00" y="1079999"/>
            <a:ext cx="10515600" cy="893179"/>
          </a:xfrm>
        </p:spPr>
        <p:txBody>
          <a:bodyPr>
            <a:normAutofit/>
          </a:bodyPr>
          <a:lstStyle>
            <a:lvl1pPr>
              <a:defRPr lang="el-GR" sz="3600" b="1" kern="1200" dirty="0">
                <a:solidFill>
                  <a:srgbClr val="D8134D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n-US" dirty="0"/>
              <a:t>Unit 1</a:t>
            </a:r>
            <a:br>
              <a:rPr lang="en-US" dirty="0"/>
            </a:br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2867843-C85E-4F95-822E-2E2E06813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</p:spPr>
        <p:txBody>
          <a:bodyPr anchor="b">
            <a:normAutofit/>
          </a:bodyPr>
          <a:lstStyle>
            <a:lvl1pPr marL="0" indent="0">
              <a:buNone/>
              <a:defRPr lang="el-GR" sz="1800" b="1" kern="12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8468A7D-D857-4528-93D4-75CB428F4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0" y="2687950"/>
            <a:ext cx="10515600" cy="3684588"/>
          </a:xfrm>
        </p:spPr>
        <p:txBody>
          <a:bodyPr/>
          <a:lstStyle>
            <a:lvl1pPr>
              <a:lnSpc>
                <a:spcPct val="150000"/>
              </a:lnSpc>
              <a:buClr>
                <a:srgbClr val="95C11F"/>
              </a:buClr>
              <a:defRPr>
                <a:latin typeface="+mn-lt"/>
              </a:defRPr>
            </a:lvl1pPr>
            <a:lvl2pPr marL="685800" indent="-228600">
              <a:lnSpc>
                <a:spcPct val="150000"/>
              </a:lnSpc>
              <a:buClr>
                <a:srgbClr val="95C11F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marL="1143000" indent="-228600">
              <a:lnSpc>
                <a:spcPct val="150000"/>
              </a:lnSpc>
              <a:buClr>
                <a:srgbClr val="95C11F"/>
              </a:buClr>
              <a:buFont typeface="Courier New" panose="02070309020205020404" pitchFamily="49" charset="0"/>
              <a:buChar char="o"/>
              <a:defRPr>
                <a:latin typeface="+mn-lt"/>
              </a:defRPr>
            </a:lvl3pPr>
            <a:lvl4pPr>
              <a:lnSpc>
                <a:spcPct val="150000"/>
              </a:lnSpc>
              <a:buClr>
                <a:srgbClr val="95C11F"/>
              </a:buClr>
              <a:defRPr>
                <a:latin typeface="+mn-lt"/>
              </a:defRPr>
            </a:lvl4pPr>
            <a:lvl5pPr>
              <a:lnSpc>
                <a:spcPct val="150000"/>
              </a:lnSpc>
              <a:buClr>
                <a:srgbClr val="95C11F"/>
              </a:buClr>
              <a:defRPr>
                <a:latin typeface="+mn-lt"/>
              </a:defRPr>
            </a:lvl5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pic>
        <p:nvPicPr>
          <p:cNvPr id="19" name="Picture 13" descr="C:\Users\Georgia-Work\AppData\Roaming\Skype\georgia.aristidou\media_messaging\media_cache\^DD49E969C8C275A0BF0095F3F01442BBA23C6B6D6D2A977CE4^pimgpsh_fullsize_distr.jpg">
            <a:extLst>
              <a:ext uri="{FF2B5EF4-FFF2-40B4-BE49-F238E27FC236}">
                <a16:creationId xmlns:a16="http://schemas.microsoft.com/office/drawing/2014/main" id="{B9911DEF-60F4-4A71-9614-3CF965F78B27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980" y="6356323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Γραφικό 6">
            <a:extLst>
              <a:ext uri="{FF2B5EF4-FFF2-40B4-BE49-F238E27FC236}">
                <a16:creationId xmlns:a16="http://schemas.microsoft.com/office/drawing/2014/main" id="{7429F7FF-8899-5BE5-E3F8-D6753BB308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88605" y="48972"/>
            <a:ext cx="2981093" cy="74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85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it slide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113050"/>
            <a:ext cx="11059692" cy="605096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D8134D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5852132" cy="4865977"/>
          </a:xfrm>
        </p:spPr>
        <p:txBody>
          <a:bodyPr/>
          <a:lstStyle>
            <a:lvl1pPr>
              <a:defRPr sz="2400"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pic>
        <p:nvPicPr>
          <p:cNvPr id="4" name="Γραφικό 6">
            <a:extLst>
              <a:ext uri="{FF2B5EF4-FFF2-40B4-BE49-F238E27FC236}">
                <a16:creationId xmlns:a16="http://schemas.microsoft.com/office/drawing/2014/main" id="{111A1450-08EE-3E99-1407-C1C41B4AD5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220168" y="6493068"/>
            <a:ext cx="1843147" cy="459682"/>
          </a:xfrm>
          <a:prstGeom prst="rect">
            <a:avLst/>
          </a:prstGeom>
        </p:spPr>
      </p:pic>
      <p:sp>
        <p:nvSpPr>
          <p:cNvPr id="5" name="TextBox 80">
            <a:extLst>
              <a:ext uri="{FF2B5EF4-FFF2-40B4-BE49-F238E27FC236}">
                <a16:creationId xmlns:a16="http://schemas.microsoft.com/office/drawing/2014/main" id="{F0800FC4-81E7-8ECA-7BF8-2DAF135638A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009" y="1314"/>
            <a:ext cx="2916737" cy="533745"/>
          </a:xfrm>
          <a:prstGeom prst="rect">
            <a:avLst/>
          </a:prstGeom>
          <a:solidFill>
            <a:srgbClr val="004899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180000" anchor="ctr"/>
          <a:lstStyle>
            <a:defPPr>
              <a:defRPr lang="el-GR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algn="l"/>
            <a:r>
              <a:rPr lang="sk-SK" altLang="el-GR" sz="24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Digitálne zručnosti</a:t>
            </a:r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A9F3138D-894C-43F4-11C7-434829DCFA12}"/>
              </a:ext>
            </a:extLst>
          </p:cNvPr>
          <p:cNvSpPr/>
          <p:nvPr userDrawn="1"/>
        </p:nvSpPr>
        <p:spPr bwMode="auto">
          <a:xfrm>
            <a:off x="2718761" y="59354"/>
            <a:ext cx="401430" cy="405819"/>
          </a:xfrm>
          <a:prstGeom prst="ellipse">
            <a:avLst/>
          </a:prstGeom>
          <a:solidFill>
            <a:srgbClr val="95C11F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D61920"/>
              </a:solidFill>
              <a:latin typeface="+mn-lt"/>
              <a:sym typeface="Arial"/>
              <a:rtl val="0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667A15FD-92C4-832B-BEEB-2FB6CDF09D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77320" y="-24282"/>
            <a:ext cx="324196" cy="4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bg1"/>
              </a:buClr>
              <a:buSzPct val="140000"/>
            </a:pPr>
            <a:r>
              <a:rPr lang="en-US" altLang="el-G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577986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040FA-9906-4CC1-BC45-485E7EF45242}" type="datetimeFigureOut">
              <a:rPr lang="el-GR" smtClean="0"/>
              <a:t>17/8/2024</a:t>
            </a:fld>
            <a:endParaRPr lang="el-GR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72DE-A66B-47C0-8B9C-780E58F2F0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7629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nit slid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508F4D-74CD-4DC9-8CC6-A32508E7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D8134D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983499B-D787-4204-9DCD-5D794F92B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999" y="1800000"/>
            <a:ext cx="5409663" cy="4893408"/>
          </a:xfrm>
        </p:spPr>
        <p:txBody>
          <a:bodyPr/>
          <a:lstStyle>
            <a:lvl1pPr>
              <a:buClr>
                <a:srgbClr val="95C11F"/>
              </a:buClr>
              <a:defRPr/>
            </a:lvl1pPr>
            <a:lvl2pPr marL="685800" indent="-228600">
              <a:buClr>
                <a:srgbClr val="95C11F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95C11F"/>
              </a:buClr>
              <a:buFont typeface="Courier New" panose="02070309020205020404" pitchFamily="49" charset="0"/>
              <a:buChar char="o"/>
              <a:defRPr/>
            </a:lvl3pPr>
            <a:lvl4pPr>
              <a:buClr>
                <a:srgbClr val="95C11F"/>
              </a:buClr>
              <a:defRPr/>
            </a:lvl4pPr>
            <a:lvl5pPr marL="2057400" indent="-228600">
              <a:buClr>
                <a:srgbClr val="95C11F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CB6C04F-453F-4B55-9704-E13D0B2BC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00000"/>
            <a:ext cx="5782377" cy="4893408"/>
          </a:xfrm>
        </p:spPr>
        <p:txBody>
          <a:bodyPr/>
          <a:lstStyle>
            <a:lvl1pPr>
              <a:buClr>
                <a:srgbClr val="95C11F"/>
              </a:buClr>
              <a:defRPr/>
            </a:lvl1pPr>
            <a:lvl2pPr marL="685800" indent="-228600">
              <a:buClr>
                <a:srgbClr val="95C11F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95C11F"/>
              </a:buClr>
              <a:buFont typeface="Courier New" panose="02070309020205020404" pitchFamily="49" charset="0"/>
              <a:buChar char="o"/>
              <a:defRPr/>
            </a:lvl3pPr>
            <a:lvl4pPr>
              <a:buClr>
                <a:srgbClr val="95C11F"/>
              </a:buClr>
              <a:defRPr/>
            </a:lvl4pPr>
            <a:lvl5pPr marL="2057400" indent="-228600">
              <a:buClr>
                <a:srgbClr val="95C11F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pic>
        <p:nvPicPr>
          <p:cNvPr id="7" name="Γραφικό 6">
            <a:extLst>
              <a:ext uri="{FF2B5EF4-FFF2-40B4-BE49-F238E27FC236}">
                <a16:creationId xmlns:a16="http://schemas.microsoft.com/office/drawing/2014/main" id="{E1245988-DFAB-B6A7-48AF-2BB895902B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220168" y="6493068"/>
            <a:ext cx="1843147" cy="459682"/>
          </a:xfrm>
          <a:prstGeom prst="rect">
            <a:avLst/>
          </a:prstGeom>
        </p:spPr>
      </p:pic>
      <p:sp>
        <p:nvSpPr>
          <p:cNvPr id="9" name="TextBox 80">
            <a:extLst>
              <a:ext uri="{FF2B5EF4-FFF2-40B4-BE49-F238E27FC236}">
                <a16:creationId xmlns:a16="http://schemas.microsoft.com/office/drawing/2014/main" id="{3B3F09C3-A6C0-1223-2916-08D800D9AAB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009" y="1314"/>
            <a:ext cx="2916737" cy="533745"/>
          </a:xfrm>
          <a:prstGeom prst="rect">
            <a:avLst/>
          </a:prstGeom>
          <a:solidFill>
            <a:srgbClr val="004899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180000" anchor="ctr"/>
          <a:lstStyle>
            <a:defPPr>
              <a:defRPr lang="el-GR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algn="l"/>
            <a:r>
              <a:rPr lang="sk-SK" altLang="el-GR" sz="24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Digitálne zručnosti</a:t>
            </a: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395A59FF-59C7-39AD-9DA5-4A32804BBBD5}"/>
              </a:ext>
            </a:extLst>
          </p:cNvPr>
          <p:cNvSpPr/>
          <p:nvPr userDrawn="1"/>
        </p:nvSpPr>
        <p:spPr bwMode="auto">
          <a:xfrm>
            <a:off x="2718761" y="59354"/>
            <a:ext cx="401430" cy="405819"/>
          </a:xfrm>
          <a:prstGeom prst="ellipse">
            <a:avLst/>
          </a:prstGeom>
          <a:solidFill>
            <a:srgbClr val="95C11F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D61920"/>
              </a:solidFill>
              <a:latin typeface="+mn-lt"/>
              <a:sym typeface="Arial"/>
              <a:rtl val="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84A30F85-DC4B-E68E-175E-420AF3716BB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77320" y="-24282"/>
            <a:ext cx="324196" cy="4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bg1"/>
              </a:buClr>
              <a:buSzPct val="140000"/>
            </a:pPr>
            <a:r>
              <a:rPr lang="en-US" altLang="el-G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51574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module other slid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2027104"/>
            <a:ext cx="11059693" cy="4373958"/>
          </a:xfrm>
        </p:spPr>
        <p:txBody>
          <a:bodyPr/>
          <a:lstStyle>
            <a:lvl1pPr>
              <a:buClr>
                <a:srgbClr val="95C11F"/>
              </a:buClr>
              <a:defRPr/>
            </a:lvl1pPr>
            <a:lvl2pPr marL="685800" indent="-228600">
              <a:buClr>
                <a:srgbClr val="95C11F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95C11F"/>
              </a:buClr>
              <a:buFont typeface="Courier New" panose="02070309020205020404" pitchFamily="49" charset="0"/>
              <a:buChar char="o"/>
              <a:defRPr/>
            </a:lvl3pPr>
            <a:lvl4pPr>
              <a:buClr>
                <a:srgbClr val="95C11F"/>
              </a:buClr>
              <a:defRPr/>
            </a:lvl4pPr>
            <a:lvl5pPr marL="2057400" indent="-228600">
              <a:buClr>
                <a:srgbClr val="95C11F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pic>
        <p:nvPicPr>
          <p:cNvPr id="5" name="Γραφικό 6">
            <a:extLst>
              <a:ext uri="{FF2B5EF4-FFF2-40B4-BE49-F238E27FC236}">
                <a16:creationId xmlns:a16="http://schemas.microsoft.com/office/drawing/2014/main" id="{A3C3443B-208A-293E-7BFA-27CB345B73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220168" y="6493068"/>
            <a:ext cx="1843147" cy="459682"/>
          </a:xfrm>
          <a:prstGeom prst="rect">
            <a:avLst/>
          </a:prstGeom>
        </p:spPr>
      </p:pic>
      <p:sp>
        <p:nvSpPr>
          <p:cNvPr id="4" name="Τίτλος 1">
            <a:extLst>
              <a:ext uri="{FF2B5EF4-FFF2-40B4-BE49-F238E27FC236}">
                <a16:creationId xmlns:a16="http://schemas.microsoft.com/office/drawing/2014/main" id="{3CD20D06-4A7A-D49C-6CB2-F962BB88A8CF}"/>
              </a:ext>
            </a:extLst>
          </p:cNvPr>
          <p:cNvSpPr txBox="1">
            <a:spLocks/>
          </p:cNvSpPr>
          <p:nvPr userDrawn="1"/>
        </p:nvSpPr>
        <p:spPr>
          <a:xfrm>
            <a:off x="672658" y="1046949"/>
            <a:ext cx="11059692" cy="728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800" b="1" kern="1200" dirty="0">
                <a:solidFill>
                  <a:srgbClr val="D8134D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2" name="TextBox 80">
            <a:extLst>
              <a:ext uri="{FF2B5EF4-FFF2-40B4-BE49-F238E27FC236}">
                <a16:creationId xmlns:a16="http://schemas.microsoft.com/office/drawing/2014/main" id="{2C0D0FA0-B873-AFFB-7FF6-9CB16C87D4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009" y="1314"/>
            <a:ext cx="2916737" cy="533745"/>
          </a:xfrm>
          <a:prstGeom prst="rect">
            <a:avLst/>
          </a:prstGeom>
          <a:solidFill>
            <a:srgbClr val="004899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180000" anchor="ctr"/>
          <a:lstStyle>
            <a:defPPr>
              <a:defRPr lang="el-GR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algn="l"/>
            <a:r>
              <a:rPr lang="sk-SK" altLang="el-GR" sz="24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Digitálne zručnosti</a:t>
            </a:r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B05BCA8F-27D7-8163-5739-0F746A66E031}"/>
              </a:ext>
            </a:extLst>
          </p:cNvPr>
          <p:cNvSpPr/>
          <p:nvPr userDrawn="1"/>
        </p:nvSpPr>
        <p:spPr bwMode="auto">
          <a:xfrm>
            <a:off x="2718761" y="59354"/>
            <a:ext cx="401430" cy="405819"/>
          </a:xfrm>
          <a:prstGeom prst="ellipse">
            <a:avLst/>
          </a:prstGeom>
          <a:solidFill>
            <a:srgbClr val="95C11F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D61920"/>
              </a:solidFill>
              <a:latin typeface="+mn-lt"/>
              <a:sym typeface="Arial"/>
              <a:rtl val="0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3F983E92-B060-AA0F-5E2B-E685773EC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77320" y="-24282"/>
            <a:ext cx="324196" cy="4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bg1"/>
              </a:buClr>
              <a:buSzPct val="140000"/>
            </a:pPr>
            <a:r>
              <a:rPr lang="en-US" altLang="el-G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336866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module other slid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447" y="1185532"/>
            <a:ext cx="11059693" cy="4373958"/>
          </a:xfrm>
        </p:spPr>
        <p:txBody>
          <a:bodyPr/>
          <a:lstStyle>
            <a:lvl1pPr marL="0" indent="0">
              <a:buClr>
                <a:srgbClr val="95C11F"/>
              </a:buClr>
              <a:buNone/>
              <a:defRPr/>
            </a:lvl1pPr>
            <a:lvl2pPr marL="685800" indent="-228600">
              <a:buClr>
                <a:srgbClr val="95C11F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95C11F"/>
              </a:buClr>
              <a:buFont typeface="Courier New" panose="02070309020205020404" pitchFamily="49" charset="0"/>
              <a:buChar char="o"/>
              <a:defRPr/>
            </a:lvl3pPr>
            <a:lvl4pPr>
              <a:buClr>
                <a:srgbClr val="95C11F"/>
              </a:buClr>
              <a:defRPr/>
            </a:lvl4pPr>
            <a:lvl5pPr marL="2057400" indent="-228600">
              <a:buClr>
                <a:srgbClr val="95C11F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pic>
        <p:nvPicPr>
          <p:cNvPr id="5" name="Γραφικό 6">
            <a:extLst>
              <a:ext uri="{FF2B5EF4-FFF2-40B4-BE49-F238E27FC236}">
                <a16:creationId xmlns:a16="http://schemas.microsoft.com/office/drawing/2014/main" id="{A3C3443B-208A-293E-7BFA-27CB345B73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220168" y="6493068"/>
            <a:ext cx="1843147" cy="459682"/>
          </a:xfrm>
          <a:prstGeom prst="rect">
            <a:avLst/>
          </a:prstGeom>
        </p:spPr>
      </p:pic>
      <p:sp>
        <p:nvSpPr>
          <p:cNvPr id="4" name="Τίτλος 1">
            <a:extLst>
              <a:ext uri="{FF2B5EF4-FFF2-40B4-BE49-F238E27FC236}">
                <a16:creationId xmlns:a16="http://schemas.microsoft.com/office/drawing/2014/main" id="{3CD20D06-4A7A-D49C-6CB2-F962BB88A8CF}"/>
              </a:ext>
            </a:extLst>
          </p:cNvPr>
          <p:cNvSpPr txBox="1">
            <a:spLocks/>
          </p:cNvSpPr>
          <p:nvPr userDrawn="1"/>
        </p:nvSpPr>
        <p:spPr>
          <a:xfrm>
            <a:off x="672658" y="1046949"/>
            <a:ext cx="11059692" cy="728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800" b="1" kern="1200" dirty="0">
                <a:solidFill>
                  <a:srgbClr val="D8134D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endParaRPr lang="el-GR" dirty="0"/>
          </a:p>
        </p:txBody>
      </p:sp>
      <p:sp>
        <p:nvSpPr>
          <p:cNvPr id="2" name="TextBox 80">
            <a:extLst>
              <a:ext uri="{FF2B5EF4-FFF2-40B4-BE49-F238E27FC236}">
                <a16:creationId xmlns:a16="http://schemas.microsoft.com/office/drawing/2014/main" id="{FA54AE92-C3C2-5132-DB82-DF8997DC60D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009" y="1314"/>
            <a:ext cx="2916737" cy="533745"/>
          </a:xfrm>
          <a:prstGeom prst="rect">
            <a:avLst/>
          </a:prstGeom>
          <a:solidFill>
            <a:srgbClr val="004899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180000" anchor="ctr"/>
          <a:lstStyle>
            <a:defPPr>
              <a:defRPr lang="el-GR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algn="l"/>
            <a:r>
              <a:rPr lang="sk-SK" altLang="el-GR" sz="24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Digitálne zručnosti</a:t>
            </a:r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CDD4BAA3-CC9F-725D-EAFC-B90CBA3C1723}"/>
              </a:ext>
            </a:extLst>
          </p:cNvPr>
          <p:cNvSpPr/>
          <p:nvPr userDrawn="1"/>
        </p:nvSpPr>
        <p:spPr bwMode="auto">
          <a:xfrm>
            <a:off x="2718761" y="59354"/>
            <a:ext cx="401430" cy="405819"/>
          </a:xfrm>
          <a:prstGeom prst="ellipse">
            <a:avLst/>
          </a:prstGeom>
          <a:solidFill>
            <a:srgbClr val="95C11F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D61920"/>
              </a:solidFill>
              <a:latin typeface="+mn-lt"/>
              <a:sym typeface="Arial"/>
              <a:rtl val="0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DA381E2A-E054-0B60-04D6-9352A5AFFE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77320" y="-24282"/>
            <a:ext cx="324196" cy="4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bg1"/>
              </a:buClr>
              <a:buSzPct val="140000"/>
            </a:pPr>
            <a:r>
              <a:rPr lang="en-US" altLang="el-G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068826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46BB58A-A75B-4A0C-BE6F-D0731393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5648635-3CA0-4F1E-817C-A6E98ACC2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58674"/>
            <a:ext cx="10515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95B5D2D-F1A2-4F99-B9AD-6FD2B8D1E7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040FA-9906-4CC1-BC45-485E7EF45242}" type="datetimeFigureOut">
              <a:rPr lang="el-GR" smtClean="0"/>
              <a:t>17/8/2024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903A71A-FD73-44B7-9409-E37DDE72B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06CDE5E-65B0-4D9D-8085-7599318DC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572DE-A66B-47C0-8B9C-780E58F2F0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892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1" r:id="rId5"/>
    <p:sldLayoutId id="2147483667" r:id="rId6"/>
    <p:sldLayoutId id="2147483665" r:id="rId7"/>
    <p:sldLayoutId id="2147483666" r:id="rId8"/>
    <p:sldLayoutId id="2147483668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D8134D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95C11F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95C11F"/>
        </a:buClr>
        <a:buSzPct val="12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95C11F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95C11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95C11F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pixabay.com/service/license-summary/" TargetMode="External"/><Relationship Id="rId4" Type="http://schemas.openxmlformats.org/officeDocument/2006/relationships/hyperlink" Target="https://pixabay.com/photos/bbc-bbc-sign-bbc-london-4728618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29a.ch/photo-forensic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tineye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2.png"/><Relationship Id="rId5" Type="http://schemas.openxmlformats.org/officeDocument/2006/relationships/image" Target="../media/image8.jpe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google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jpegsnoop.updatestar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tghiro.or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ampedsoftware.com/authenticate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innovationmode.com/the-innovation-blog/misinformation-online-a-solution-powered-by-state-of-the-art-tech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cameraforensics.com/blog/2020/03/06/a-quick-guide-to-digital-image-forensics-in-2020/" TargetMode="External"/><Relationship Id="rId5" Type="http://schemas.openxmlformats.org/officeDocument/2006/relationships/hyperlink" Target="https://digital-strategy.ec.europa.eu/en/policies/online-disinformation" TargetMode="External"/><Relationship Id="rId4" Type="http://schemas.openxmlformats.org/officeDocument/2006/relationships/hyperlink" Target="https://www.coe.int/en/web/campaign-free-to-speak-safe-to-learn/dealing-with-propaganda-misinformation-and-fake-new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diagramColors" Target="../diagrams/colors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.png"/><Relationship Id="rId10" Type="http://schemas.openxmlformats.org/officeDocument/2006/relationships/diagramData" Target="../diagrams/data2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svg"/><Relationship Id="rId14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unsplash.com/license" TargetMode="External"/><Relationship Id="rId4" Type="http://schemas.openxmlformats.org/officeDocument/2006/relationships/hyperlink" Target="https://unsplash.com/photos/person-typing-on-apple-cordless-keyboard-RYyr-k3Ysq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unsplash.com/license" TargetMode="External"/><Relationship Id="rId4" Type="http://schemas.openxmlformats.org/officeDocument/2006/relationships/hyperlink" Target="https://images.unsplash.com/photo-1557992260-ec58e38d363c?ixlib=rb-1.2.1&amp;ixid=MXwxMjA3fDB8MHxzZWFyY2h8M3x8ZGFyayUyMHRoZW1lfGVufDB8fDB8&amp;w=1000&amp;q=8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unsplash.com/license" TargetMode="External"/><Relationship Id="rId4" Type="http://schemas.openxmlformats.org/officeDocument/2006/relationships/hyperlink" Target="https://unsplash.com/photos/person-holding-smartphone-0VGG7cqTwC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unsplash.com/license" TargetMode="External"/><Relationship Id="rId4" Type="http://schemas.openxmlformats.org/officeDocument/2006/relationships/hyperlink" Target="https://unsplash.com/photos/people-in-green-and-black-jackets-standing-on-green-grass-field-during-daytime-3xhn3g2Oni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unsplash.com/license" TargetMode="External"/><Relationship Id="rId4" Type="http://schemas.openxmlformats.org/officeDocument/2006/relationships/hyperlink" Target="https://unsplash.com/photos/selective-focus-photography-of-bubbles-Qa8Y_W4POR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D84B434-219F-E34E-63CA-A604593D1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31" y="6316337"/>
            <a:ext cx="1406013" cy="49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Τίτλος 3">
            <a:extLst>
              <a:ext uri="{FF2B5EF4-FFF2-40B4-BE49-F238E27FC236}">
                <a16:creationId xmlns:a16="http://schemas.microsoft.com/office/drawing/2014/main" id="{C4EB2F6A-8B72-1216-AA77-C3EF12FD00A4}"/>
              </a:ext>
            </a:extLst>
          </p:cNvPr>
          <p:cNvSpPr txBox="1">
            <a:spLocks/>
          </p:cNvSpPr>
          <p:nvPr/>
        </p:nvSpPr>
        <p:spPr>
          <a:xfrm>
            <a:off x="67756" y="3429000"/>
            <a:ext cx="12124244" cy="2197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3E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6000" b="1" i="0" u="none" strike="noStrike" kern="1200" cap="none" spc="0" normalizeH="0" baseline="0" dirty="0">
                <a:ln>
                  <a:noFill/>
                </a:ln>
                <a:solidFill>
                  <a:srgbClr val="D7124E"/>
                </a:solidFill>
                <a:effectLst/>
                <a:uLnTx/>
                <a:uFillTx/>
                <a:latin typeface="Calibri Light" panose="020F0302020204030204"/>
                <a:ea typeface="Verdana" panose="020B0604030504040204" pitchFamily="34" charset="0"/>
              </a:rPr>
              <a:t>Modul 7 </a:t>
            </a:r>
            <a:r>
              <a:rPr kumimoji="0" lang="sk-SK" sz="60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Verdana" panose="020B0604030504040204" pitchFamily="34" charset="0"/>
              </a:rPr>
              <a:t>Digitálne zručnosti</a:t>
            </a:r>
            <a:endParaRPr lang="sk-SK" sz="3600" b="1" dirty="0">
              <a:solidFill>
                <a:schemeClr val="tx1"/>
              </a:solidFill>
              <a:effectLst/>
              <a:latin typeface="Calibri Light" panose="020F0302020204030204"/>
              <a:ea typeface="Verdan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54B7E3-44B9-FA30-9DDA-EA2E3748379F}"/>
              </a:ext>
            </a:extLst>
          </p:cNvPr>
          <p:cNvSpPr txBox="1"/>
          <p:nvPr/>
        </p:nvSpPr>
        <p:spPr>
          <a:xfrm>
            <a:off x="8896144" y="778568"/>
            <a:ext cx="32714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0" normalizeH="0" baseline="0" dirty="0">
                <a:ln>
                  <a:noFill/>
                </a:ln>
                <a:solidFill>
                  <a:srgbClr val="E8970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https://www.costaid.eu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EE87C0-9715-AEAE-857D-EEACC1F868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333" r="19066"/>
          <a:stretch/>
        </p:blipFill>
        <p:spPr>
          <a:xfrm>
            <a:off x="-9348" y="765412"/>
            <a:ext cx="12201348" cy="2197961"/>
          </a:xfrm>
          <a:prstGeom prst="rect">
            <a:avLst/>
          </a:prstGeom>
          <a:solidFill>
            <a:srgbClr val="004899"/>
          </a:solidFill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BF150D-79F1-8837-8727-52E6351AFF21}"/>
              </a:ext>
            </a:extLst>
          </p:cNvPr>
          <p:cNvSpPr/>
          <p:nvPr/>
        </p:nvSpPr>
        <p:spPr>
          <a:xfrm>
            <a:off x="-9348" y="-9438"/>
            <a:ext cx="12201348" cy="914400"/>
          </a:xfrm>
          <a:prstGeom prst="rect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" name="Ορθογώνιο 5">
            <a:extLst>
              <a:ext uri="{FF2B5EF4-FFF2-40B4-BE49-F238E27FC236}">
                <a16:creationId xmlns:a16="http://schemas.microsoft.com/office/drawing/2014/main" id="{5D6EEF34-CE0B-CA08-B066-1CD814AE4DE3}"/>
              </a:ext>
            </a:extLst>
          </p:cNvPr>
          <p:cNvSpPr/>
          <p:nvPr/>
        </p:nvSpPr>
        <p:spPr>
          <a:xfrm>
            <a:off x="2900907" y="6258631"/>
            <a:ext cx="7681599" cy="632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k-SK" sz="1100" b="0" i="0" dirty="0">
                <a:latin typeface="+mj-lt"/>
              </a:rPr>
              <a:t>Financované Európskou úniou. Vyjadrené názory a postoje sú názormi a vyhláseniami autora(-</a:t>
            </a:r>
            <a:r>
              <a:rPr lang="sk-SK" sz="1100" b="0" i="0" dirty="0" err="1">
                <a:latin typeface="+mj-lt"/>
              </a:rPr>
              <a:t>ov</a:t>
            </a:r>
            <a:r>
              <a:rPr lang="sk-SK" sz="1100" b="0" i="0" dirty="0">
                <a:latin typeface="+mj-lt"/>
              </a:rPr>
              <a:t>) a nemusia nevyhnutne odrážať názory a stanoviská Európskej únie alebo Európskej výkonnej agentúry pre vzdelávanie a kultúru (EACEA). Európska únia ani EACEA za </a:t>
            </a:r>
            <a:r>
              <a:rPr lang="sk-SK" sz="1100" b="0" i="0" dirty="0" err="1">
                <a:latin typeface="+mj-lt"/>
              </a:rPr>
              <a:t>ne</a:t>
            </a:r>
            <a:r>
              <a:rPr lang="sk-SK" sz="1100" b="0" i="0" dirty="0">
                <a:latin typeface="+mj-lt"/>
              </a:rPr>
              <a:t> nepreberajú žiadnu zodpovednosť.</a:t>
            </a:r>
            <a:endParaRPr lang="sk-SK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" name="Obrázok 3" descr="Obrázok, na ktorom je snímka obrazovky, písmo, elektrická modrá, grafika&#10;&#10;Automaticky generovaný popis">
            <a:extLst>
              <a:ext uri="{FF2B5EF4-FFF2-40B4-BE49-F238E27FC236}">
                <a16:creationId xmlns:a16="http://schemas.microsoft.com/office/drawing/2014/main" id="{0AAF4937-F223-9612-16ED-C5290ACF616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6185230"/>
            <a:ext cx="2866717" cy="67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1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8647" y="846865"/>
            <a:ext cx="11059693" cy="2791063"/>
          </a:xfrm>
        </p:spPr>
        <p:txBody>
          <a:bodyPr>
            <a:normAutofit lnSpcReduction="10000"/>
          </a:bodyPr>
          <a:lstStyle/>
          <a:p>
            <a:r>
              <a:rPr lang="en-GB" sz="2800" b="1" dirty="0">
                <a:solidFill>
                  <a:srgbClr val="D8134D"/>
                </a:solidFill>
              </a:rPr>
              <a:t>Faktory, ktoré prispievajú k rýchlemu šíreniu falošných správ na internete</a:t>
            </a:r>
          </a:p>
          <a:p>
            <a:pPr lvl="0"/>
            <a:r>
              <a:rPr lang="en-GB" sz="2000" b="1" dirty="0"/>
              <a:t>Emocionálna príťažlivosť:</a:t>
            </a:r>
            <a:r>
              <a:rPr lang="en-GB" sz="2000" dirty="0"/>
              <a:t> Falošné správy často využívajú emocionálny jazyk alebo senzácie, čím vyvolávajú silné reakcie, ktoré podporujú zdieľanie.</a:t>
            </a:r>
            <a:endParaRPr lang="de-AT" sz="2000" dirty="0"/>
          </a:p>
          <a:p>
            <a:pPr lvl="0"/>
            <a:r>
              <a:rPr lang="en-GB" sz="2000" b="1" dirty="0" err="1"/>
              <a:t>Algoritmická</a:t>
            </a:r>
            <a:r>
              <a:rPr lang="en-GB" sz="2000" b="1" dirty="0"/>
              <a:t> </a:t>
            </a:r>
            <a:r>
              <a:rPr lang="sk-SK" sz="2000" b="1" dirty="0" err="1"/>
              <a:t>predpojat</a:t>
            </a:r>
            <a:r>
              <a:rPr lang="en-GB" sz="2000" b="1" dirty="0" err="1"/>
              <a:t>osť</a:t>
            </a:r>
            <a:r>
              <a:rPr lang="en-GB" sz="2000" b="1" dirty="0"/>
              <a:t>: </a:t>
            </a:r>
            <a:r>
              <a:rPr lang="en-GB" sz="2000" dirty="0"/>
              <a:t>Algoritmy sociálnych médií môžu uprednostňovať pútavý alebo kontroverzný obsah a neúmyselne podporovať falošné správy s cieľom maximalizovať zapojenie používateľov.</a:t>
            </a:r>
            <a:endParaRPr lang="de-AT" sz="2000" dirty="0"/>
          </a:p>
          <a:p>
            <a:pPr lvl="0"/>
            <a:r>
              <a:rPr lang="en-GB" sz="2000" b="1" dirty="0"/>
              <a:t>Jednoduchosť vytvorenia:</a:t>
            </a:r>
            <a:r>
              <a:rPr lang="en-GB" sz="2000" dirty="0"/>
              <a:t> Vytváranie a zdieľanie obsahu online je jednoduché, čo umožňuje každému vytvárať a šíriť falošné správy.</a:t>
            </a:r>
            <a:endParaRPr lang="de-AT" sz="2000" dirty="0"/>
          </a:p>
          <a:p>
            <a:endParaRPr lang="de-AT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267" y="3317564"/>
            <a:ext cx="5410346" cy="338940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58647" y="3911499"/>
            <a:ext cx="6011334" cy="203132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/>
            <a:r>
              <a:rPr lang="en-GB" sz="2000" b="1" dirty="0"/>
              <a:t>Clickbait titulky:</a:t>
            </a:r>
            <a:r>
              <a:rPr lang="en-GB" sz="2000" dirty="0"/>
              <a:t> Chytľavé, zavádzajúce titulky podporujú kliknutia a zdieľania, aj keď je obsah nepravdivý.</a:t>
            </a:r>
          </a:p>
          <a:p>
            <a:pPr lvl="0"/>
            <a:endParaRPr lang="de-AT" sz="800" dirty="0"/>
          </a:p>
          <a:p>
            <a:pPr lvl="0"/>
            <a:r>
              <a:rPr lang="en-GB" sz="2000" b="1" dirty="0"/>
              <a:t>Vplyv kampaní:</a:t>
            </a:r>
            <a:r>
              <a:rPr lang="en-GB" sz="2000" dirty="0"/>
              <a:t> Štátne a neštátne subjekty môžu využívať koordinované úsilie na šírenie falošných správ na politické alebo ideologické účely.</a:t>
            </a:r>
            <a:endParaRPr lang="de-AT" sz="2000" dirty="0"/>
          </a:p>
          <a:p>
            <a:pPr algn="l"/>
            <a:endParaRPr lang="de-AT" dirty="0" err="1"/>
          </a:p>
        </p:txBody>
      </p:sp>
      <p:sp>
        <p:nvSpPr>
          <p:cNvPr id="6" name="Textfeld 5"/>
          <p:cNvSpPr txBox="1"/>
          <p:nvPr/>
        </p:nvSpPr>
        <p:spPr>
          <a:xfrm>
            <a:off x="2878667" y="6314367"/>
            <a:ext cx="318346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/>
              <a:t>Zdroj </a:t>
            </a:r>
            <a:r>
              <a:rPr lang="de-DE" sz="1200" dirty="0"/>
              <a:t>obrázku thesun.co.uk</a:t>
            </a:r>
            <a:endParaRPr lang="de-AT" sz="1200" dirty="0" err="1"/>
          </a:p>
        </p:txBody>
      </p:sp>
    </p:spTree>
    <p:extLst>
      <p:ext uri="{BB962C8B-B14F-4D97-AF65-F5344CB8AC3E}">
        <p14:creationId xmlns:p14="http://schemas.microsoft.com/office/powerpoint/2010/main" val="141897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09447" y="1185531"/>
            <a:ext cx="11072953" cy="4097669"/>
          </a:xfrm>
        </p:spPr>
        <p:txBody>
          <a:bodyPr>
            <a:normAutofit fontScale="92500" lnSpcReduction="20000"/>
          </a:bodyPr>
          <a:lstStyle/>
          <a:p>
            <a:r>
              <a:rPr lang="sk-SK" sz="3000" b="1" dirty="0">
                <a:solidFill>
                  <a:srgbClr val="D8134D"/>
                </a:solidFill>
              </a:rPr>
              <a:t>Ako môžete posúdiť dôveryhodnosť spravodajských zdrojov? </a:t>
            </a:r>
          </a:p>
          <a:p>
            <a:r>
              <a:rPr lang="sk-SK" b="1" dirty="0"/>
              <a:t>Skontrolujte reputáciu zdroja:</a:t>
            </a:r>
            <a:endParaRPr lang="sk-SK" dirty="0"/>
          </a:p>
          <a:p>
            <a:r>
              <a:rPr lang="sk-SK" dirty="0"/>
              <a:t>Vyhľadajte a overte informácie u známych a uznávaných spravodajských organizácií ako sú BBC, Reuters, </a:t>
            </a:r>
            <a:r>
              <a:rPr lang="sk-SK" dirty="0" err="1"/>
              <a:t>The</a:t>
            </a:r>
            <a:r>
              <a:rPr lang="sk-SK" dirty="0"/>
              <a:t> New York </a:t>
            </a:r>
            <a:r>
              <a:rPr lang="sk-SK" dirty="0" err="1"/>
              <a:t>Times</a:t>
            </a:r>
            <a:r>
              <a:rPr lang="sk-SK" dirty="0"/>
              <a:t> alebo u slovenských denníkov s dobrou povesťou (dôveryhodnosť webových stránok overíte na konstiratori.sk). Tieto zdroje majú uznávanú povesť a vysokú </a:t>
            </a:r>
            <a:r>
              <a:rPr lang="sk-SK"/>
              <a:t>novinársku integritu.</a:t>
            </a:r>
            <a:endParaRPr lang="sk-SK" dirty="0"/>
          </a:p>
          <a:p>
            <a:r>
              <a:rPr lang="sk-SK" b="1" dirty="0"/>
              <a:t>Preskúmajte stránku </a:t>
            </a:r>
            <a:r>
              <a:rPr lang="sk-SK" dirty="0"/>
              <a:t>"</a:t>
            </a:r>
            <a:r>
              <a:rPr lang="sk-SK" b="1" dirty="0"/>
              <a:t>O nás</a:t>
            </a:r>
            <a:r>
              <a:rPr lang="sk-SK" dirty="0"/>
              <a:t>"</a:t>
            </a:r>
            <a:r>
              <a:rPr lang="sk-SK" b="1" dirty="0"/>
              <a:t>:</a:t>
            </a:r>
            <a:endParaRPr lang="sk-SK" dirty="0"/>
          </a:p>
          <a:p>
            <a:r>
              <a:rPr lang="sk-SK" dirty="0"/>
              <a:t>Navštívte podstránku "O nás" v spravodajskom zdroji. Legitímne spravodajské zdroje poskytujú informácie o svojej histórii, poslaní a redakčných štandardoch.</a:t>
            </a:r>
          </a:p>
          <a:p>
            <a:r>
              <a:rPr lang="sk-SK" b="1" dirty="0"/>
              <a:t>Vyhnite sa sociálnym médiám ako jedinému zdroju:</a:t>
            </a:r>
            <a:endParaRPr lang="sk-SK" dirty="0"/>
          </a:p>
          <a:p>
            <a:r>
              <a:rPr lang="sk-SK" dirty="0"/>
              <a:t>Správy zdieľané na platformách sociálnych médií môžu byť nespoľahlivé. Ak nájdete správu na sociálnych sieťach, pokúste sa ju overiť v dôveryhodnom zdroji správ.</a:t>
            </a:r>
          </a:p>
          <a:p>
            <a:endParaRPr lang="sk-SK" dirty="0"/>
          </a:p>
          <a:p>
            <a:endParaRPr lang="sk-SK" sz="2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199" y="4841998"/>
            <a:ext cx="4470401" cy="201600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064001" y="6452867"/>
            <a:ext cx="318346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sk-SK" sz="1200" dirty="0">
                <a:hlinkClick r:id="rId4"/>
              </a:rPr>
              <a:t>Zdroj obrázku </a:t>
            </a:r>
            <a:r>
              <a:rPr lang="sk-SK" sz="1200" dirty="0"/>
              <a:t>| </a:t>
            </a:r>
            <a:r>
              <a:rPr lang="sk-SK" sz="1200" dirty="0">
                <a:hlinkClick r:id="rId5"/>
              </a:rPr>
              <a:t>Licencia </a:t>
            </a:r>
            <a:r>
              <a:rPr lang="sk-SK" sz="1200" dirty="0" err="1">
                <a:hlinkClick r:id="rId5"/>
              </a:rPr>
              <a:t>Pixabay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128304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sz="2800" b="1" dirty="0">
                <a:solidFill>
                  <a:srgbClr val="D8134D"/>
                </a:solidFill>
              </a:rPr>
              <a:t>Kontroly dôveryhodnosti: Test CRAAP </a:t>
            </a:r>
          </a:p>
          <a:p>
            <a:r>
              <a:rPr lang="sk-SK" dirty="0"/>
              <a:t>Tento test sa používa na hodnotenie zdrojov informácií a určenie ich dôveryhodnosti. Je prínosom pre študentov a výskumníkov, ktorí potrebujú vyhodnotiť zdroje na akademické účely.</a:t>
            </a:r>
          </a:p>
          <a:p>
            <a:r>
              <a:rPr lang="sk-SK" dirty="0"/>
              <a:t/>
            </a:r>
            <a:br>
              <a:rPr lang="sk-SK" dirty="0"/>
            </a:br>
            <a:r>
              <a:rPr lang="sk-SK" b="1" dirty="0"/>
              <a:t>Aktuálnosť:</a:t>
            </a:r>
            <a:r>
              <a:rPr lang="sk-SK" dirty="0"/>
              <a:t> Aktuálnosť informácií a to, či sú aktuálne a relevantné pre danú tému.</a:t>
            </a:r>
          </a:p>
          <a:p>
            <a:r>
              <a:rPr lang="sk-SK" b="1" dirty="0"/>
              <a:t>Relevantnosť:</a:t>
            </a:r>
            <a:r>
              <a:rPr lang="sk-SK" dirty="0"/>
              <a:t> Relevantnosť sa vzťahuje na mieru, do akej informácie súvisia s výskumnou otázkou alebo skúmanou témou.</a:t>
            </a:r>
          </a:p>
          <a:p>
            <a:r>
              <a:rPr lang="sk-SK" b="1" dirty="0"/>
              <a:t>Autorita: </a:t>
            </a:r>
            <a:r>
              <a:rPr lang="sk-SK" dirty="0"/>
              <a:t>Dôveryhodnosť zdroja a to, či je spoľahlivým zdrojom informácií.</a:t>
            </a:r>
          </a:p>
          <a:p>
            <a:r>
              <a:rPr lang="sk-SK" b="1" dirty="0"/>
              <a:t>Presnosť:</a:t>
            </a:r>
            <a:r>
              <a:rPr lang="sk-SK" dirty="0"/>
              <a:t> vecná správnosť poskytnutých informácií a to, či sa dajú overiť z iných zdrojov.</a:t>
            </a:r>
          </a:p>
          <a:p>
            <a:r>
              <a:rPr lang="sk-SK" b="1" dirty="0"/>
              <a:t>Účel: </a:t>
            </a:r>
            <a:r>
              <a:rPr lang="sk-SK" dirty="0"/>
              <a:t>Dôvod, prečo informácia existuje a či má informovať, presvedčiť, pobaviť alebo oklamať.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4093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sz="2800" b="1" dirty="0">
                <a:solidFill>
                  <a:srgbClr val="D8134D"/>
                </a:solidFill>
              </a:rPr>
              <a:t>Kontroly dôveryhodnosti: Kontrola SMART </a:t>
            </a:r>
          </a:p>
          <a:p>
            <a:r>
              <a:rPr lang="sk-SK" dirty="0"/>
              <a:t>Skratka SMART </a:t>
            </a:r>
            <a:r>
              <a:rPr lang="sk-SK" dirty="0" err="1"/>
              <a:t>Check</a:t>
            </a:r>
            <a:r>
              <a:rPr lang="sk-SK" dirty="0"/>
              <a:t> znamená </a:t>
            </a:r>
            <a:r>
              <a:rPr lang="sk-SK" dirty="0" err="1"/>
              <a:t>Source</a:t>
            </a:r>
            <a:r>
              <a:rPr lang="sk-SK" dirty="0"/>
              <a:t> (zdroj), </a:t>
            </a:r>
            <a:r>
              <a:rPr lang="sk-SK" dirty="0" err="1"/>
              <a:t>Motive</a:t>
            </a:r>
            <a:r>
              <a:rPr lang="sk-SK" dirty="0"/>
              <a:t> (motív), </a:t>
            </a:r>
            <a:r>
              <a:rPr lang="sk-SK" dirty="0" err="1"/>
              <a:t>Authority</a:t>
            </a:r>
            <a:r>
              <a:rPr lang="sk-SK" dirty="0"/>
              <a:t> (autorita), </a:t>
            </a:r>
            <a:r>
              <a:rPr lang="sk-SK" dirty="0" err="1"/>
              <a:t>Review</a:t>
            </a:r>
            <a:r>
              <a:rPr lang="sk-SK" dirty="0"/>
              <a:t> (preskúmanie) a </a:t>
            </a:r>
            <a:r>
              <a:rPr lang="sk-SK" dirty="0" err="1"/>
              <a:t>Two-Source</a:t>
            </a:r>
            <a:r>
              <a:rPr lang="sk-SK" dirty="0"/>
              <a:t> Test (test dvoch zdrojov). Tento test je obzvlášť užitočný pri hodnotení online zdrojov, ako sú spravodajské články alebo príspevky na sociálnych médiách.</a:t>
            </a:r>
          </a:p>
          <a:p>
            <a:r>
              <a:rPr lang="sk-SK" b="1" dirty="0"/>
              <a:t>Zdroj:</a:t>
            </a:r>
            <a:r>
              <a:rPr lang="sk-SK" dirty="0"/>
              <a:t> Odkazuje na pôvod informácií, vrátane toho, kto ich vytvoril, a na ich príslušnosť/vzťahy a predsudky.</a:t>
            </a:r>
          </a:p>
          <a:p>
            <a:r>
              <a:rPr lang="sk-SK" b="1" dirty="0"/>
              <a:t>Motív:</a:t>
            </a:r>
            <a:r>
              <a:rPr lang="sk-SK" dirty="0"/>
              <a:t> Dôvod, prečo bola informácia vytvorená a či sa za ňou skrýva konkrétny zámer alebo zaujatosť.</a:t>
            </a:r>
          </a:p>
          <a:p>
            <a:r>
              <a:rPr lang="sk-SK" b="1" dirty="0"/>
              <a:t>Autorita:</a:t>
            </a:r>
            <a:r>
              <a:rPr lang="sk-SK" dirty="0"/>
              <a:t> Dôveryhodnosť zdroja a to, či ide o renomovaný zdroj informácií.</a:t>
            </a:r>
          </a:p>
          <a:p>
            <a:r>
              <a:rPr lang="sk-SK" b="1" dirty="0"/>
              <a:t>Preskúmanie:</a:t>
            </a:r>
            <a:r>
              <a:rPr lang="sk-SK" dirty="0"/>
              <a:t> Týka sa kvality informácií vrátane toho, či ich recenzovali odborníci alebo overovatelia faktov.</a:t>
            </a:r>
          </a:p>
          <a:p>
            <a:r>
              <a:rPr lang="sk-SK" b="1" dirty="0"/>
              <a:t>Test dvoch zdrojov:</a:t>
            </a:r>
            <a:r>
              <a:rPr lang="sk-SK" dirty="0"/>
              <a:t> Postup overovania informácií porovnaním s aspoň dvoma dôveryhodnými zdrojmi.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9682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b="1" dirty="0">
                <a:solidFill>
                  <a:srgbClr val="D8134D"/>
                </a:solidFill>
              </a:rPr>
              <a:t>Kontrola dôveryhodnosti: Otázky 5x "W" (1/2) </a:t>
            </a:r>
          </a:p>
          <a:p>
            <a:r>
              <a:rPr lang="sk-SK" dirty="0"/>
              <a:t>Test 5W je metóda zhromažďovania informácií pomocou piatich kľúčových otázok: kto, čo, kedy, kde a prečo. Tieto otázky zvyčajne používajú novinári a vyšetrovatelia, aby získali úplný obraz o situácii a uistili sa, že boli zhromaždené všetky relevantné informácie. </a:t>
            </a:r>
          </a:p>
          <a:p>
            <a:r>
              <a:rPr lang="sk-SK" b="1" dirty="0"/>
              <a:t>Kto je autorom? </a:t>
            </a:r>
            <a:r>
              <a:rPr lang="en-US" dirty="0"/>
              <a:t>–</a:t>
            </a:r>
            <a:r>
              <a:rPr lang="sk-SK" b="1" dirty="0"/>
              <a:t> </a:t>
            </a:r>
            <a:r>
              <a:rPr lang="sk-SK" dirty="0"/>
              <a:t>Osoba alebo organizácia zodpovedná za vytvorenie obsahu. Znalosť autora môže poskytnúť prehľad o jeho perspektíve a odborných znalostiach, čo môže ovplyvniť dôveryhodnosť informácií.</a:t>
            </a:r>
          </a:p>
          <a:p>
            <a:r>
              <a:rPr lang="sk-SK" b="1" dirty="0"/>
              <a:t>Aký je účel obsahu?</a:t>
            </a:r>
            <a:r>
              <a:rPr lang="sk-SK" dirty="0"/>
              <a:t> </a:t>
            </a:r>
            <a:r>
              <a:rPr lang="en-US" dirty="0"/>
              <a:t>–</a:t>
            </a:r>
            <a:r>
              <a:rPr lang="sk-SK" dirty="0"/>
              <a:t> Dôvod vytvorenia obsahu, či už ide o informovanie, presviedčanie, zábavu alebo niečo iné. Pochopenie účelu môže pomôcť určiť zaujatosť a relevantnosť informácií.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6333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b="1" dirty="0" err="1">
                <a:solidFill>
                  <a:srgbClr val="D8134D"/>
                </a:solidFill>
              </a:rPr>
              <a:t>Kontrol</a:t>
            </a:r>
            <a:r>
              <a:rPr lang="sk-SK" sz="2800" b="1" dirty="0">
                <a:solidFill>
                  <a:srgbClr val="D8134D"/>
                </a:solidFill>
              </a:rPr>
              <a:t>a</a:t>
            </a:r>
            <a:r>
              <a:rPr lang="de-DE" sz="2800" b="1" dirty="0">
                <a:solidFill>
                  <a:srgbClr val="D8134D"/>
                </a:solidFill>
              </a:rPr>
              <a:t> </a:t>
            </a:r>
            <a:r>
              <a:rPr lang="en-GB" sz="2800" b="1" dirty="0">
                <a:solidFill>
                  <a:srgbClr val="D8134D"/>
                </a:solidFill>
              </a:rPr>
              <a:t>dôveryhodnosti</a:t>
            </a:r>
            <a:r>
              <a:rPr lang="de-DE" sz="2800" b="1" dirty="0">
                <a:solidFill>
                  <a:srgbClr val="D8134D"/>
                </a:solidFill>
              </a:rPr>
              <a:t>: </a:t>
            </a:r>
            <a:r>
              <a:rPr lang="en-US" sz="2800" b="1" dirty="0">
                <a:solidFill>
                  <a:srgbClr val="D8134D"/>
                </a:solidFill>
              </a:rPr>
              <a:t>Otázky 5 "W" (2/2)</a:t>
            </a:r>
          </a:p>
          <a:p>
            <a:r>
              <a:rPr lang="en-US" b="1" dirty="0"/>
              <a:t>Kedy bola publikovaná? </a:t>
            </a:r>
            <a:r>
              <a:rPr lang="en-US" dirty="0"/>
              <a:t>– Vzťahuje sa na dátum vydania obsahu. Znalosť dátumu uverejnenia môže pomôcť určiť aktuálnosť a relevantnosť informácií.</a:t>
            </a:r>
          </a:p>
          <a:p>
            <a:r>
              <a:rPr lang="en-US" b="1" dirty="0"/>
              <a:t>Odkiaľ je obsah? </a:t>
            </a:r>
            <a:r>
              <a:rPr lang="en-US" dirty="0"/>
              <a:t>–</a:t>
            </a:r>
            <a:r>
              <a:rPr lang="en-US" b="1" dirty="0"/>
              <a:t> </a:t>
            </a:r>
            <a:r>
              <a:rPr lang="en-US" dirty="0"/>
              <a:t>Zdroj obsahu, či už ide o renomovanú spravodajskú </a:t>
            </a:r>
            <a:r>
              <a:rPr lang="en-US" dirty="0" err="1"/>
              <a:t>organizáciu</a:t>
            </a:r>
            <a:r>
              <a:rPr lang="en-US" dirty="0"/>
              <a:t>, osobný blog alebo platformu sociálnych médií. Poznanie zdroja môže pomôcť určiť dôveryhodnosť a zaujatosť informácií.</a:t>
            </a:r>
          </a:p>
          <a:p>
            <a:r>
              <a:rPr lang="en-US" b="1" dirty="0"/>
              <a:t>Prečo tieto informácie existujú?</a:t>
            </a:r>
            <a:r>
              <a:rPr lang="en-US" dirty="0"/>
              <a:t> – Dôvod, prečo boli informácie vytvorené a zverejnené. Poznanie motivácie, ktorá stojí za informáciami, môže pomôcť určiť zaujatosť a spoľahlivosť obsahu.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480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09447" y="1185532"/>
            <a:ext cx="8482153" cy="4373958"/>
          </a:xfrm>
        </p:spPr>
        <p:txBody>
          <a:bodyPr>
            <a:normAutofit lnSpcReduction="10000"/>
          </a:bodyPr>
          <a:lstStyle/>
          <a:p>
            <a:r>
              <a:rPr lang="de-DE" sz="2800" b="1" dirty="0" err="1">
                <a:solidFill>
                  <a:srgbClr val="D8134D"/>
                </a:solidFill>
              </a:rPr>
              <a:t>Kontrol</a:t>
            </a:r>
            <a:r>
              <a:rPr lang="sk-SK" sz="2800" b="1" dirty="0">
                <a:solidFill>
                  <a:srgbClr val="D8134D"/>
                </a:solidFill>
              </a:rPr>
              <a:t>a</a:t>
            </a:r>
            <a:r>
              <a:rPr lang="de-DE" sz="2800" b="1" dirty="0">
                <a:solidFill>
                  <a:srgbClr val="D8134D"/>
                </a:solidFill>
              </a:rPr>
              <a:t> </a:t>
            </a:r>
            <a:r>
              <a:rPr lang="en-GB" sz="2800" b="1" dirty="0">
                <a:solidFill>
                  <a:srgbClr val="D8134D"/>
                </a:solidFill>
              </a:rPr>
              <a:t>dôveryhodnosti</a:t>
            </a:r>
            <a:r>
              <a:rPr lang="de-DE" sz="2800" b="1" dirty="0">
                <a:solidFill>
                  <a:srgbClr val="D8134D"/>
                </a:solidFill>
              </a:rPr>
              <a:t>: </a:t>
            </a:r>
            <a:r>
              <a:rPr lang="de-DE" sz="2800" b="1" dirty="0" err="1">
                <a:solidFill>
                  <a:srgbClr val="D8134D"/>
                </a:solidFill>
              </a:rPr>
              <a:t>Metóda </a:t>
            </a:r>
            <a:r>
              <a:rPr lang="de-DE" sz="2800" b="1" dirty="0">
                <a:solidFill>
                  <a:srgbClr val="D8134D"/>
                </a:solidFill>
              </a:rPr>
              <a:t>RADAR (1/2)</a:t>
            </a:r>
          </a:p>
          <a:p>
            <a:r>
              <a:rPr lang="en-US" dirty="0"/>
              <a:t>Test RADAR je metóda hodnotenia spoľahlivosti a dôveryhodnosti informácií z online zdrojov. Je to skratka pre </a:t>
            </a:r>
            <a:r>
              <a:rPr lang="en-US" b="1" dirty="0"/>
              <a:t>R</a:t>
            </a:r>
            <a:r>
              <a:rPr lang="en-US" dirty="0"/>
              <a:t>ationale (</a:t>
            </a:r>
            <a:r>
              <a:rPr lang="sk-SK" dirty="0"/>
              <a:t>o</a:t>
            </a:r>
            <a:r>
              <a:rPr lang="en-US" dirty="0" err="1"/>
              <a:t>dôvodnenie</a:t>
            </a:r>
            <a:r>
              <a:rPr lang="en-US" dirty="0"/>
              <a:t>), </a:t>
            </a:r>
            <a:r>
              <a:rPr lang="en-US" b="1" dirty="0"/>
              <a:t>A</a:t>
            </a:r>
            <a:r>
              <a:rPr lang="en-US" dirty="0"/>
              <a:t>uthority (autorita), </a:t>
            </a:r>
            <a:r>
              <a:rPr lang="en-US" b="1" dirty="0"/>
              <a:t>D</a:t>
            </a:r>
            <a:r>
              <a:rPr lang="en-US" dirty="0"/>
              <a:t>ate (dátum), </a:t>
            </a:r>
            <a:r>
              <a:rPr lang="en-US" b="1" dirty="0"/>
              <a:t>A</a:t>
            </a:r>
            <a:r>
              <a:rPr lang="en-US" dirty="0"/>
              <a:t>ccuracy (presnosť) a </a:t>
            </a:r>
            <a:r>
              <a:rPr lang="en-US" b="1" dirty="0"/>
              <a:t>R</a:t>
            </a:r>
            <a:r>
              <a:rPr lang="en-US" dirty="0"/>
              <a:t>elevance (relevantnosť). </a:t>
            </a:r>
          </a:p>
          <a:p>
            <a:r>
              <a:rPr lang="en-US" b="1" dirty="0"/>
              <a:t>Odôvodnenie: </a:t>
            </a:r>
            <a:r>
              <a:rPr lang="en-US" dirty="0"/>
              <a:t>Dôvod existencie informácie a účel obsahu. Znalosť zdôvodnenia informácie môže pomôcť určiť, či je zaujatá alebo objektívna.</a:t>
            </a:r>
          </a:p>
          <a:p>
            <a:r>
              <a:rPr lang="en-US" b="1" dirty="0" err="1"/>
              <a:t>Autorita</a:t>
            </a:r>
            <a:r>
              <a:rPr lang="en-US" b="1" dirty="0"/>
              <a:t>:</a:t>
            </a:r>
            <a:r>
              <a:rPr lang="en-US" dirty="0"/>
              <a:t> Poverenie a odbornosť autora alebo vydavateľa informácií. Pochopenie autority zdroja môže pomôcť určiť, či sú informácie dôveryhodné a spoľahlivé.</a:t>
            </a:r>
          </a:p>
          <a:p>
            <a:endParaRPr lang="en-GB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545" y="1390650"/>
            <a:ext cx="239077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3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b="1" dirty="0" err="1">
                <a:solidFill>
                  <a:srgbClr val="D8134D"/>
                </a:solidFill>
              </a:rPr>
              <a:t>Kontrol</a:t>
            </a:r>
            <a:r>
              <a:rPr lang="sk-SK" sz="2800" b="1" dirty="0">
                <a:solidFill>
                  <a:srgbClr val="D8134D"/>
                </a:solidFill>
              </a:rPr>
              <a:t>a</a:t>
            </a:r>
            <a:r>
              <a:rPr lang="de-DE" sz="2800" b="1" dirty="0">
                <a:solidFill>
                  <a:srgbClr val="D8134D"/>
                </a:solidFill>
              </a:rPr>
              <a:t> </a:t>
            </a:r>
            <a:r>
              <a:rPr lang="en-GB" sz="2800" b="1" dirty="0">
                <a:solidFill>
                  <a:srgbClr val="D8134D"/>
                </a:solidFill>
              </a:rPr>
              <a:t>dôveryhodnosti</a:t>
            </a:r>
            <a:r>
              <a:rPr lang="de-DE" sz="2800" b="1" dirty="0">
                <a:solidFill>
                  <a:srgbClr val="D8134D"/>
                </a:solidFill>
              </a:rPr>
              <a:t>: </a:t>
            </a:r>
            <a:r>
              <a:rPr lang="de-DE" sz="2800" b="1" dirty="0" err="1">
                <a:solidFill>
                  <a:srgbClr val="D8134D"/>
                </a:solidFill>
              </a:rPr>
              <a:t>Metóda </a:t>
            </a:r>
            <a:r>
              <a:rPr lang="de-DE" sz="2800" b="1" dirty="0">
                <a:solidFill>
                  <a:srgbClr val="D8134D"/>
                </a:solidFill>
              </a:rPr>
              <a:t>RADAR (2/2)</a:t>
            </a:r>
          </a:p>
          <a:p>
            <a:r>
              <a:rPr lang="en-US" b="1" dirty="0"/>
              <a:t>Dátum: </a:t>
            </a:r>
            <a:r>
              <a:rPr lang="en-US" dirty="0" err="1"/>
              <a:t>Čas</a:t>
            </a:r>
            <a:r>
              <a:rPr lang="en-US" dirty="0"/>
              <a:t> zverejnenia alebo aktualizácie informácií. Znalosť dátumu môže pomôcť určiť, či sú informácie stále relevantné a aktuálne.</a:t>
            </a:r>
          </a:p>
          <a:p>
            <a:r>
              <a:rPr lang="en-US" b="1" dirty="0"/>
              <a:t>Presnosť:</a:t>
            </a:r>
            <a:r>
              <a:rPr lang="en-US" dirty="0"/>
              <a:t> Týka sa pravdivosti a správnosti informácií. Kontrola správnosti zahŕňa overenie informácií z viacerých zdrojov a vyhodnotenie predložených dôkazov.</a:t>
            </a:r>
          </a:p>
          <a:p>
            <a:r>
              <a:rPr lang="en-US" b="1" dirty="0"/>
              <a:t>Relevantnosť:</a:t>
            </a:r>
            <a:r>
              <a:rPr lang="en-US" dirty="0"/>
              <a:t> Ako dobre sa informácie vzťahujú na danú tému alebo otázku. Hodnotenie relevantnosti zahŕňa posúdenie, či je informácia užitočná a použiteľná v konkrétnej situácii.</a:t>
            </a:r>
          </a:p>
        </p:txBody>
      </p:sp>
    </p:spTree>
    <p:extLst>
      <p:ext uri="{BB962C8B-B14F-4D97-AF65-F5344CB8AC3E}">
        <p14:creationId xmlns:p14="http://schemas.microsoft.com/office/powerpoint/2010/main" val="195147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92515" y="1795132"/>
            <a:ext cx="7381486" cy="5062868"/>
          </a:xfrm>
        </p:spPr>
        <p:txBody>
          <a:bodyPr>
            <a:normAutofit/>
          </a:bodyPr>
          <a:lstStyle/>
          <a:p>
            <a:pPr lvl="0"/>
            <a:r>
              <a:rPr lang="en-GB" sz="2000" b="1" dirty="0"/>
              <a:t>Krížová kontrola zdrojov:</a:t>
            </a:r>
            <a:r>
              <a:rPr lang="en-GB" sz="2000" dirty="0"/>
              <a:t> Overte zdroj porovnaním obrázka alebo videa s dôveryhodnými zdrojmi alebo výpoveďami očitých svedkov!</a:t>
            </a:r>
            <a:endParaRPr lang="de-AT" sz="2000" dirty="0"/>
          </a:p>
          <a:p>
            <a:pPr lvl="0"/>
            <a:r>
              <a:rPr lang="en-GB" sz="2000" b="1" dirty="0"/>
              <a:t>Forenzný softvér pre obraz:</a:t>
            </a:r>
            <a:r>
              <a:rPr lang="en-GB" sz="2000" dirty="0"/>
              <a:t> Využite nástroje na forenznú analýzu obrázkov na odhalenie známok manipulácie, ako sú zmenené pixely alebo digitálne artefakty!</a:t>
            </a:r>
            <a:endParaRPr lang="de-AT" sz="2000" dirty="0"/>
          </a:p>
          <a:p>
            <a:pPr lvl="0"/>
            <a:r>
              <a:rPr lang="en-GB" sz="2000" b="1" dirty="0"/>
              <a:t>Kontextové stopy:</a:t>
            </a:r>
            <a:r>
              <a:rPr lang="en-GB" sz="2000" dirty="0"/>
              <a:t> Preskúmajte kontext okolo obrázka alebo videa vrátane titulkov, časových značiek a súvisiaceho obsahu!</a:t>
            </a:r>
            <a:endParaRPr lang="de-AT" sz="2000" dirty="0"/>
          </a:p>
          <a:p>
            <a:pPr lvl="0"/>
            <a:r>
              <a:rPr lang="en-GB" sz="2000" b="1" dirty="0"/>
              <a:t>Svedectvo očitého svedka:</a:t>
            </a:r>
            <a:r>
              <a:rPr lang="en-GB" sz="2000" dirty="0"/>
              <a:t> Vyhľadajte svedectvá očitých svedkov alebo výpovede z dôveryhodných zdrojov, aby ste potvrdili alebo vyvrátili obsah!</a:t>
            </a:r>
            <a:endParaRPr lang="de-AT" sz="2000" dirty="0"/>
          </a:p>
          <a:p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492515" y="1062815"/>
            <a:ext cx="10972800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rgbClr val="D8134D"/>
                </a:solidFill>
              </a:rPr>
              <a:t>Ako môžete overiť pravosť obrázkov a videí?</a:t>
            </a:r>
            <a:endParaRPr lang="de-AT" sz="2600" dirty="0">
              <a:solidFill>
                <a:srgbClr val="D8134D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129" y="1826153"/>
            <a:ext cx="3114675" cy="469582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962401" y="6244979"/>
            <a:ext cx="318346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/>
              <a:t>Zdroj </a:t>
            </a:r>
            <a:r>
              <a:rPr lang="de-DE" sz="1200" dirty="0"/>
              <a:t>obrázku: Forensics.map-base.info</a:t>
            </a:r>
            <a:endParaRPr lang="de-AT" sz="1200" dirty="0" err="1"/>
          </a:p>
        </p:txBody>
      </p:sp>
    </p:spTree>
    <p:extLst>
      <p:ext uri="{BB962C8B-B14F-4D97-AF65-F5344CB8AC3E}">
        <p14:creationId xmlns:p14="http://schemas.microsoft.com/office/powerpoint/2010/main" val="173085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75582" y="812999"/>
            <a:ext cx="10545344" cy="5672468"/>
          </a:xfrm>
        </p:spPr>
        <p:txBody>
          <a:bodyPr>
            <a:normAutofit/>
          </a:bodyPr>
          <a:lstStyle/>
          <a:p>
            <a:r>
              <a:rPr lang="sk-SK" sz="2800" b="1" dirty="0">
                <a:solidFill>
                  <a:srgbClr val="D8134D"/>
                </a:solidFill>
              </a:rPr>
              <a:t>Bezplatné nástroje na kontrolu obrázkov (nahrávanie obrázkov)</a:t>
            </a:r>
          </a:p>
          <a:p>
            <a:pPr fontAlgn="base"/>
            <a:r>
              <a:rPr lang="sk-SK" sz="2000" dirty="0"/>
              <a:t>Forenzné softvéri na analýzu obrázkov sú nástroje, ktoré vám pomôžu analyzovať a overiť pravosť a integritu digitálnych obrázkov. Pomôžu vám odhaliť, či bol obrázok upravený, zmanipulovaný alebo pozmenený. Tu je niekoľko bezplatných softvérov na forenznú analýzu obrázkov, ktoré môžete použiť: </a:t>
            </a:r>
          </a:p>
          <a:p>
            <a:pPr lvl="0" fontAlgn="base"/>
            <a:r>
              <a:rPr lang="sk-SK" sz="2000" b="1" dirty="0" err="1"/>
              <a:t>Forensically</a:t>
            </a:r>
            <a:r>
              <a:rPr lang="sk-SK" sz="2000" b="1" dirty="0"/>
              <a:t>: </a:t>
            </a:r>
            <a:r>
              <a:rPr lang="sk-SK" sz="2000" dirty="0"/>
              <a:t>Je to webový nástroj, ktorý ponúka súbor funkcií pre forenznú analýzu digitálnych obrázkov, ako je detekcia klonov, analýza úrovne chýb, analýza šumu, extrakcia metadát, geografické označovanie, analýza miniatúr, analýza JPEG a ďalšie. Na použitie tohto nástroja je možné nahrať obrázok alebo vložiť adresu URL obrázka. Má zaujímavý návod, ktorý ukazuje, ako softvér používať.</a:t>
            </a:r>
          </a:p>
          <a:p>
            <a:pPr lvl="0" fontAlgn="base"/>
            <a:r>
              <a:rPr lang="sk-SK" sz="2000" dirty="0">
                <a:hlinkClick r:id="rId3"/>
              </a:rPr>
              <a:t>https://29a.ch/photo-forensics/</a:t>
            </a:r>
            <a:endParaRPr lang="sk-SK" sz="2000" dirty="0"/>
          </a:p>
          <a:p>
            <a:pPr lvl="0" fontAlgn="base"/>
            <a:r>
              <a:rPr lang="sk-SK" sz="2000" b="1" dirty="0" err="1"/>
              <a:t>TinEye</a:t>
            </a:r>
            <a:r>
              <a:rPr lang="sk-SK" sz="2000" b="1" dirty="0"/>
              <a:t>: </a:t>
            </a:r>
            <a:r>
              <a:rPr lang="sk-SK" sz="2000" dirty="0"/>
              <a:t>Ide o webový nástroj, ktorý umožňuje spätné vyhľadávanie obrázkov. Pomôže vám zistiť, odkiaľ obrázok pochádza, ako sa používa, či existujú jeho upravené verzie alebo nájsť verzie s vyšším rozlíšením. Ak chcete použiť tento nástroj, môžete nahrať obrázok alebo vložiť adresu URL obrázka. </a:t>
            </a:r>
          </a:p>
          <a:p>
            <a:pPr lvl="0" fontAlgn="base"/>
            <a:r>
              <a:rPr lang="sk-SK" sz="2000" dirty="0">
                <a:hlinkClick r:id="rId4"/>
              </a:rPr>
              <a:t>https://tineye.com/</a:t>
            </a:r>
            <a:endParaRPr lang="sk-SK" sz="2000" dirty="0"/>
          </a:p>
          <a:p>
            <a:pPr lvl="0" fontAlgn="base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6856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4A136FFB-580F-2CEF-EB31-329B8282945E}"/>
              </a:ext>
            </a:extLst>
          </p:cNvPr>
          <p:cNvSpPr/>
          <p:nvPr/>
        </p:nvSpPr>
        <p:spPr>
          <a:xfrm>
            <a:off x="-9346" y="0"/>
            <a:ext cx="2983456" cy="6858000"/>
          </a:xfrm>
          <a:prstGeom prst="rect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0355FE7A-0D65-83AF-43BC-C964D7CF6D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882766"/>
            <a:ext cx="297411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95C11F"/>
                </a:solidFill>
                <a:ea typeface="+mj-ea"/>
                <a:cs typeface="+mj-cs"/>
              </a:rPr>
              <a:t>Partneri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C0F28B5C-65D3-FEF9-9044-3978B94F61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57202"/>
            <a:ext cx="3244053" cy="2157295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5D782A21-BD9B-860F-8BAC-73C8044B9E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736" y="5405948"/>
            <a:ext cx="4360748" cy="872148"/>
          </a:xfrm>
          <a:prstGeom prst="rect">
            <a:avLst/>
          </a:prstGeom>
        </p:spPr>
      </p:pic>
      <p:sp>
        <p:nvSpPr>
          <p:cNvPr id="14" name="AutoShape 6">
            <a:extLst>
              <a:ext uri="{FF2B5EF4-FFF2-40B4-BE49-F238E27FC236}">
                <a16:creationId xmlns:a16="http://schemas.microsoft.com/office/drawing/2014/main" id="{3736C95B-3204-EAE4-E75B-F32B618B8E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50504" y="183261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KU Leuven | Universitas 21">
            <a:extLst>
              <a:ext uri="{FF2B5EF4-FFF2-40B4-BE49-F238E27FC236}">
                <a16:creationId xmlns:a16="http://schemas.microsoft.com/office/drawing/2014/main" id="{6E08D071-9448-2E87-BD3B-A6ED4C1077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69" b="29601"/>
          <a:stretch/>
        </p:blipFill>
        <p:spPr bwMode="auto">
          <a:xfrm>
            <a:off x="8572783" y="1080426"/>
            <a:ext cx="2983456" cy="118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66148653-8419-7040-3E17-EBE2C3013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162" y="5149850"/>
            <a:ext cx="2820283" cy="15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4A2CB6C9-2D9B-64E6-4216-816560D1B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495" y="2765928"/>
            <a:ext cx="22955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Γραφικό 6">
            <a:extLst>
              <a:ext uri="{FF2B5EF4-FFF2-40B4-BE49-F238E27FC236}">
                <a16:creationId xmlns:a16="http://schemas.microsoft.com/office/drawing/2014/main" id="{F2772EE3-ADA2-2635-64F5-BA2D4C6217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50180" y="2692026"/>
            <a:ext cx="2288310" cy="570706"/>
          </a:xfrm>
          <a:prstGeom prst="rect">
            <a:avLst/>
          </a:prstGeom>
        </p:spPr>
      </p:pic>
      <p:pic>
        <p:nvPicPr>
          <p:cNvPr id="6" name="Picture 5" descr="A picture containing graphics, clipart, graphic design, design&#10;&#10;Description automatically generated">
            <a:extLst>
              <a:ext uri="{FF2B5EF4-FFF2-40B4-BE49-F238E27FC236}">
                <a16:creationId xmlns:a16="http://schemas.microsoft.com/office/drawing/2014/main" id="{021DED3E-70D8-7F7C-1DC8-57F0AD016EF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711" y="2692026"/>
            <a:ext cx="1585130" cy="1818287"/>
          </a:xfrm>
          <a:prstGeom prst="rect">
            <a:avLst/>
          </a:prstGeom>
        </p:spPr>
      </p:pic>
      <p:pic>
        <p:nvPicPr>
          <p:cNvPr id="1028" name="Picture 4" descr="WijkWijzer - Verwey-Jonker Instituut">
            <a:extLst>
              <a:ext uri="{FF2B5EF4-FFF2-40B4-BE49-F238E27FC236}">
                <a16:creationId xmlns:a16="http://schemas.microsoft.com/office/drawing/2014/main" id="{21B5AC31-2966-4E59-9F99-C8EBE1FCD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945" y="60037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55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67311" y="1185532"/>
            <a:ext cx="6532402" cy="5672468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D8134D"/>
                </a:solidFill>
              </a:rPr>
              <a:t>Bezplatné nástroje na kontrolu obrázkov (nahrávanie obrázkov)</a:t>
            </a:r>
            <a:endParaRPr lang="de-AT" sz="2800" b="1" dirty="0">
              <a:solidFill>
                <a:srgbClr val="D8134D"/>
              </a:solidFill>
            </a:endParaRPr>
          </a:p>
          <a:p>
            <a:pPr lvl="0" fontAlgn="base"/>
            <a:r>
              <a:rPr lang="en-US" sz="2000" b="1" dirty="0"/>
              <a:t>Reverzné vyhľadávanie obrázkov v službe Google: </a:t>
            </a:r>
            <a:r>
              <a:rPr lang="en-US" sz="2000" dirty="0"/>
              <a:t>Táto funkcia umožňuje vyhľadávať podľa obrázkov alebo vykonať spätné vyhľadávanie obrázkov. Môže vám pomôcť zistiť, odkiaľ obrázok pochádza, ako sa používa, či existujú jeho upravené verzie alebo nájsť verzie s vyšším rozlíšením.</a:t>
            </a:r>
            <a:endParaRPr lang="en-GB" sz="2000" dirty="0"/>
          </a:p>
          <a:p>
            <a:pPr lvl="0" fontAlgn="base"/>
            <a:r>
              <a:rPr lang="de-AT" sz="2000" dirty="0">
                <a:hlinkClick r:id="rId3"/>
              </a:rPr>
              <a:t>https://images.google.com</a:t>
            </a:r>
            <a:endParaRPr lang="de-AT" sz="2000" dirty="0"/>
          </a:p>
          <a:p>
            <a:pPr lvl="0" fontAlgn="base"/>
            <a:endParaRPr lang="de-AT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713" y="1566332"/>
            <a:ext cx="4823770" cy="356446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856134" y="6175868"/>
            <a:ext cx="318346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/>
              <a:t>Zdroj </a:t>
            </a:r>
            <a:r>
              <a:rPr lang="de-DE" sz="1200" dirty="0"/>
              <a:t>obrázku: tineye.com</a:t>
            </a:r>
            <a:endParaRPr lang="de-AT" sz="1200" dirty="0" err="1"/>
          </a:p>
        </p:txBody>
      </p:sp>
    </p:spTree>
    <p:extLst>
      <p:ext uri="{BB962C8B-B14F-4D97-AF65-F5344CB8AC3E}">
        <p14:creationId xmlns:p14="http://schemas.microsoft.com/office/powerpoint/2010/main" val="217020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09447" y="1185531"/>
            <a:ext cx="11059693" cy="545079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D8134D"/>
                </a:solidFill>
              </a:rPr>
              <a:t>Bezplatné nástroje na kontrolu obrázkov (softvér na stiahnutie)</a:t>
            </a:r>
          </a:p>
          <a:p>
            <a:pPr lvl="0" fontAlgn="base"/>
            <a:r>
              <a:rPr lang="en-GB" sz="2000" dirty="0"/>
              <a:t>Internet poskytuje veľké množstvo softvérových nástrojov na kontrolu obrázkov. Niektoré z nich ponúkajú bezplatné verzie.</a:t>
            </a:r>
          </a:p>
          <a:p>
            <a:pPr lvl="0" fontAlgn="base"/>
            <a:r>
              <a:rPr lang="en-GB" sz="2000" b="1" dirty="0" err="1"/>
              <a:t>JPEGsnoop</a:t>
            </a:r>
            <a:r>
              <a:rPr lang="en-GB" sz="2000" b="1" dirty="0"/>
              <a:t>: </a:t>
            </a:r>
            <a:r>
              <a:rPr lang="en-GB" sz="2000" dirty="0"/>
              <a:t>Je to nástroj založený na systéme Windows, ktorý dokáže odhaliť skryté informácie v obrázkoch JPEG, napríklad značku a model fotoaparátu, nastavenia kvality, použitý softvér na úpravu, údaje EXIF, kvantifikačné tabuľky, Huffmanove tabuľky a ďalšie. Dokáže tiež zistiť, či bol obrázok prekomprimovaný alebo upravený programom Photoshop. </a:t>
            </a:r>
          </a:p>
          <a:p>
            <a:pPr lvl="0" fontAlgn="base"/>
            <a:r>
              <a:rPr lang="en-GB" sz="2000" dirty="0">
                <a:hlinkClick r:id="rId3"/>
              </a:rPr>
              <a:t>https://jpegsnoop.updatestar.com/</a:t>
            </a:r>
            <a:endParaRPr lang="en-GB" sz="2000" dirty="0"/>
          </a:p>
          <a:p>
            <a:pPr lvl="0" fontAlgn="base"/>
            <a:endParaRPr lang="de-AT" dirty="0"/>
          </a:p>
        </p:txBody>
      </p:sp>
      <p:pic>
        <p:nvPicPr>
          <p:cNvPr id="1026" name="Picture 2" descr="D:\Users\0 - SIROKO 1 aktuelle Projekte\190 - COSTAID\WP3 Resource Pack\snop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518" y="4225730"/>
            <a:ext cx="8353329" cy="263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80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09447" y="1185531"/>
            <a:ext cx="11059693" cy="5450795"/>
          </a:xfrm>
        </p:spPr>
        <p:txBody>
          <a:bodyPr>
            <a:normAutofit/>
          </a:bodyPr>
          <a:lstStyle/>
          <a:p>
            <a:r>
              <a:rPr lang="sk-SK" sz="2800" b="1">
                <a:solidFill>
                  <a:srgbClr val="D8134D"/>
                </a:solidFill>
              </a:rPr>
              <a:t>Bezplatné nástroje na kontrolu obrázkov (softvér na stiahnutie)</a:t>
            </a:r>
          </a:p>
          <a:p>
            <a:pPr lvl="0" fontAlgn="base"/>
            <a:r>
              <a:rPr lang="sk-SK" sz="2000" b="1" dirty="0" err="1"/>
              <a:t>Ghiro</a:t>
            </a:r>
            <a:r>
              <a:rPr lang="sk-SK" sz="2000" b="1" dirty="0"/>
              <a:t>: </a:t>
            </a:r>
            <a:r>
              <a:rPr lang="sk-SK" sz="2000" dirty="0"/>
              <a:t>Ide o </a:t>
            </a:r>
            <a:r>
              <a:rPr lang="sk-SK" sz="2000" dirty="0" err="1"/>
              <a:t>open</a:t>
            </a:r>
            <a:r>
              <a:rPr lang="sk-SK" sz="2000" dirty="0"/>
              <a:t> </a:t>
            </a:r>
            <a:r>
              <a:rPr lang="sk-SK" sz="2000" dirty="0" err="1"/>
              <a:t>source</a:t>
            </a:r>
            <a:r>
              <a:rPr lang="sk-SK" sz="2000" dirty="0"/>
              <a:t> nástroj, ktorý automatizuje proces forenznej analýzy digitálnych snímok. Dokáže analyzovať obrovské množstvo obrázkov a poskytovať správy o rôznych aspektoch, ako sú metadáta, poloha GPS, miniatúry, analýza úrovne chýb, analýza hlavných komponentov, extrakcia reťazcov a ďalšie. </a:t>
            </a:r>
          </a:p>
          <a:p>
            <a:pPr lvl="0" fontAlgn="base"/>
            <a:r>
              <a:rPr lang="sk-SK" sz="2000" dirty="0">
                <a:hlinkClick r:id="rId3"/>
              </a:rPr>
              <a:t>https://www.getghiro.org/</a:t>
            </a:r>
            <a:endParaRPr lang="sk-SK" sz="2000" dirty="0"/>
          </a:p>
          <a:p>
            <a:pPr lvl="0" fontAlgn="base"/>
            <a:r>
              <a:rPr lang="sk-SK" sz="2000" b="1" dirty="0" err="1"/>
              <a:t>Amped</a:t>
            </a:r>
            <a:r>
              <a:rPr lang="sk-SK" sz="2000" b="1" dirty="0"/>
              <a:t> </a:t>
            </a:r>
            <a:r>
              <a:rPr lang="sk-SK" sz="2000" b="1" dirty="0" err="1"/>
              <a:t>Authenticate</a:t>
            </a:r>
            <a:r>
              <a:rPr lang="sk-SK" sz="2000" b="1" dirty="0"/>
              <a:t>: </a:t>
            </a:r>
            <a:r>
              <a:rPr lang="sk-SK" sz="2000" dirty="0"/>
              <a:t>Je to profesionálny nástroj, ktorý dokáže vykonávať pokročilé overovanie a detekciu falšovania obrázkov. Dokáže analyzovať rôzne aspekty obrázka, napríklad formát, metadáta, identifikáciu zdroja, integritu obsahu, analýzu poľa farebných filtrov, balistiku fotoaparátu a ďalšie. Ponúka bezplatnú skúšobnú verziu na účely hodnotenia. </a:t>
            </a:r>
          </a:p>
          <a:p>
            <a:pPr lvl="0" fontAlgn="base"/>
            <a:r>
              <a:rPr lang="sk-SK" sz="2000" dirty="0">
                <a:hlinkClick r:id="rId4"/>
              </a:rPr>
              <a:t>https://ampedsoftware.com/authenticate</a:t>
            </a:r>
            <a:endParaRPr lang="sk-SK" sz="2000" dirty="0"/>
          </a:p>
          <a:p>
            <a:pPr lvl="0" fontAlgn="base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879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058616-C18C-4500-A384-B339255A4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Referencie</a:t>
            </a:r>
            <a:r>
              <a:rPr lang="en-GB" sz="2400" dirty="0"/>
              <a:t> a ďalšia literatúra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C223045-2011-4DC7-8A60-9FA8F2015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10816017" cy="4865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Journalism, fake news &amp; disinformation: Handbook for journalism education and training. UNESCO 2018, </a:t>
            </a:r>
            <a:r>
              <a:rPr lang="de-AT" sz="2000" dirty="0"/>
              <a:t> ISBN: 978-92-3-100281-6</a:t>
            </a:r>
          </a:p>
          <a:p>
            <a:pPr marL="0" indent="0">
              <a:buNone/>
            </a:pPr>
            <a:r>
              <a:rPr lang="en-US" sz="2000" dirty="0" err="1"/>
              <a:t>Gerorge</a:t>
            </a:r>
            <a:r>
              <a:rPr lang="en-US" sz="2000" dirty="0"/>
              <a:t> </a:t>
            </a:r>
            <a:r>
              <a:rPr lang="en-US" sz="2000" dirty="0" err="1"/>
              <a:t>Krasadakis</a:t>
            </a:r>
            <a:r>
              <a:rPr lang="en-US" sz="2000" dirty="0"/>
              <a:t>: Fake News and Misinformation: How digital tech can help. Retrieved from: </a:t>
            </a:r>
            <a:r>
              <a:rPr lang="en-US" sz="2000" dirty="0">
                <a:hlinkClick r:id="rId3"/>
              </a:rPr>
              <a:t>https://www.theinnovationmode.com/the-innovation-blog/misinformation-online-a-solution-powered-by-state-of-the-art-tech</a:t>
            </a:r>
            <a:endParaRPr lang="de-AT" sz="2000" dirty="0"/>
          </a:p>
          <a:p>
            <a:pPr marL="0" indent="0">
              <a:buNone/>
            </a:pPr>
            <a:r>
              <a:rPr lang="de-DE" sz="2000" dirty="0"/>
              <a:t>Council </a:t>
            </a:r>
            <a:r>
              <a:rPr lang="de-DE" sz="2000" dirty="0" err="1"/>
              <a:t>of</a:t>
            </a:r>
            <a:r>
              <a:rPr lang="de-DE" sz="2000" dirty="0"/>
              <a:t> Europe: </a:t>
            </a:r>
            <a:r>
              <a:rPr lang="en-US" sz="2000" dirty="0"/>
              <a:t>Dealing with propaganda, misinformation and fake news. Retrieved from: </a:t>
            </a:r>
            <a:r>
              <a:rPr lang="en-US" sz="2000" dirty="0">
                <a:hlinkClick r:id="rId4"/>
              </a:rPr>
              <a:t>https://www.coe.int/en/web/campaign-free-to-speak-safe-to-learn/dealing-with-propaganda-misinformation-and-fake-news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European Commission: </a:t>
            </a:r>
            <a:r>
              <a:rPr lang="de-AT" sz="2000" dirty="0"/>
              <a:t>Tackling online </a:t>
            </a:r>
            <a:r>
              <a:rPr lang="de-AT" sz="2000" dirty="0" err="1"/>
              <a:t>disinformation</a:t>
            </a:r>
            <a:r>
              <a:rPr lang="de-AT" sz="2000" dirty="0"/>
              <a:t>. </a:t>
            </a:r>
            <a:r>
              <a:rPr lang="de-AT" sz="2000" dirty="0" err="1"/>
              <a:t>Retrieved</a:t>
            </a:r>
            <a:r>
              <a:rPr lang="de-AT" sz="2000" dirty="0"/>
              <a:t> </a:t>
            </a:r>
            <a:r>
              <a:rPr lang="de-AT" sz="2000" dirty="0" err="1"/>
              <a:t>from</a:t>
            </a:r>
            <a:r>
              <a:rPr lang="de-AT" sz="2000" dirty="0"/>
              <a:t> </a:t>
            </a:r>
            <a:r>
              <a:rPr lang="de-AT" sz="2000" dirty="0">
                <a:hlinkClick r:id="rId5"/>
              </a:rPr>
              <a:t>https://digital-strategy.ec.europa.eu/en/policies/online-disinformation</a:t>
            </a:r>
            <a:endParaRPr lang="de-AT" sz="2000" dirty="0"/>
          </a:p>
          <a:p>
            <a:pPr marL="0" indent="0">
              <a:buNone/>
            </a:pPr>
            <a:r>
              <a:rPr lang="de-DE" sz="2000" dirty="0"/>
              <a:t>Matt Burns: </a:t>
            </a:r>
            <a:r>
              <a:rPr lang="de-AT" sz="2000" dirty="0"/>
              <a:t>A quick </a:t>
            </a:r>
            <a:r>
              <a:rPr lang="de-AT" sz="2000" dirty="0" err="1"/>
              <a:t>guide</a:t>
            </a:r>
            <a:r>
              <a:rPr lang="de-AT" sz="2000" dirty="0"/>
              <a:t> </a:t>
            </a:r>
            <a:r>
              <a:rPr lang="de-AT" sz="2000" dirty="0" err="1"/>
              <a:t>to</a:t>
            </a:r>
            <a:r>
              <a:rPr lang="de-AT" sz="2000" dirty="0"/>
              <a:t> digital </a:t>
            </a:r>
            <a:r>
              <a:rPr lang="de-AT" sz="2000" dirty="0" err="1"/>
              <a:t>image</a:t>
            </a:r>
            <a:r>
              <a:rPr lang="de-AT" sz="2000" dirty="0"/>
              <a:t> </a:t>
            </a:r>
            <a:r>
              <a:rPr lang="de-AT" sz="2000" dirty="0" err="1"/>
              <a:t>forensics</a:t>
            </a:r>
            <a:r>
              <a:rPr lang="de-AT" sz="2000" dirty="0"/>
              <a:t>. </a:t>
            </a:r>
            <a:r>
              <a:rPr lang="de-AT" sz="2000" dirty="0" err="1"/>
              <a:t>Retrieved</a:t>
            </a:r>
            <a:r>
              <a:rPr lang="de-AT" sz="2000" dirty="0"/>
              <a:t> </a:t>
            </a:r>
            <a:r>
              <a:rPr lang="de-AT" sz="2000" dirty="0" err="1"/>
              <a:t>from</a:t>
            </a:r>
            <a:r>
              <a:rPr lang="de-AT" sz="2000" dirty="0"/>
              <a:t>: </a:t>
            </a:r>
            <a:r>
              <a:rPr lang="de-AT" sz="2000" dirty="0">
                <a:hlinkClick r:id="rId6"/>
              </a:rPr>
              <a:t>https://www.cameraforensics.com/blog/2020/03/06/a-quick-guide-to-digital-image-forensics-in-2020/</a:t>
            </a:r>
            <a:endParaRPr lang="de-AT" sz="20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7358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>
            <a:extLst>
              <a:ext uri="{FF2B5EF4-FFF2-40B4-BE49-F238E27FC236}">
                <a16:creationId xmlns:a16="http://schemas.microsoft.com/office/drawing/2014/main" id="{807C98D1-01AE-4DFA-9C42-DDBEB533C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736" y="2433105"/>
            <a:ext cx="2612304" cy="2612304"/>
          </a:xfrm>
          <a:prstGeom prst="rect">
            <a:avLst/>
          </a:prstGeom>
        </p:spPr>
      </p:pic>
      <p:sp>
        <p:nvSpPr>
          <p:cNvPr id="24" name="Τίτλος 6">
            <a:extLst>
              <a:ext uri="{FF2B5EF4-FFF2-40B4-BE49-F238E27FC236}">
                <a16:creationId xmlns:a16="http://schemas.microsoft.com/office/drawing/2014/main" id="{88F39797-8ECA-4CC0-ADFC-28793E1CA72E}"/>
              </a:ext>
            </a:extLst>
          </p:cNvPr>
          <p:cNvSpPr txBox="1">
            <a:spLocks/>
          </p:cNvSpPr>
          <p:nvPr/>
        </p:nvSpPr>
        <p:spPr>
          <a:xfrm>
            <a:off x="3210313" y="4867475"/>
            <a:ext cx="53911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000" kern="1200" dirty="0">
                <a:solidFill>
                  <a:srgbClr val="7030A0"/>
                </a:solidFill>
                <a:latin typeface="Gill Sans Ultra Bold" panose="020B0A02020104020203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Gratulujeme!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/>
            </a:r>
            <a:br>
              <a:rPr lang="en-US" sz="2800" b="1" dirty="0">
                <a:solidFill>
                  <a:schemeClr val="bg1"/>
                </a:solidFill>
                <a:latin typeface="+mj-lt"/>
              </a:rPr>
            </a:br>
            <a:r>
              <a:rPr lang="en-US" b="1" dirty="0">
                <a:solidFill>
                  <a:schemeClr val="bg1"/>
                </a:solidFill>
                <a:latin typeface="+mj-lt"/>
              </a:rPr>
              <a:t>Túto časť ste dokončili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20CF07E-63BD-943B-4C02-57982ED82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373" y="6234021"/>
            <a:ext cx="1406013" cy="49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Ορθογώνιο 5">
            <a:extLst>
              <a:ext uri="{FF2B5EF4-FFF2-40B4-BE49-F238E27FC236}">
                <a16:creationId xmlns:a16="http://schemas.microsoft.com/office/drawing/2014/main" id="{44116D37-2457-87B8-D92F-855339CFE361}"/>
              </a:ext>
            </a:extLst>
          </p:cNvPr>
          <p:cNvSpPr/>
          <p:nvPr/>
        </p:nvSpPr>
        <p:spPr>
          <a:xfrm>
            <a:off x="2753473" y="6258631"/>
            <a:ext cx="7829033" cy="632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b="0" i="0" dirty="0">
                <a:latin typeface="+mj-lt"/>
              </a:rPr>
              <a:t>Financované Európskou úniou. Vyjadrené názory a stanoviská sú však len názormi autora (autorov) a nemusia nevyhnutne odrážať názory a stanoviská Európskej únie alebo Európskej výkonnej agentúry pre vzdelávanie a kultúru (EACEA). Európska únia ani EACEA za ne nemôžu niesť zodpovednosť.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830B8B-25B5-4DAD-5AA5-C563F5FA4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Digitálne zručnosti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601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E2D38E87-33DB-46E9-933D-FDECBD9456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93" y="-277185"/>
            <a:ext cx="11857935" cy="1782763"/>
          </a:xfrm>
        </p:spPr>
        <p:txBody>
          <a:bodyPr anchor="b">
            <a:normAutofit/>
          </a:bodyPr>
          <a:lstStyle/>
          <a:p>
            <a:pPr algn="ctr"/>
            <a:r>
              <a:rPr lang="en-US" sz="5400" dirty="0"/>
              <a:t>Moduly</a:t>
            </a:r>
            <a:endParaRPr lang="el-GR" sz="5400" dirty="0"/>
          </a:p>
        </p:txBody>
      </p:sp>
      <p:graphicFrame>
        <p:nvGraphicFramePr>
          <p:cNvPr id="10" name="Diagram 5">
            <a:extLst>
              <a:ext uri="{FF2B5EF4-FFF2-40B4-BE49-F238E27FC236}">
                <a16:creationId xmlns:a16="http://schemas.microsoft.com/office/drawing/2014/main" id="{654CCD75-E89A-4C6C-BF75-D840AD7262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8810353"/>
              </p:ext>
            </p:extLst>
          </p:nvPr>
        </p:nvGraphicFramePr>
        <p:xfrm>
          <a:off x="791283" y="2162175"/>
          <a:ext cx="4961817" cy="3443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Γραφικό 6">
            <a:extLst>
              <a:ext uri="{FF2B5EF4-FFF2-40B4-BE49-F238E27FC236}">
                <a16:creationId xmlns:a16="http://schemas.microsoft.com/office/drawing/2014/main" id="{5E0860D2-CD37-7A1F-1396-B964A1B9D3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5504" y="46380"/>
            <a:ext cx="2839621" cy="708203"/>
          </a:xfrm>
          <a:prstGeom prst="rect">
            <a:avLst/>
          </a:prstGeom>
        </p:spPr>
      </p:pic>
      <p:graphicFrame>
        <p:nvGraphicFramePr>
          <p:cNvPr id="2" name="Διάγραμμα 5">
            <a:extLst>
              <a:ext uri="{FF2B5EF4-FFF2-40B4-BE49-F238E27FC236}">
                <a16:creationId xmlns:a16="http://schemas.microsoft.com/office/drawing/2014/main" id="{7D361485-CE38-EA41-077A-F3DC2155BD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8495274"/>
              </p:ext>
            </p:extLst>
          </p:nvPr>
        </p:nvGraphicFramePr>
        <p:xfrm>
          <a:off x="6325308" y="1632696"/>
          <a:ext cx="4961817" cy="4373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8" name="Obrázok 3" descr="Obrázok, na ktorom je snímka obrazovky, písmo, elektrická modrá, grafika&#10;&#10;Automaticky generovaný popis">
            <a:extLst>
              <a:ext uri="{FF2B5EF4-FFF2-40B4-BE49-F238E27FC236}">
                <a16:creationId xmlns:a16="http://schemas.microsoft.com/office/drawing/2014/main" id="{0AAF4937-F223-9612-16ED-C5290ACF616C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6185230"/>
            <a:ext cx="2866717" cy="67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3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0">
            <a:extLst>
              <a:ext uri="{FF2B5EF4-FFF2-40B4-BE49-F238E27FC236}">
                <a16:creationId xmlns:a16="http://schemas.microsoft.com/office/drawing/2014/main" id="{70D46B22-84E1-43AA-85C7-DBAEC0E2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32" y="1352412"/>
            <a:ext cx="10515600" cy="618346"/>
          </a:xfrm>
        </p:spPr>
        <p:txBody>
          <a:bodyPr/>
          <a:lstStyle/>
          <a:p>
            <a:r>
              <a:rPr lang="en-US" sz="2200" b="1" dirty="0"/>
              <a:t>Ciele</a:t>
            </a:r>
            <a:endParaRPr lang="el-GR" dirty="0"/>
          </a:p>
        </p:txBody>
      </p:sp>
      <p:pic>
        <p:nvPicPr>
          <p:cNvPr id="15" name="Γραφικό 14" descr="Στόχος με συμπαγές γέμισμα">
            <a:extLst>
              <a:ext uri="{FF2B5EF4-FFF2-40B4-BE49-F238E27FC236}">
                <a16:creationId xmlns:a16="http://schemas.microsoft.com/office/drawing/2014/main" id="{4313419D-52B3-4469-9529-313D9EB0A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412367" y="2213810"/>
            <a:ext cx="3779633" cy="3779633"/>
          </a:xfrm>
          <a:prstGeom prst="rect">
            <a:avLst/>
          </a:prstGeom>
        </p:spPr>
      </p:pic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A8A9FD9A-D149-4CB3-A9BB-556DD2E24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2903974"/>
            <a:ext cx="7872768" cy="3101691"/>
          </a:xfrm>
        </p:spPr>
        <p:txBody>
          <a:bodyPr>
            <a:normAutofit/>
          </a:bodyPr>
          <a:lstStyle/>
          <a:p>
            <a:pPr>
              <a:buClr>
                <a:srgbClr val="95C11F"/>
              </a:buClr>
            </a:pPr>
            <a:r>
              <a:rPr lang="en-GB" dirty="0">
                <a:effectLst/>
              </a:rPr>
              <a:t>Aké digitálne zručnosti sú potrebné na rozpoznanie falošných správ a hoaxov</a:t>
            </a:r>
            <a:endParaRPr lang="de-AT" dirty="0">
              <a:effectLst/>
            </a:endParaRPr>
          </a:p>
          <a:p>
            <a:pPr>
              <a:buClr>
                <a:srgbClr val="95C11F"/>
              </a:buClr>
            </a:pPr>
            <a:r>
              <a:rPr lang="en-GB" dirty="0">
                <a:effectLst/>
              </a:rPr>
              <a:t>Úloha sociálnych médií pri šírení falošných správ</a:t>
            </a:r>
            <a:endParaRPr lang="de-AT" dirty="0">
              <a:effectLst/>
            </a:endParaRPr>
          </a:p>
          <a:p>
            <a:pPr>
              <a:buClr>
                <a:srgbClr val="95C11F"/>
              </a:buClr>
            </a:pPr>
            <a:r>
              <a:rPr lang="en-GB" dirty="0">
                <a:effectLst/>
              </a:rPr>
              <a:t>Ako možno posúdiť dôveryhodnosť spravodajských zdrojov</a:t>
            </a:r>
            <a:endParaRPr lang="de-AT" dirty="0">
              <a:effectLst/>
            </a:endParaRPr>
          </a:p>
          <a:p>
            <a:pPr>
              <a:buClr>
                <a:srgbClr val="95C11F"/>
              </a:buClr>
            </a:pPr>
            <a:r>
              <a:rPr lang="en-GB" dirty="0">
                <a:effectLst/>
              </a:rPr>
              <a:t>Ako možno overiť pravosť obrázkov a videí</a:t>
            </a:r>
            <a:endParaRPr lang="de-AT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3309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09447" y="897665"/>
            <a:ext cx="11394687" cy="4373958"/>
          </a:xfrm>
        </p:spPr>
        <p:txBody>
          <a:bodyPr/>
          <a:lstStyle/>
          <a:p>
            <a:r>
              <a:rPr lang="sk-SK" sz="2800" b="1" dirty="0">
                <a:solidFill>
                  <a:srgbClr val="D8134D"/>
                </a:solidFill>
                <a:ea typeface="Adobe Gothic Std B" panose="020B0800000000000000" pitchFamily="34" charset="-128"/>
                <a:cs typeface="+mj-cs"/>
              </a:rPr>
              <a:t>Prečo sú potrebné digitálne zručnosti?</a:t>
            </a:r>
          </a:p>
          <a:p>
            <a:r>
              <a:rPr lang="sk-SK" sz="2000" dirty="0"/>
              <a:t>Mediálna gramotnosť a digitálne zručnosti sú dôležité kompetencie pre 21. storočie. Pomáhajú nám pristupovať k rôznym formám médií a technológií, analyzovať ich, hodnotiť, vytvárať a komunikovať s nimi.</a:t>
            </a:r>
          </a:p>
          <a:p>
            <a:r>
              <a:rPr lang="sk-SK" sz="2000" dirty="0"/>
              <a:t>Mediálna gramotnosť a digitálne zručnosti nám umožňujú efektívne sa orientovať v informačnom prostredí. V dobe falošných správ a hoaxov znamená mediálna gramotnosť vedieť rozoznať dôveryhodné zdroje, overovať fakty a kriticky analyzovať obsah. Umožňuje nám prijímať informované rozhodnutia, podporuje zodpovedné digitálne občianstvo a chráni pred dezinformáciami. Mediálna gramotnosť je základom digitálnej gramotnosti, ktorá nám umožňuje zapojiť sa do digitálneho sveta s dôverou a rozvahou.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364" y="3906790"/>
            <a:ext cx="5317067" cy="272966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8856134" y="6175868"/>
            <a:ext cx="3183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dirty="0">
                <a:hlinkClick r:id="rId4"/>
              </a:rPr>
              <a:t>Zdroj obrázku </a:t>
            </a:r>
            <a:r>
              <a:rPr lang="sk-SK" sz="1200" dirty="0"/>
              <a:t>| </a:t>
            </a:r>
            <a:r>
              <a:rPr lang="sk-SK" sz="1200" dirty="0">
                <a:hlinkClick r:id="rId5"/>
              </a:rPr>
              <a:t>Licencia </a:t>
            </a:r>
            <a:r>
              <a:rPr lang="sk-SK" sz="1200" dirty="0" err="1">
                <a:hlinkClick r:id="rId5"/>
              </a:rPr>
              <a:t>Unsplash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69651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89467" y="1857055"/>
            <a:ext cx="8008019" cy="4373958"/>
          </a:xfrm>
        </p:spPr>
        <p:txBody>
          <a:bodyPr/>
          <a:lstStyle/>
          <a:p>
            <a:r>
              <a:rPr lang="sk-SK" sz="2000" dirty="0"/>
              <a:t>Digitálne zručnosti sú schopnosti používať digitálne zariadenia, komunikačné nástroje a siete na prístup k informáciám a na ich správu.     Sú nevyhnutné na zapojenie sa do modernej spoločnosti, keďže sme neustále vystavení rôznym zdrojom informácií online. Nie všetky informácie sú však spoľahlivé alebo dôveryhodné. Falošné správy a hoaxy sú úmyselné pokusy zavádzať, manipulovať alebo klamať ľudí pomocou nepravdivých alebo nepresných informácií. Môžu mať negatívny vplyv na jednotlivcov a spoločnosť, napríklad šíriť strach, nenávisť alebo zmätok, ovplyvňovať názory a správanie alebo podkopávať dôveru v inštitúcie a demokraciu.</a:t>
            </a:r>
          </a:p>
          <a:p>
            <a:r>
              <a:rPr lang="sk-SK" sz="2000" dirty="0"/>
              <a:t>Preto sú digitálne zručnosti potrebné, aby sme vďaka nim dokázali identifikovať falošné správy a hoaxy a chrániť sa tak pred ich ovplyvňovaním alebo poškodzovaním.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89467" y="931333"/>
            <a:ext cx="10803466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rgbClr val="D8134D"/>
                </a:solidFill>
              </a:rPr>
              <a:t>Prečo sú na identifikáciu falošných správ a hoaxov potrebné digitálne zručnosti?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709" y="1693333"/>
            <a:ext cx="3275824" cy="49784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3CECE09-50E9-F426-DCED-421D4D836A57}"/>
              </a:ext>
            </a:extLst>
          </p:cNvPr>
          <p:cNvSpPr txBox="1"/>
          <p:nvPr/>
        </p:nvSpPr>
        <p:spPr>
          <a:xfrm>
            <a:off x="5655734" y="6394734"/>
            <a:ext cx="3183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dirty="0">
                <a:hlinkClick r:id="rId4"/>
              </a:rPr>
              <a:t>Zdroj obrázku </a:t>
            </a:r>
            <a:r>
              <a:rPr lang="sk-SK" sz="1200" dirty="0"/>
              <a:t>| </a:t>
            </a:r>
            <a:r>
              <a:rPr lang="sk-SK" sz="1200" dirty="0">
                <a:hlinkClick r:id="rId5"/>
              </a:rPr>
              <a:t>Licencia </a:t>
            </a:r>
            <a:r>
              <a:rPr lang="sk-SK" sz="1200" dirty="0" err="1">
                <a:hlinkClick r:id="rId5"/>
              </a:rPr>
              <a:t>Unsplash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418693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41867" y="1557867"/>
            <a:ext cx="8278953" cy="4938177"/>
          </a:xfrm>
        </p:spPr>
        <p:txBody>
          <a:bodyPr>
            <a:normAutofit/>
          </a:bodyPr>
          <a:lstStyle/>
          <a:p>
            <a:r>
              <a:rPr lang="sk-SK" sz="2000" dirty="0"/>
              <a:t>Niektoré z digitálnych zručností, ktoré nám môžu pomôcť, sú:</a:t>
            </a:r>
          </a:p>
          <a:p>
            <a:r>
              <a:rPr lang="sk-SK" sz="2000" b="1" dirty="0"/>
              <a:t>Mediálna gramotnosť: </a:t>
            </a:r>
            <a:r>
              <a:rPr lang="sk-SK" sz="2000" dirty="0"/>
              <a:t>Je to schopnosť porozumieť rôznym formám médií, ako sú texty, obrázky, videá alebo zvuky, a používať ich. Mediálna gramotnosť nám môže pomôcť interpretovať posolstvá a významy mediálnych obsahov, ktoré konzumujeme a tak identifikovať techniky a stratégie používané na ich tvorbu a šírenie.</a:t>
            </a:r>
          </a:p>
          <a:p>
            <a:r>
              <a:rPr lang="sk-SK" sz="2000" b="1" dirty="0"/>
              <a:t>Informačná gramotnosť:</a:t>
            </a:r>
            <a:r>
              <a:rPr lang="sk-SK" sz="2000" dirty="0"/>
              <a:t> Je to schopnosť efektívne a eticky vyhľadávať, vyberať, používať a komunikovať informácie. Informačná gramotnosť nám môže pomôcť nájsť relevantné a spoľahlivé zdroje informácií a porovnať a konfrontovať rôzne pohľady a dôkazy.</a:t>
            </a:r>
          </a:p>
          <a:p>
            <a:r>
              <a:rPr lang="sk-SK" sz="2000" b="1" dirty="0"/>
              <a:t>Digitálne občianstvo:</a:t>
            </a:r>
            <a:r>
              <a:rPr lang="sk-SK" sz="2000" dirty="0"/>
              <a:t> Je to schopnosť správať sa na internete zodpovedne, ohľaduplne a bezpečne. Digitálne občianstvo nám môže pomôcť rešpektovať práva a súkromie iných, vyhnúť sa kyberšikane a nenávistným prejavom a nahlásiť alebo označiť nevhodný alebo škodlivý obsah.</a:t>
            </a:r>
          </a:p>
          <a:p>
            <a:endParaRPr lang="sk-SK" dirty="0"/>
          </a:p>
        </p:txBody>
      </p:sp>
      <p:sp>
        <p:nvSpPr>
          <p:cNvPr id="3" name="Textfeld 2"/>
          <p:cNvSpPr txBox="1"/>
          <p:nvPr/>
        </p:nvSpPr>
        <p:spPr>
          <a:xfrm>
            <a:off x="541867" y="880533"/>
            <a:ext cx="10986104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D8134D"/>
                </a:solidFill>
              </a:rPr>
              <a:t>Aké digitálne zručnosti sú potrebné na rozpoznanie falošných správ a hoaxov?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266" y="1557867"/>
            <a:ext cx="2897255" cy="4555065"/>
          </a:xfrm>
          <a:prstGeom prst="rect">
            <a:avLst/>
          </a:prstGeom>
        </p:spPr>
      </p:pic>
      <p:sp>
        <p:nvSpPr>
          <p:cNvPr id="4" name="Textfeld 5">
            <a:extLst>
              <a:ext uri="{FF2B5EF4-FFF2-40B4-BE49-F238E27FC236}">
                <a16:creationId xmlns:a16="http://schemas.microsoft.com/office/drawing/2014/main" id="{E3108AED-3D03-20A8-B01F-34A3A14B5436}"/>
              </a:ext>
            </a:extLst>
          </p:cNvPr>
          <p:cNvSpPr txBox="1"/>
          <p:nvPr/>
        </p:nvSpPr>
        <p:spPr>
          <a:xfrm>
            <a:off x="9331263" y="6513267"/>
            <a:ext cx="3183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hlinkClick r:id="rId4"/>
              </a:rPr>
              <a:t>Zdroj obrázku </a:t>
            </a:r>
            <a:r>
              <a:rPr lang="de-DE" sz="1200" dirty="0"/>
              <a:t>| </a:t>
            </a:r>
            <a:r>
              <a:rPr lang="de-DE" sz="1200" dirty="0" err="1">
                <a:hlinkClick r:id="rId5"/>
              </a:rPr>
              <a:t>Licencia Unsplash</a:t>
            </a:r>
            <a:endParaRPr lang="de-AT" sz="1200" dirty="0" err="1"/>
          </a:p>
        </p:txBody>
      </p:sp>
    </p:spTree>
    <p:extLst>
      <p:ext uri="{BB962C8B-B14F-4D97-AF65-F5344CB8AC3E}">
        <p14:creationId xmlns:p14="http://schemas.microsoft.com/office/powerpoint/2010/main" val="47042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09448" y="1185531"/>
            <a:ext cx="7573551" cy="4995135"/>
          </a:xfrm>
        </p:spPr>
        <p:txBody>
          <a:bodyPr>
            <a:normAutofit fontScale="85000" lnSpcReduction="10000"/>
          </a:bodyPr>
          <a:lstStyle/>
          <a:p>
            <a:r>
              <a:rPr lang="sk-SK" sz="2800" b="1" dirty="0">
                <a:solidFill>
                  <a:srgbClr val="D8134D"/>
                </a:solidFill>
              </a:rPr>
              <a:t>Sociálne médiá a falošné správy </a:t>
            </a:r>
          </a:p>
          <a:p>
            <a:r>
              <a:rPr lang="sk-SK" dirty="0"/>
              <a:t>Platformy sociálnych médií, ako sú Facebook, Twitter či Instagram, sa často používajú ako kanály na šírenie falošných správ, pretože umožňujú používateľom ľahko zdieľať informácie z rôznych zdrojov a pristupovať k nim.</a:t>
            </a:r>
          </a:p>
          <a:p>
            <a:r>
              <a:rPr lang="sk-SK" dirty="0"/>
              <a:t>Dôležitým faktorom, ktorý prispieva k úlohe sociálnych médií pri šírení falošných správ, je nedostatočná regulácia a overovanie informácií zverejňovaných na týchto platformách. Na rozdiel od tradičných médií, ako sú noviny alebo televízne kanály, ktoré majú redakčné normy a postupy overovania faktov, platformy sociálnych médií nemajú rovnakú úroveň transparentnosti alebo zodpovednosti za obsah, ktorý sa na nich nachádza. </a:t>
            </a:r>
          </a:p>
          <a:p>
            <a:r>
              <a:rPr lang="sk-SK" dirty="0"/>
              <a:t>To umožňuje komukoľvek vytvárať a zdieľať falošné správy bez toho, aby bol odhalený alebo potrestaný. Okrem toho sa niektoré techniky umelej inteligencie, ako napríklad strojové učenie a hlboké učenie, dajú použiť na vytváranie a manipuláciu falošného obsahu, napríklad obrázkov, videí alebo textov, ktoré môžu ľudí oklamať a presvedčiť ich, že sú skutočné.</a:t>
            </a:r>
          </a:p>
          <a:p>
            <a:endParaRPr lang="sk-SK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999" y="1066799"/>
            <a:ext cx="4109001" cy="4910667"/>
          </a:xfrm>
          <a:prstGeom prst="rect">
            <a:avLst/>
          </a:prstGeom>
        </p:spPr>
      </p:pic>
      <p:sp>
        <p:nvSpPr>
          <p:cNvPr id="5" name="Textfeld 5">
            <a:extLst>
              <a:ext uri="{FF2B5EF4-FFF2-40B4-BE49-F238E27FC236}">
                <a16:creationId xmlns:a16="http://schemas.microsoft.com/office/drawing/2014/main" id="{D2D02E51-8326-4615-5AB8-DA30901BC775}"/>
              </a:ext>
            </a:extLst>
          </p:cNvPr>
          <p:cNvSpPr txBox="1"/>
          <p:nvPr/>
        </p:nvSpPr>
        <p:spPr>
          <a:xfrm>
            <a:off x="9331263" y="6513267"/>
            <a:ext cx="3183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dirty="0">
                <a:hlinkClick r:id="rId4"/>
              </a:rPr>
              <a:t>Zdroj obrázku </a:t>
            </a:r>
            <a:r>
              <a:rPr lang="sk-SK" sz="1200" dirty="0"/>
              <a:t>| </a:t>
            </a:r>
            <a:r>
              <a:rPr lang="sk-SK" sz="1200" dirty="0">
                <a:hlinkClick r:id="rId5"/>
              </a:rPr>
              <a:t>Licencia </a:t>
            </a:r>
            <a:r>
              <a:rPr lang="sk-SK" sz="1200" dirty="0" err="1">
                <a:hlinkClick r:id="rId5"/>
              </a:rPr>
              <a:t>Unsplash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326474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8648" y="1219397"/>
            <a:ext cx="8058819" cy="5350735"/>
          </a:xfrm>
        </p:spPr>
        <p:txBody>
          <a:bodyPr>
            <a:normAutofit lnSpcReduction="10000"/>
          </a:bodyPr>
          <a:lstStyle/>
          <a:p>
            <a:r>
              <a:rPr lang="sk-SK" sz="2800" b="1" dirty="0">
                <a:solidFill>
                  <a:srgbClr val="D8134D"/>
                </a:solidFill>
              </a:rPr>
              <a:t>Faktory, ktoré prispievajú k rýchlemu šíreniu falošných správ na internete</a:t>
            </a:r>
          </a:p>
          <a:p>
            <a:pPr lvl="0"/>
            <a:r>
              <a:rPr lang="sk-SK" sz="2000" b="1" dirty="0"/>
              <a:t>Platformy sociálnych médií:</a:t>
            </a:r>
            <a:r>
              <a:rPr lang="sk-SK" sz="2000" dirty="0"/>
              <a:t> Rozšírené používanie sociálnych médií umožňuje rýchle zdieľanie falošných správ, ktoré sa v priebehu chvíle dostanú k veľkému publiku.</a:t>
            </a:r>
          </a:p>
          <a:p>
            <a:pPr lvl="0"/>
            <a:r>
              <a:rPr lang="sk-SK" sz="2000" b="1" dirty="0"/>
              <a:t>Konfirmačné skreslenie: </a:t>
            </a:r>
            <a:r>
              <a:rPr lang="sk-SK" sz="2000" dirty="0"/>
              <a:t>Ľudia majú tendenciu veriť a zdieľať informácie, ktoré sú v súlade s ich existujúcimi presvedčeniami, takže sú viac naklonení veriť vo falošné správy, ktoré potvrdzujú ich predsudky.</a:t>
            </a:r>
          </a:p>
          <a:p>
            <a:pPr lvl="0"/>
            <a:r>
              <a:rPr lang="sk-SK" sz="2000" b="1" dirty="0"/>
              <a:t>„Echo </a:t>
            </a:r>
            <a:r>
              <a:rPr lang="sk-SK" sz="2000" b="1" dirty="0" err="1"/>
              <a:t>Chambers</a:t>
            </a:r>
            <a:r>
              <a:rPr lang="sk-SK" sz="2000" b="1" dirty="0"/>
              <a:t>“ - Bubliny:</a:t>
            </a:r>
            <a:r>
              <a:rPr lang="sk-SK" sz="2000" dirty="0"/>
              <a:t> Online komunity, alebo priestory, ktoré posilňujú presvedčenie jednotlivcov tým, že ich vystavujú podobne zmýšľajúcemu obsahu, čo ďalej podporuje šírenie falošných správ v týchto uzavretých kruhoch.</a:t>
            </a:r>
          </a:p>
          <a:p>
            <a:pPr lvl="0"/>
            <a:r>
              <a:rPr lang="sk-SK" sz="2000" b="1" dirty="0"/>
              <a:t>Nedostatok mediálnej gramotnosti:</a:t>
            </a:r>
            <a:r>
              <a:rPr lang="sk-SK" sz="2000" dirty="0"/>
              <a:t> Mnohí ľudia nemajú dostatočné schopnosti kritického myslenia, aby dokázali rozoznať spoľahlivé zdroje od nespoľahlivých, a preto sú náchylnejší na falošné správy.</a:t>
            </a:r>
          </a:p>
          <a:p>
            <a:endParaRPr lang="sk-SK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120" y="1354666"/>
            <a:ext cx="3430721" cy="4741333"/>
          </a:xfrm>
          <a:prstGeom prst="rect">
            <a:avLst/>
          </a:prstGeom>
        </p:spPr>
      </p:pic>
      <p:sp>
        <p:nvSpPr>
          <p:cNvPr id="3" name="Textfeld 5">
            <a:extLst>
              <a:ext uri="{FF2B5EF4-FFF2-40B4-BE49-F238E27FC236}">
                <a16:creationId xmlns:a16="http://schemas.microsoft.com/office/drawing/2014/main" id="{A4A772DA-1F37-46CD-A2FA-B44CB32D3A3C}"/>
              </a:ext>
            </a:extLst>
          </p:cNvPr>
          <p:cNvSpPr txBox="1"/>
          <p:nvPr/>
        </p:nvSpPr>
        <p:spPr>
          <a:xfrm>
            <a:off x="9331263" y="6513267"/>
            <a:ext cx="3183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dirty="0">
                <a:hlinkClick r:id="rId4"/>
              </a:rPr>
              <a:t>Zdroj obrázku </a:t>
            </a:r>
            <a:r>
              <a:rPr lang="sk-SK" sz="1200" dirty="0"/>
              <a:t>| </a:t>
            </a:r>
            <a:r>
              <a:rPr lang="sk-SK" sz="1200" dirty="0">
                <a:hlinkClick r:id="rId5"/>
              </a:rPr>
              <a:t>Licencia </a:t>
            </a:r>
            <a:r>
              <a:rPr lang="sk-SK" sz="1200" dirty="0" err="1">
                <a:hlinkClick r:id="rId5"/>
              </a:rPr>
              <a:t>Unsplash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77869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COSTAID_Module 7_Digital_Skills_a_sk"/>
  <p:tag name="ISPRING_PLAYERS_CUSTOMIZATION_2" val="UEsDBBQAAgAIAKl2UE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3dEFYtTf0qBwFAADhEwAAHQAAAHVuaXZlcnNhbC9jb21tb25fbWVzc2FnZXMubG5nrVj/bts2EP6/QN+BEFBgA7q0HdBgGBIXtMTEQmTJleik2TAIjMTYRCjR1Q8n3l97mj3YnmRHSnbttoGkpIANmJLvuyP5fXdHnnx4yCRa86IUKj+13h29tRDPE5WKfHFqzenZL79ZqKxYnjKpcn5q5cpCH0YvX5xIli9qtuDw++ULhE4yXpYwLEd69GWMRHpqzcbxGNsXMQ1iPJvF4zmlgR97eEw8azRmyd3Jm/bvj1jbwXSG/evYC86DeOyeWyNbZSuWb5CnFuqnX4+PH969P/55EEw0xZ53CIQM0vu3PYB8GgZeDGjEi33yiVqjYTbBnHquT6xR+2OY9Swklz08zsOQ+DSOPNchsRvFfkDNGniEEscaXasaLdmao0qhteD3qFpy2P1KFByVUqTmRaLgQV7zLmdOMMWuH4ckoqFrUzfwrVGkimLz2sCyulqqAtyVKBUlu5E8NT6BZ+b9quAluGYV8BDBp1oK+KfKmMiPul1f+V6AHUOuKYkifA4LS3eTAqQD+HtRLeFdytVrcHGfS8VSdFtwAAwixFYrKZLmnyJaFTrCmWSbzihCfOX650DywIti4jvbJ9aI5ClyCqYnOxAlxBEJAaBgJS+eYBsbjhtzhKUchjBxzycefKkOYSIWSwnfamgcMwJMmPG8ywqYSkLgdxRdBaGjFw1cIYZWrCzvVZEesHR/P7uAXd8OQAg23QOnGmMLDPwQkPOKgidVNxhEiQ2/W13BVIGAMTVJQEsqq8sKZJOtJK+4iVboqbDEUOqG3yrQl+Rs3XAfvBuxddLcw3PfnsRjukudHqvzZNnTDsT5XX3sq6EGmuxzvjOmFi0eB58gu1gjPxhiEVxA/rsYYnFNIlhkEnXZ+PjSPcdmlyDvbZPSNuklTOcYuUEsScBOs2ktVF3CE70kkJrMjpRHw9xE5OMcWOxi75Hc2qACHcxoIdYc4ihSXnQ6goRvE0eL6uPc/SM+w65HnO9Qj21QrirE0jXLEw5kS5je0w28S0Vq3mnaG/+fa/E3YlWb6l+1VcJ3yKdXQ+M5KCyPKIJVFc9WVZdrvWBt+E+JQkv80RD6TP1p/iOb+Dh0gx+zM6XIatlUoGfvzy6yoXvUGcQzV6r/bv3oSKKm1BBoWHRxhB5D9reaaLdjN9AVMeX97Vz/DGxmTd2Cwubmt6q/tR+0AL5CT8WIJrDGJvIIWp0MqlB/20uY9UH4l7pg9Le/IuPIpVB1rvhNKapOz0bPveurkfPTC+tez3pQbKhLPQjZB8BF2w+WSIoM4k97YM6nZLsCTYk4mMmVqmVq5C/FnSkTsLZ1xr/thm8LlZmnkpVb+jdl6sNzomgmFzZOZwP6qZ2Ce+/PnoCfvksRwSG0MTb2bd372FrtsqcRyEcvhUejbesEOspYlSyhHN+qOk97AjXHL4ecYQBr59zT9KsAmqeoffr7IBDdy0H6JDuwP31V8fKvwSB6AjuMqDny8YeqE4ji8WEAZtDHqj3ubu06TVyg7w85U7KmqmUqg0dH3X5BHe1uY0qxPZmCgCKjF1UX0DUOQdjyxQ7mIZzJWunZAAQdABWV5Ig8MC2YIahTHF5AajWnLGs0ZcUd5GWqlBwUm9k5rYdq2Jy+XGDUlRT5oMifVxX1hKk7i7HjmJscWEk4sN81TUAKJ8akvdKRatEbzJ5gH9L+V3g8FdVQwJCQ3W2NvpUwNwCeYvpK7b9//u2yN5V2m1QhbzXjL1lr/W3h3Y1Kcxl38mbvbu5/UEsDBBQAAgAIAPd0QVg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93RBWHRJNR88BAAADBUAACcAAAB1bml2ZXJzYWwvZmxhc2hfcHVibGlzaGluZ19zZXR0aW5ncy54bWztWN1y2jgUvucpNN7pZTFpkk3KGDJZMBOmBFLs7jbT6WSELbA2suRaMpRe9Wn6YH2SPbLAgUBakw3T7WwvMsRH53zn6Ds/0sg5+xgzNCWppII3rINqzUKEByKkfNKw3vid56cWkgrzEDPBScPiwkJnzYqTZCNGZeQRpUBVIoDhsp6ohhUpldRtezabValMUr0qWKYAX1YDEdtJSiThiqR2wvAcftQ8IdJaIJQAgL9Y8IVZs1JByDFIlyLMGEE0hMg51ZvCrMOwjCzbqI1wcDtJRcbDlmAiRelk1LB+a7ntg/bhUsdAtWlMuOZENkGoxaqOw5DqKDDz6CeCIkInEYR7cmShGQ1V1LAOay80DKjbmzA5uNk71jAtASRwtcCPicIhVth8GoeKfFRyKTCicM5xTAMfVpAmoGG1/Ruv1227N/2B73o3F/5lz8Swg5HvvvV3MPK7fs/dRb8s/MX1lTvsdfuvbvzBoOd3r+6sgNE1Qhx7nTEHmBVZGpCCMEdFWTzimDIo0ns0SqKgzBlOJ8QXHQpZHGMmiYX+TsjkdYYZVXPohhp0wy0hyblMSKCGOm0NS6UZse7gDCAEBrksauL4ZVETJ6drW7eN97ttbY3SwUrhIILiAVkemmOvipZqVPcRDhSdQmWSe5scZ4x5WZKIVDV10LnvVWERwwMwzljwNeb0NxoJFhZ8kXhEwj6OyUrLebeUd0DzwEJjyDEDJgcJ4cjDHNqcKmA3KABkNpKKqry9Owvt85RihgAP5hBBl94G20GEU7mW1CKxureC5ru+UES+N2wb0YOqHqPgRZdWKf2/RMZCNBcZYvQW7ASCysti+C8iaLW/0TgVcS6FEaSQzN1MKZmR8KyMo2twEWdgCfMuYUQZDx8y+gmNyFikgEvwFKYjyKk0+NWdgBMs5R0oXsb4zHRtt9923z7TG8ThFPNgR3AoVxInai/4eI64UEs7oCPAmSR5UkIa5mtl9lZ9fBqKjoE8P1E21vAljTOGnxK+IGQFeo8p34+XXRL/3QhKu43wNG903bw5NLQ4hZQYTFgIYNpRvpiwJQADzJHgbI5wAAeW1GNjSkUmQWIGhIGWj4/Q2EOZ5l8TmMzgMQ1JWgqydvDi8Oj495PTl/Wq/fXzl+ffNFoc5VcMa3fmLG89eFcoZ3XvxvAdo2/cGzZsOyKNdaGGG06334VKmHf7vjs8b/ndP7v+9RaAnL3NM8ux9Xm6/XjNLxn/1dPVc8+HrQs0dL03Pd+rl6movoDmVUEENTnW9+9SNjofpTqgnFp/UEZr8KqM1tCc+Vcr532pEGCGT8xMginOaEyhkn6KjizVHI9q5p+jIf/1fdd09H4a8lHV8f8YhL9o/zHlvtcD6MmIX2fOcy+7fwx67V8T40cxaL6KJ561Nx3H3vp6pldiymkMtOpLb/Hk1jw+qjn29qVKBdDWXzCblX8AUEsDBBQAAgAIAPd0QVg3i4dqewMAAKwMAAAhAAAAdW5pdmVyc2FsL2ZsYXNoX3NraW5fc2V0dGluZ3MueG1slVdtb9s2EP6eX2F4wLB+iVcnnRtMEeDYHlA0a4MlyHfaOttEKFIgT07973cUKYm0pcqNECC8ex7yXh4ekcS8cTk6gDZcyfvxdJxejUbJptQaJL5AXgiGMJIsh/vxE5MIgpvRH78L/Dv9MJ44sBJKPwMilztjLbVtxLP78bpEVPJ6o4gr8VoqnTMxTn/7p/pJJhVyiKUowEs5W7aB9phP088Py4so/ozbh9lycddH2Ki8YPL4qHbqes02bzutSpnZ0G7s10fbHwvQgsu3wYiovPgFIY9iWn1cTVfTyyiFBmPAhnS3nE/nfw2yBFuDaLKf3X6+nV/IaY/6eWNOaAduOFa02XR2M7vtoxVsB3GRF6vlx+VNP17S7nFXfhqXIyD8wMHM6RocQf/S5qooi1/RSKHVzhb0hDOz3yBHKJbR9SPC8s5+gwSbkD1oUJBG8IzaoHTmpPin/frAfbX0f4ZDIrF3WyvxZJtwMj2sQtYCUtQlJJN65Xxmr96/l0iXCdItE4YAoakFPVGGT6w0Eaw1tsD/4J3LLER5Swt5VaLMYeEiDpGxoyUsFg/VaAmxjS2IUcPBG12uJ8YW+Y0qe4YMjC3y2TbsuxTHM/ipx3FqSTww38+gAT76qAPkBslomfmt61XttUc92ptugrO9ocbkKoO0ktYLz8F2LplUNhfT5CyoRLID3zGkV+pfi1sfq2xMMjlxeLV1aytBjgK6JLdRpTYUDLlf4+Q7PI7iHg8zx0fYYo2OjW1X7IsRiqFaXw0Wuz6kKZxbj5AelPtxzvQb6BelhBmPPI8uIRXdPc3nDDuy6UEF/UVuVcCpzu4jSYVgLgUrdxEvhTNEttnnFFNfCk1NXWu7O5j4Y7taK8t8DXpFiuBQSzK2Odye7/aCfvGVwztkMaHH6Zi4p+0k443iA4OXADC92df3wS2cJy8FcgEHEN4bGKqE+zJLDOm/K18rr1iUgeUiRfop1ColGqGRo4PwSnF1M5xneMYjW5sqs2im1CO+HSrR0K8HpRVreLozeClFO5O/q4TUrKierET1jEyjP7ld++TZAeaS59UMIgc2ounyOI5QqvBlqZx1wGf2NgT7dDWbNRl2ePoodtKm0y5K5Tkdsy90P9OtBghHbGW8Ch6Br3BcK6azbw0kehU63I5NOdLDWU1smvV5gckkMLnmNG2gv+m/lPR/UEsDBBQAAgAIAPd0QVimr1YjNgQAAJYUAAAmAAAAdW5pdmVyc2FsL2h0bWxfcHVibGlzaGluZ19zZXR0aW5ncy54bWztWN1u2kgUvucpRl71sjhp2k2KDFEWjIJKgGJ3t9FqFY3tAc9mPOP1jKH0ap+mD7ZPsmc84EAgqYlCV5H2IiI+Puc7Z77zN7Jz/iVhaEYySQVvWsf1IwsRHoqI8mnT+uR3X59ZSCrMI8wEJ02LCwudt2pOmgeMytgjSoGqRADDZSNVTStWKm3Y9nw+r1OZZvqtYLkCfFkPRWKnGZGEK5LZKcML+FGLlEhriVABAP4SwZdmrVoNIccgXYkoZwTRCCLnVB8Ks0uVMMs2WgEOb6eZyHnUFkxkKJsGTeuntts57pysdAxShyaEa0pkC4RarBo4iqgOAjOPfiUoJnQaQ7Snby00p5GKm9bJ0RsNA+r2NkwBbo6ONUxbAAdcLfETonCEFTaPxqEiX5RcCYwoWnCc0NCHN0ifv2l1/Buv3+u4N4Oh73o3l/5V38Swh5Hvfvb3MPJ7ft/dR78q/OX1yB33e4MPN/5w2Pd7ozsrYHSDEMfeZMwBZkWehaQkzFFxngQcUwY1eo9GSRRUOcPZlPiiSyGLE8wksdCfKZl+zDGjagHNcATNcEtIeiFTEqqxTlvTUllOrDs4AwiBQS7Lmnj3vqyJ07ONo9vG+92xdkbpYKVwGEPxgKwIzbHXRSs1qtsIh4rOoDLJvUNOcsa8PE1Fplo66ML3urCM4QEYZyL4BnP6GQWCRSVfJAlINMAJ5G/U5RaaQFIZUDdMCUce5tDWVAGdYWkh80Aqqop27i61LzKKGYKWhblD0JW3RW8Y40xuZLHMpG6msPX7QCgi/zD0GtGDqh6j4EXXUiX930TOIrQQOWL0FuwEglLLE/gvJmi9odEkE0khZVgqJAs3M0rmJDqv4ugaXCQ5WMJ8SxlRxsNfOf2KAjIRGeASPINpCHIqDX59L+AUS3kHilcxvjJt2ht03M+v9AFxNMM83BMc6pMkqToIPl4gLtTKDugIcS5JkZSIRsW7KmerPz0NZYtAnp8pGxv4kiY5w88JXxKyBn3AlB/Gyz6J/24Eld3GeFY0um7eAhpanEJKDCa8CGEQUr4cqRUAQ8yR4GyBcAgbSuqxMaMilyAxA8JAy6dHaOyhTIunKVx+wGMWkawS5NHxm5O3734+PXvfqNv//P3t9aNGy909Yli7M8u7/eDloJrVvSvCd4weuShs2XZFluhCjbac7r78VDDvDXx3fNH2e7/2/OsdAAV72zvLsfUC3b1Pi1vFvXUa/Hf71HMvxu1LNHa9T33fa1SpoYGAdlVhDFU40VfsSjY6A5VqvpraYFhFa/ihitbYbPnR2oavFAJM7amZQjC3GU0o1M6L6MFK7fCk9n0ZLbjzSksf7UHTtYdpwSfVwwsedv8z/aNqWu5aLMgjCdVGP2jDPBvpm6x57lXvl2G/c1D6aDX+XkTNPi995qn8RrPxUcaxd37+qoF881tiq/YvUEsDBBQAAgAIAPd0QVgmD37osAEAAG8GAAAfAAAAdW5pdmVyc2FsL2h0bWxfc2tpbl9zZXR0aW5ncy5qc42UwU/CMBTG7/wVZF4NkYEOvIHDxMSDidyMh248xkLX17QFRcP/7joUuu4NWS/0y4/v9b2t33enWz5BGnTvu9/V72r/Ut9XGljNqA1c13XeohdWDzTPFzDPC+C5gMBDthZZMq7hqO9PCOUciMo12b1aX+0YBng0c0RJiYrw1RS4JcAPCvykxK+/f3ecxg5NOaNONsag6KUoDAjTE6gKVjHB1WP1uD16MG5B/YMuWQo109twNI1byZPjcBrFD2OXS7GQTOyeMcNewtJ1pnAjFr/1B3a59GonQZUvfd1WlufaPBko/MKz/iyche2kVKA1/NYdx5NwckfCnCXA3Yai4Wg4OYPWjJsD9ehtrnPzR0dhNIiGLi1ZBo0pPczifjyoY6L0akyzUfzAGfg0bc1IznagLrFCuZEXvECpMLMTaaKRXSTKkS1ykR24eGwXydnDWtu2b6NKjV6CanH8Km7scpnGMGrXDL1rtiKuctGWL1Q2eJohL7f2qj5TucApUVAiEoXl2aCqncb4UWP3b2XfTK1BzRF5GaDdgBnD0lVRBkp5/Hc3GMiTphf35MX7vrP/AVBLAwQUAAIACAD3dEFYFQaV5GsAAABvAAAAHAAAAHVuaXZlcnNhbC9sb2NhbF9zZXR0aW5ncy54bWwNyrEKwkAMANC9XxEySB3Uugn2rpujCK0fENogB7mk9ELRv/e2N7x++GaBnbeSTANezx0C62xL0k/A9/Q43RCKky4kphxQDWGITS82k4zsXmOBVejH28S5wvlJuc4XqbOkAu1B/B6PeInNH1BLAwQUAAIACAD3dEFYwhuumWgSAAD3TQAAFwAAAHVuaXZlcnNhbC91bml2ZXJzYWwucG5n7Zx7WFNXtsBxbHV81TrO1KKVtNXqtbXGikghkLQWsegoU20FH0nEF9W0oMYkQB6n33QKVq2paMUHIXdERQskWI0B8qpSjUpNqjwigeSoKRwgnESIJJycJGcOIViwnf/m3u+7t4cPPrJ39m/ttddae+21+Q758m8rl04YO3VsWFjYhKT3E1aFhY1qDAt75rM/jsJ7WIbsI/ivEexVSxeHyQwvdeCNZ9LfXfFuWNgF8Thf2rN4e8zO99eyw8Keq+n/GaHPPLclLGzFgaSEdz/MYnRZwFIYebcNQZzV2x8tnqTuOHvlpEP7KHHqoX9+Gh7e5Rg36RP1X8ft2vanT1+SjN2xZ1bsC5EvJtxaWc/9+stzk0pOHe57I2Hkwwja6DUXvmtbf/P8bPE3sxUMcha7kWFXmZpKvqVyLpC0qC+aHBb8+t60JXVk8NVnpo3/C68eFeUqQMwPFsxMyu//7ph2l9+rBFAlGfCbAH/PGbKwo1Ue6JTPjM+GsGchbAyETTjviSsbEdQWhTUiwOsMOJwMbd81MkPEpt9l8wLgzgDp0PyBMfOd+BAzfUe+dh2ETRpTMzU4s8tq95TItYfmJXleG88Kdv0YWZa0o2CQMlbMOk+/WjEqOE1czYnT3CfoeFa++fcDyePLhA62lI/Ul1B7exrXZ2rUSNvJfOrLkkihwR1jS0nHtP9ImxB0ZzacBh+W+n4u9fjqaP66AjKA1P77kS1Nu3tXZCeRDhjCdbHoMD/kkMMbg42sdblRSc7XQmom11bM6tCEIvT+9vDGmZqCEBX3Jr4eT35IfMnW1MNFJWTBg3FkWu9qWm+PBkQ1zscjaY9GkklYn54s190K2aFuQVmS8U46DW0qcPYddGYhRzORo7Vau0pr73FFRA5Y4dGl8ay7o3XsEnO4wfCZ20YL2ORUrYY7Ssk2mbPhPFF7nvahS7Zg2OjIs0LFgy5RFt9erpwnr9r6i9qnJ4pARAIinfp3rOB5973wegYkixpcZGl8WdKqQTep3RVcx17k4RTdf20/R/PV0ARI/+y1JgdfYn/KcKyJLCnaAs3ThZM7ppmcPoNTLehcLc1B9uv69teakqGuIpYBmyxj6Dgy1VMg8HgpsAe5nZUEVoo8PMDTmiJqTWGI7EqRvaeXhrloAKJgoooUk++m1HezNUr567khv/bxGXLSVPtkad8PtUbfj0b1VKNBwlJCoAiFC8SAzyZnUCR2BxPoKuwuvQgwhy3yQJV3m/p05ieQ7BLTd40pQC6Q0AvypmTscbKuOtAp/PWEOn+zTtiv8zRJpPeOWPRYInKnA+7WaJEtmiHCF/S4NQ/oywM7akiBR7VSf5OULgo0NOnIaQOu2Mjgp6LBsI4GXNH52pvez2l9nxeQfFdIAiTgxAIpEj1Upf8NM+sCdl0AQxNxfQ+KnB6Rs5WvhfgMTgSTzjb0PT1FA9PfUKDzoUzQW1/CFD2YrPP11JHQqgKsezaw7G50GuQrYgsMrhhTeiol3dfZBQ7bfQ8LRB2tNSTESCZ5H2EzO0bWx5ik2NUpDKvAdbt2uBndhzGXcYNoNeNuNKDztWHbQ0GXrchTkFASdTcyITsJ9ElUjYP7phy3fS9uQ1Lhb++kXtEEFugCRVLqfbqfbxotV1pz7D1DVHT6X2qkYojRPtI8LVO9C3HSSWqqp8pIL/Kjf8qNCspsC2+sv1HhjqNLUD3RR/T9nvra1+YqSNgNQIR0iP0trSyxv4vsyywwKmOZeiRHxkDzujpbaEd/OaTPJnZUuCfTenVqX4AkcCv034JeOWaqJWG0TGAJhLhYC7ZIQKwT4dl9EUrQFej+SN/gYpbr5VAgPoK5HPuRmZkCBS48OWtzo6KW5Soix/p1eNqoZQb8QLSc8rym+dgRq4aTqCmFwHL0LZhl0XA3xGMNOb4cB1YmlodO4PvCbamri7ekokwASWH4vYxRp3gqd8tN7rQqgy0yR9PLpPoNL3IYFJI0Q4qpME86I9BWyxT1FkHsDCfH3sk2yJVpsFqEZet6AF8nxSTV62FFs4lt71xZVSqH3HyL1SkQ8B2+HMz4MAWATWA2VgoklssM/s1DCpQdj3t901nikXdS7BaZBgjEaYWC6/LItyUUm0Ff4uqucsRRTRadsdyEFKL69LcpxffCxxld4hpzeJ8hlcuXl4KegD/DotP7bXVVboEhW2B1+SIgWx2yLp/SxygpZWOpQ6qjqRopjqoN8hKUospw7ooAHbkUySG7wADb1kNeNmxzlQxMdS+WV2hh8guZRst2sc4IK1CZtgi1O0hSg0JJc4XftcIK7tMeWafaDHefaJ7+MSSTNYvT4kyFLKdc5WQJDX5bs3ijWujoqKTz0EliDy5a5ehGmvlxVKqEZYRaGCrAWQcv3XxZFesRDymbzt/xVnDtcUCiLDIWP7nMpXYHX2msAgSJCr2uBMbFcTzNm1OYRjg+giR1YIV6Wr1YJPhV+N3Ga7PpXNGfbf4oZYRckxPoPhH5tiWxxGXvj50SqLfOJv6bureBCqmx7ECgGzlhjFIaafLpSrGRpaTcMKB0ywpub2+LTr9LxXbswaA4Wm5PSxqPD7t9tISnLeHNyVWwS0z+n/ZEzbfkqN2diJ6Fh9ZiSzWm+slgc7XYLNuc7hgIaVZ4xMmQk6OiY1mjm6vcbr4kAtCtFzON2QI+PD4d14EkZRnQIn16mQrAUCOLx3GQlr84EMjH0vE4lqen1kWnPK3BgrL4ZKKP6CP6fqPPCVWcnZgBekC/pwCz9l6xD00X/fVp3wxadvDm4JO4hEM3nCmikdqt02WHas5fvWkVoWzHusPUzyRsocHTUAXMHVI1U/wP0rH21q+k6Be1mYbl3jZ7IcSWyQ3oR0/OhMAr+OXQ+J+8BlvlaTAEBKDeEc5OUFV0cagR3IgRYJB+smbZvqoFnDmG4ef+WZRo/99ttx/PUyjxW2prnTRwu9YkyyGbgJ7DUrVApBm6N3LkeEVQIPp5KX4Bx+/IOlGDDtECaM9xo6Ctx4waftqDFtZli0vtVmMGs66BlWJhYgqqh+S3AbsRX87QYubIeBbmALE8nsMaKzZWcjlweaRaaFcK0drZ1O7l8lHno61990qZcpmQhuIHpJzjOZEG00O7py9xPn7am9Dil5nphbEmXx3gNpKZFMkV+D2SN1keW9wMI5E3hD8X07o7kUir5Xqlywd762Ckrmqy4wDDI5eKM+Wg1dmoEsLpC1V0Nh9DafZsf0CmcnFAGU3szFPg5STH8QhN/GZoacB0VnATT8s5enP4UcN0Vnp9jgAe/yH2kBkoTXGyc0tdfYu2SCZ1tkziUamWUd9FZkgM7PQjFKcQM/uhQrxMMyN97oDSJMtVuDhWJg+tNtqaez3iTECLUnoceQqXETqwU+mp9sanLHvq4KbwGJJD7eMTU+Qg73pJ5BbJiM7x25SvdC36u0WmsjRwIqSsTCMY+x5eL2RC8Rk2E5Jj+J7Dh0VhlJGmcI2MoXJuYOcq9JBTrgMEImdzFs++qMwSCKdrLg8r/M7gXj5geMSh7dOshFyGP3KmyQzteyKkzEzLdXnpiM4d41Ukm4HlYdb5e5mwQp/BK5e85XAXTwsKxlCwWghD1S5jxwY+6FcsH1qhfbCgTKK6jUsDPCZ+hyDwaVbsjDr/9G0eCSuDd9kSO8Nks2yB9HOt4AV3hq3J5uRgZhVn2nWDZLfHBNKoxWY/qORWkxojdNbWYRGseY6l/AAevzZ9YTWniFZsarjHLaLV1MM29m1YH1Ok9wBLm6sci85KKM0Rzmco+AVi0dd4Ncm3OF6nbMZNlWEq0itHdHV7Yp3CqDKJRy2coPTo/DFy3FN8EMu65TL7LVxI0SzF1KCftl/x9Ox4IH5+d7OSUi0LMC7pjTG2Rn/lnsRq1ORcei5SZimiOdlFNDnIBIAp5ip2V0BjtKGqmwYbauSr67oe9wWUOhoc0ESAHrUJ9uop9wwKD3CwFGSfGXaRwQ5GCecPrelm1Jxw/E+2i69XuGfQekj4PacDVAsGdlh1zgr+U3714yUnSfvQ1r9va9OpruO8iP4cIoCiaszRKcMuMow8BTvdrBQ1K4FrG7nTGleCfgvmbXjExW9RtOdYUFWkWpKxuZA7bAfgV7ClWJ9UHXlQAhmOcafdClzT+VLIJKQ9We3tg5VgYF8aLPAlY000ID2LIv6KtX6Yhj3FLxsruFj3p6l8gQCPIAN4zf1lsu8uRS7Bk8H24mGJjobvRHNVMezLieWVhTdeHqaJh5+qAp5af2yZREeG3d22Cvf1aSQ+pEDTcFjks8FR8LAMcrPCnal1glrXjOlGvafGvJTqnSwX/WDLdvTnXvmLjYYXeVSPmuttzES5vIqvnoLxUmSoKbek1gmJNtH+zbbVmLaC1BL8K+mwgk3DxIs+aM5gsVmUtmKVakj0J8FDUttMxZBccLh+HgEREAEREAEREAEREAEREAEREAEREAEREAEREAEREAEREAEREAEREAEREAEREAEREAEREAEREAEREAEREAH9f4HuYyznQfqZSmXYQUwsv6xMziSrHdwXFt9qXhtXESn5+lUJfeznh17ev+HxoXN7GYuQbN7NiTFtt2PQk9mRPBqp7+Hkbdclb7ZdiWmih60xblpxt/31uQNTpsbvj0oqLq0Izdk7t3HmV7KrmwY0bbiYenhh9dj9A6r+jsC7OJA/8LExRx2dnZ3zzxfNmnpq+Srmkh0Xgv/LEbb++Ql3XjsvH5Syfnbw7S+uDTwerFy5MKHgtHZQaobk473zkoR/eWHgofaW2DvP0/O9g+pVck69Uj2z96PUgYfRfa3iiSY0L1nm9sxjCjuYWGArZzpzPV8C964prBUmvrcnqXNwLQary6L3S/ZPeZCfXq4wNTN416ta0icPVe1tvocEXz1jMLPkFNsGx8Uvc9vz61PSBpZRqPn4+MVvFpxyKVetGarx/a4l+wvLj0yS6L75bkC501NYcN6rZKkW6ak5xCOpx5N2HjdHmRXmqFLa4jH9zM59H3OrhsraV7/pU4+7roz2SZPMEhiw02tLXLeGy32BNUXMzJt46ZACGHBP0p2y3W9sTYAyz5QNWO38NXOhdA2l8YmIi7eWGUX+nZUPA7XYwYPh9MQ9gb1HK51Phq97PP/kjNBY9q1PJko3TJddBrHuBzmA50rto8o7uHTxOQtLBRW7GQl6yaC+h6ewwN23TIl/6GfnzjmxepvXgYLPpVTvwu7Mi8s4iK9taYOjymQ93F65Y+2AD7etLZN4138SdOTyfW1Hjhc5qRGySyDW51I9OlZ1a6+BtFblKXYXJeg/rN0XtP1bggtc5PGKrA2znuh4XnG8/QM09gfKFPJVW9vrM2KBLbAVlf/jpbfI1KN/CbpzU9+m8viFyf69wU9T+j7/VEzrEQddG7vhQSLK39NS2L+mDJln5hvBQLxWcc080RgQjSgJpIQ/UW61FxA9+/OFA+2+mBO2N165OOCC8WvLpgOry/3Z9RFHG1qn/iI+glqFi28bObrf3+KTF3HujsLz31jsDXfEEv3W0HJ29WyCKz+kNGpHfYfrhyx7/5dV3e7uKPtr+B2k+KR9tSBksJWMsiWKL8xzdBeDEVhx+uOVMQr3bbp/9qV5Uu0Y8clSfJpDCj5th/PmHFr4Y84vhl6ylfqHCYPQ8Y5AseXBsuiVyP13L+PIBwq+Q+GZGStbF/LmkhdYtDg03rfjRqZfOm5wVVsvLxodv4OZ93ZP3Trsw/7IMWvczBFN1v3tlatvhRyEboKtraU1TdEkf/y8OrMUdjJJYDAqUlctLPmx8ehylVL6XEqLE3PVATW2xIJJEtoprnwpHH9s8/ljIX8dSi6jx4mElVdv7y73a/xNCfqRg3GVcQZXuPxIaOAFMNVewNK0pz4x3LAdMvdyKotOFbIr74KnbEFXHv3z7TnKVbjua0IKX7i3Ce47uYO5/+Czg0q2LMPtvn5OKBpe3a/IfLPhRHvWv5nC+9HXq4Papd61jCbXrG0dni0OrSuzVGVNotYnPtmE+NKmG94wMfiWcGi3dMWTDf9lXkbriFA+sDQn7xdUbNwC9142SXbN8zQlBHPX+282tona15C+Di6mJEeLVup4yOuFdFm5O7bZXv52AXpgcNoodvye5Ox3grZ/hzyQgnNCKZg1ZXgKhvyo58HL9Px1cPgHofz2fbkLcUE7j81LKncfOBdKmvfXVGu1Vh3fM++lb5fHGs2R/4yf9m0oF4dt/EMoZ4cd+35AcFjYrIrBzxQb8x8dhm3XYZMfzG4Y2xGzE+zvSVqyMkG2eOPf/wVQSwMEFAACAAgA93RBWOohDhNLAAAAbAAAABsAAAB1bml2ZXJzYWwvdW5pdmVyc2FsLnBuZy54bWyzsa/IzVEoSy0qzszPs1Uy1DNQsrfj5bIpKEoty0wtV6gAigEFIUBJoRLINUJwyzNTSjKAQiYmFgjBjNTM9IwSoKiBhRlcVB9oKABQSwECAAAUAAIACACpdlBPNmFYAkcDAADhCQAAFAAAAAAAAAABAAAAAAAAAAAAdW5pdmVyc2FsL3BsYXllci54bWxQSwECAAAUAAIACAD3dEFYtTf0qBwFAADhEwAAHQAAAAAAAAABAAAAAAB5AwAAdW5pdmVyc2FsL2NvbW1vbl9tZXNzYWdlcy5sbmdQSwECAAAUAAIACAD3dEFYFR5gG6MAAAB/AQAALgAAAAAAAAABAAAAAADQCAAAdW5pdmVyc2FsL3BsYXliYWNrX2FuZF9uYXZpZ2F0aW9uX3NldHRpbmdzLnhtbFBLAQIAABQAAgAIAPd0QVh0STUfPAQAAAwVAAAnAAAAAAAAAAEAAAAAAL8JAAB1bml2ZXJzYWwvZmxhc2hfcHVibGlzaGluZ19zZXR0aW5ncy54bWxQSwECAAAUAAIACAD3dEFYN4uHansDAACsDAAAIQAAAAAAAAABAAAAAABADgAAdW5pdmVyc2FsL2ZsYXNoX3NraW5fc2V0dGluZ3MueG1sUEsBAgAAFAACAAgA93RBWKavViM2BAAAlhQAACYAAAAAAAAAAQAAAAAA+hEAAHVuaXZlcnNhbC9odG1sX3B1Ymxpc2hpbmdfc2V0dGluZ3MueG1sUEsBAgAAFAACAAgA93RBWCYPfuiwAQAAbwYAAB8AAAAAAAAAAQAAAAAAdBYAAHVuaXZlcnNhbC9odG1sX3NraW5fc2V0dGluZ3MuanNQSwECAAAUAAIACAD3dEFYFQaV5GsAAABvAAAAHAAAAAAAAAABAAAAAABhGAAAdW5pdmVyc2FsL2xvY2FsX3NldHRpbmdzLnhtbFBLAQIAABQAAgAIAPd0QVjCG66ZaBIAAPdNAAAXAAAAAAAAAAAAAAAAAAYZAAB1bml2ZXJzYWwvdW5pdmVyc2FsLnBuZ1BLAQIAABQAAgAIAPd0QVjqIQ4TSwAAAGwAAAAbAAAAAAAAAAEAAAAAAKMrAAB1bml2ZXJzYWwvdW5pdmVyc2FsLnBuZy54bWxQSwUGAAAAAAoACgAGAwAAJywAAAAA"/>
  <p:tag name="ISPRING_LMS_API_VERSION" val="SCORM 1.2"/>
  <p:tag name="ISPRING_ULTRA_SCORM_COURSE_ID" val="C40FD197-50AD-4CEE-8ECB-44F16F928F1E"/>
  <p:tag name="ISPRING_CMI5_LAUNCH_METHOD" val="any window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PASSING_SCORE" val="0.000000"/>
  <p:tag name="ISPRING_CURRENT_PLAYER_ID" val="universal"/>
  <p:tag name="ISPRING_PRESENTATION_TITLE" val="COSTAID_Module 7_Digital_Skills_a_sk"/>
  <p:tag name="ISPRING_FIRST_PUBLISH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\u007F\uFFFD\uFFFD{A396230D-9A3A-426D-B380-67D82CDE4863}&quot;,&quot;C:\\Users\\pantelis\\Documents\\COSTAID\\Slovakian&quot;]]"/>
  <p:tag name="ISPRING_SCORM_RATE_QUIZZES" val="0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2449</Words>
  <Application>Microsoft Office PowerPoint</Application>
  <PresentationFormat>Ευρεία οθόνη</PresentationFormat>
  <Paragraphs>147</Paragraphs>
  <Slides>24</Slides>
  <Notes>24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34" baseType="lpstr">
      <vt:lpstr>Adobe Gothic Std B</vt:lpstr>
      <vt:lpstr>MS PGothic</vt:lpstr>
      <vt:lpstr>Arial</vt:lpstr>
      <vt:lpstr>Calibri</vt:lpstr>
      <vt:lpstr>Calibri Light</vt:lpstr>
      <vt:lpstr>Courier New</vt:lpstr>
      <vt:lpstr>Impact</vt:lpstr>
      <vt:lpstr>Verdana</vt:lpstr>
      <vt:lpstr>Wingdings</vt:lpstr>
      <vt:lpstr>Θέμα του Office</vt:lpstr>
      <vt:lpstr>Παρουσίαση του PowerPoint</vt:lpstr>
      <vt:lpstr>Partneri</vt:lpstr>
      <vt:lpstr>Moduly</vt:lpstr>
      <vt:lpstr>Ciele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Referencie a ďalšia literatúra</vt:lpstr>
      <vt:lpstr>Digitálne zručnosti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COSTAID_Module 7_Digital_Skills_a_sk</dc:title>
  <dc:creator>pantelis bbalaouras</dc:creator>
  <cp:keywords>, docId:251AC51E321B4055F681A6C02464945F</cp:keywords>
  <cp:lastModifiedBy>pantelis</cp:lastModifiedBy>
  <cp:revision>140</cp:revision>
  <dcterms:created xsi:type="dcterms:W3CDTF">2020-06-02T13:31:56Z</dcterms:created>
  <dcterms:modified xsi:type="dcterms:W3CDTF">2024-08-17T13:28:01Z</dcterms:modified>
</cp:coreProperties>
</file>