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512" r:id="rId2"/>
    <p:sldId id="543" r:id="rId3"/>
    <p:sldId id="509" r:id="rId4"/>
    <p:sldId id="420" r:id="rId5"/>
    <p:sldId id="295" r:id="rId6"/>
    <p:sldId id="514" r:id="rId7"/>
    <p:sldId id="515" r:id="rId8"/>
    <p:sldId id="499" r:id="rId9"/>
    <p:sldId id="516" r:id="rId10"/>
    <p:sldId id="536" r:id="rId11"/>
    <p:sldId id="517" r:id="rId12"/>
    <p:sldId id="518" r:id="rId13"/>
    <p:sldId id="519" r:id="rId14"/>
    <p:sldId id="537" r:id="rId15"/>
    <p:sldId id="520" r:id="rId16"/>
    <p:sldId id="521" r:id="rId17"/>
    <p:sldId id="522" r:id="rId18"/>
    <p:sldId id="539" r:id="rId19"/>
    <p:sldId id="540" r:id="rId20"/>
    <p:sldId id="525" r:id="rId21"/>
    <p:sldId id="541" r:id="rId22"/>
    <p:sldId id="530" r:id="rId23"/>
    <p:sldId id="526" r:id="rId24"/>
    <p:sldId id="531" r:id="rId25"/>
    <p:sldId id="527" r:id="rId26"/>
    <p:sldId id="529" r:id="rId27"/>
    <p:sldId id="532" r:id="rId28"/>
    <p:sldId id="533" r:id="rId29"/>
    <p:sldId id="534" r:id="rId30"/>
    <p:sldId id="542" r:id="rId31"/>
    <p:sldId id="325" r:id="rId32"/>
    <p:sldId id="535" r:id="rId33"/>
    <p:sldId id="442" r:id="rId34"/>
  </p:sldIdLst>
  <p:sldSz cx="12192000" cy="6858000"/>
  <p:notesSz cx="6858000" cy="9144000"/>
  <p:custDataLst>
    <p:tags r:id="rId37"/>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ksandra Stevanović" initials="AS" lastIdx="9" clrIdx="0"/>
  <p:cmAuthor id="2" name="user" initials="u"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3500"/>
    <a:srgbClr val="AD6300"/>
    <a:srgbClr val="A5A5A5"/>
    <a:srgbClr val="004899"/>
    <a:srgbClr val="95C11F"/>
    <a:srgbClr val="E89704"/>
    <a:srgbClr val="D8134D"/>
    <a:srgbClr val="38289E"/>
    <a:srgbClr val="E24231"/>
    <a:srgbClr val="D712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7DB178-A3B8-40FA-8668-BF115FF30B38}" v="4" dt="2023-11-22T15:11:12.473"/>
  </p1510:revLst>
</p1510:revInfo>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04" autoAdjust="0"/>
    <p:restoredTop sz="94660"/>
  </p:normalViewPr>
  <p:slideViewPr>
    <p:cSldViewPr snapToGrid="0">
      <p:cViewPr varScale="1">
        <p:scale>
          <a:sx n="99" d="100"/>
          <a:sy n="99" d="100"/>
        </p:scale>
        <p:origin x="90" y="444"/>
      </p:cViewPr>
      <p:guideLst>
        <p:guide orient="horz" pos="2160"/>
        <p:guide pos="3840"/>
      </p:guideLst>
    </p:cSldViewPr>
  </p:slideViewPr>
  <p:notesTextViewPr>
    <p:cViewPr>
      <p:scale>
        <a:sx n="1" d="1"/>
        <a:sy n="1" d="1"/>
      </p:scale>
      <p:origin x="0" y="0"/>
    </p:cViewPr>
  </p:notesTextViewPr>
  <p:notesViewPr>
    <p:cSldViewPr snapToGrid="0">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 Paulusse" userId="1f5f41b363f6e14e" providerId="LiveId" clId="{CD7DB178-A3B8-40FA-8668-BF115FF30B38}"/>
    <pc:docChg chg="modSld">
      <pc:chgData name="Tim Paulusse" userId="1f5f41b363f6e14e" providerId="LiveId" clId="{CD7DB178-A3B8-40FA-8668-BF115FF30B38}" dt="2023-11-22T15:13:14.580" v="49" actId="20577"/>
      <pc:docMkLst>
        <pc:docMk/>
      </pc:docMkLst>
      <pc:sldChg chg="modSp">
        <pc:chgData name="Tim Paulusse" userId="1f5f41b363f6e14e" providerId="LiveId" clId="{CD7DB178-A3B8-40FA-8668-BF115FF30B38}" dt="2023-11-22T15:10:54.691" v="1" actId="20577"/>
        <pc:sldMkLst>
          <pc:docMk/>
          <pc:sldMk cId="1041830205" sldId="509"/>
        </pc:sldMkLst>
        <pc:graphicFrameChg chg="mod">
          <ac:chgData name="Tim Paulusse" userId="1f5f41b363f6e14e" providerId="LiveId" clId="{CD7DB178-A3B8-40FA-8668-BF115FF30B38}" dt="2023-11-22T15:10:54.691" v="1" actId="20577"/>
          <ac:graphicFrameMkLst>
            <pc:docMk/>
            <pc:sldMk cId="1041830205" sldId="509"/>
            <ac:graphicFrameMk id="9" creationId="{0F6221FA-CCBB-7318-4AB1-8EA358DD88C7}"/>
          </ac:graphicFrameMkLst>
        </pc:graphicFrameChg>
      </pc:sldChg>
      <pc:sldChg chg="modSp mod">
        <pc:chgData name="Tim Paulusse" userId="1f5f41b363f6e14e" providerId="LiveId" clId="{CD7DB178-A3B8-40FA-8668-BF115FF30B38}" dt="2023-11-22T15:11:18.485" v="3" actId="20577"/>
        <pc:sldMkLst>
          <pc:docMk/>
          <pc:sldMk cId="737204572" sldId="514"/>
        </pc:sldMkLst>
        <pc:spChg chg="mod">
          <ac:chgData name="Tim Paulusse" userId="1f5f41b363f6e14e" providerId="LiveId" clId="{CD7DB178-A3B8-40FA-8668-BF115FF30B38}" dt="2023-11-22T15:11:18.485" v="3" actId="20577"/>
          <ac:spMkLst>
            <pc:docMk/>
            <pc:sldMk cId="737204572" sldId="514"/>
            <ac:spMk id="6" creationId="{13725DC3-E1D4-4E92-AF5A-F0DED3AA5B9A}"/>
          </ac:spMkLst>
        </pc:spChg>
      </pc:sldChg>
      <pc:sldChg chg="modSp mod">
        <pc:chgData name="Tim Paulusse" userId="1f5f41b363f6e14e" providerId="LiveId" clId="{CD7DB178-A3B8-40FA-8668-BF115FF30B38}" dt="2023-11-22T15:11:23.140" v="5" actId="20577"/>
        <pc:sldMkLst>
          <pc:docMk/>
          <pc:sldMk cId="1439245380" sldId="518"/>
        </pc:sldMkLst>
        <pc:spChg chg="mod">
          <ac:chgData name="Tim Paulusse" userId="1f5f41b363f6e14e" providerId="LiveId" clId="{CD7DB178-A3B8-40FA-8668-BF115FF30B38}" dt="2023-11-22T15:11:23.140" v="5" actId="20577"/>
          <ac:spMkLst>
            <pc:docMk/>
            <pc:sldMk cId="1439245380" sldId="518"/>
            <ac:spMk id="6" creationId="{13725DC3-E1D4-4E92-AF5A-F0DED3AA5B9A}"/>
          </ac:spMkLst>
        </pc:spChg>
      </pc:sldChg>
      <pc:sldChg chg="modSp mod">
        <pc:chgData name="Tim Paulusse" userId="1f5f41b363f6e14e" providerId="LiveId" clId="{CD7DB178-A3B8-40FA-8668-BF115FF30B38}" dt="2023-11-22T15:11:32.148" v="9" actId="20577"/>
        <pc:sldMkLst>
          <pc:docMk/>
          <pc:sldMk cId="741694611" sldId="520"/>
        </pc:sldMkLst>
        <pc:spChg chg="mod">
          <ac:chgData name="Tim Paulusse" userId="1f5f41b363f6e14e" providerId="LiveId" clId="{CD7DB178-A3B8-40FA-8668-BF115FF30B38}" dt="2023-11-22T15:11:32.148" v="9" actId="20577"/>
          <ac:spMkLst>
            <pc:docMk/>
            <pc:sldMk cId="741694611" sldId="520"/>
            <ac:spMk id="3" creationId="{00000000-0000-0000-0000-000000000000}"/>
          </ac:spMkLst>
        </pc:spChg>
      </pc:sldChg>
      <pc:sldChg chg="modSp mod">
        <pc:chgData name="Tim Paulusse" userId="1f5f41b363f6e14e" providerId="LiveId" clId="{CD7DB178-A3B8-40FA-8668-BF115FF30B38}" dt="2023-11-22T15:11:40.530" v="13" actId="20577"/>
        <pc:sldMkLst>
          <pc:docMk/>
          <pc:sldMk cId="1272937504" sldId="521"/>
        </pc:sldMkLst>
        <pc:spChg chg="mod">
          <ac:chgData name="Tim Paulusse" userId="1f5f41b363f6e14e" providerId="LiveId" clId="{CD7DB178-A3B8-40FA-8668-BF115FF30B38}" dt="2023-11-22T15:11:40.530" v="13" actId="20577"/>
          <ac:spMkLst>
            <pc:docMk/>
            <pc:sldMk cId="1272937504" sldId="521"/>
            <ac:spMk id="3" creationId="{00000000-0000-0000-0000-000000000000}"/>
          </ac:spMkLst>
        </pc:spChg>
      </pc:sldChg>
      <pc:sldChg chg="modSp mod">
        <pc:chgData name="Tim Paulusse" userId="1f5f41b363f6e14e" providerId="LiveId" clId="{CD7DB178-A3B8-40FA-8668-BF115FF30B38}" dt="2023-11-22T15:12:13.119" v="25" actId="20577"/>
        <pc:sldMkLst>
          <pc:docMk/>
          <pc:sldMk cId="889570659" sldId="525"/>
        </pc:sldMkLst>
        <pc:spChg chg="mod">
          <ac:chgData name="Tim Paulusse" userId="1f5f41b363f6e14e" providerId="LiveId" clId="{CD7DB178-A3B8-40FA-8668-BF115FF30B38}" dt="2023-11-22T15:12:07.458" v="23" actId="20577"/>
          <ac:spMkLst>
            <pc:docMk/>
            <pc:sldMk cId="889570659" sldId="525"/>
            <ac:spMk id="2" creationId="{00000000-0000-0000-0000-000000000000}"/>
          </ac:spMkLst>
        </pc:spChg>
        <pc:spChg chg="mod">
          <ac:chgData name="Tim Paulusse" userId="1f5f41b363f6e14e" providerId="LiveId" clId="{CD7DB178-A3B8-40FA-8668-BF115FF30B38}" dt="2023-11-22T15:12:13.119" v="25" actId="20577"/>
          <ac:spMkLst>
            <pc:docMk/>
            <pc:sldMk cId="889570659" sldId="525"/>
            <ac:spMk id="3" creationId="{00000000-0000-0000-0000-000000000000}"/>
          </ac:spMkLst>
        </pc:spChg>
      </pc:sldChg>
      <pc:sldChg chg="modSp mod">
        <pc:chgData name="Tim Paulusse" userId="1f5f41b363f6e14e" providerId="LiveId" clId="{CD7DB178-A3B8-40FA-8668-BF115FF30B38}" dt="2023-11-22T15:12:46.361" v="39" actId="20577"/>
        <pc:sldMkLst>
          <pc:docMk/>
          <pc:sldMk cId="3164951676" sldId="526"/>
        </pc:sldMkLst>
        <pc:spChg chg="mod">
          <ac:chgData name="Tim Paulusse" userId="1f5f41b363f6e14e" providerId="LiveId" clId="{CD7DB178-A3B8-40FA-8668-BF115FF30B38}" dt="2023-11-22T15:12:46.361" v="39" actId="20577"/>
          <ac:spMkLst>
            <pc:docMk/>
            <pc:sldMk cId="3164951676" sldId="526"/>
            <ac:spMk id="2" creationId="{B910016F-3EAC-5054-22E5-A211C2CC6AF0}"/>
          </ac:spMkLst>
        </pc:spChg>
      </pc:sldChg>
      <pc:sldChg chg="modSp mod">
        <pc:chgData name="Tim Paulusse" userId="1f5f41b363f6e14e" providerId="LiveId" clId="{CD7DB178-A3B8-40FA-8668-BF115FF30B38}" dt="2023-11-22T15:13:05.791" v="47" actId="20577"/>
        <pc:sldMkLst>
          <pc:docMk/>
          <pc:sldMk cId="4033372938" sldId="529"/>
        </pc:sldMkLst>
        <pc:spChg chg="mod">
          <ac:chgData name="Tim Paulusse" userId="1f5f41b363f6e14e" providerId="LiveId" clId="{CD7DB178-A3B8-40FA-8668-BF115FF30B38}" dt="2023-11-22T15:13:05.791" v="47" actId="20577"/>
          <ac:spMkLst>
            <pc:docMk/>
            <pc:sldMk cId="4033372938" sldId="529"/>
            <ac:spMk id="4" creationId="{08C8B7BC-203C-F54A-136F-B071DE18DAB6}"/>
          </ac:spMkLst>
        </pc:spChg>
      </pc:sldChg>
      <pc:sldChg chg="modSp mod">
        <pc:chgData name="Tim Paulusse" userId="1f5f41b363f6e14e" providerId="LiveId" clId="{CD7DB178-A3B8-40FA-8668-BF115FF30B38}" dt="2023-11-22T15:12:39.374" v="37" actId="20577"/>
        <pc:sldMkLst>
          <pc:docMk/>
          <pc:sldMk cId="24820567" sldId="530"/>
        </pc:sldMkLst>
        <pc:spChg chg="mod">
          <ac:chgData name="Tim Paulusse" userId="1f5f41b363f6e14e" providerId="LiveId" clId="{CD7DB178-A3B8-40FA-8668-BF115FF30B38}" dt="2023-11-22T15:12:39.374" v="37" actId="20577"/>
          <ac:spMkLst>
            <pc:docMk/>
            <pc:sldMk cId="24820567" sldId="530"/>
            <ac:spMk id="3" creationId="{00000000-0000-0000-0000-000000000000}"/>
          </ac:spMkLst>
        </pc:spChg>
      </pc:sldChg>
      <pc:sldChg chg="modSp mod">
        <pc:chgData name="Tim Paulusse" userId="1f5f41b363f6e14e" providerId="LiveId" clId="{CD7DB178-A3B8-40FA-8668-BF115FF30B38}" dt="2023-11-22T15:13:00.295" v="45" actId="20577"/>
        <pc:sldMkLst>
          <pc:docMk/>
          <pc:sldMk cId="4213918365" sldId="531"/>
        </pc:sldMkLst>
        <pc:spChg chg="mod">
          <ac:chgData name="Tim Paulusse" userId="1f5f41b363f6e14e" providerId="LiveId" clId="{CD7DB178-A3B8-40FA-8668-BF115FF30B38}" dt="2023-11-22T15:12:51.829" v="41" actId="20577"/>
          <ac:spMkLst>
            <pc:docMk/>
            <pc:sldMk cId="4213918365" sldId="531"/>
            <ac:spMk id="2" creationId="{00000000-0000-0000-0000-000000000000}"/>
          </ac:spMkLst>
        </pc:spChg>
        <pc:spChg chg="mod">
          <ac:chgData name="Tim Paulusse" userId="1f5f41b363f6e14e" providerId="LiveId" clId="{CD7DB178-A3B8-40FA-8668-BF115FF30B38}" dt="2023-11-22T15:13:00.295" v="45" actId="20577"/>
          <ac:spMkLst>
            <pc:docMk/>
            <pc:sldMk cId="4213918365" sldId="531"/>
            <ac:spMk id="3" creationId="{00000000-0000-0000-0000-000000000000}"/>
          </ac:spMkLst>
        </pc:spChg>
      </pc:sldChg>
      <pc:sldChg chg="modSp mod">
        <pc:chgData name="Tim Paulusse" userId="1f5f41b363f6e14e" providerId="LiveId" clId="{CD7DB178-A3B8-40FA-8668-BF115FF30B38}" dt="2023-11-22T15:13:14.580" v="49" actId="20577"/>
        <pc:sldMkLst>
          <pc:docMk/>
          <pc:sldMk cId="2731793714" sldId="533"/>
        </pc:sldMkLst>
        <pc:spChg chg="mod">
          <ac:chgData name="Tim Paulusse" userId="1f5f41b363f6e14e" providerId="LiveId" clId="{CD7DB178-A3B8-40FA-8668-BF115FF30B38}" dt="2023-11-22T15:13:14.580" v="49" actId="20577"/>
          <ac:spMkLst>
            <pc:docMk/>
            <pc:sldMk cId="2731793714" sldId="533"/>
            <ac:spMk id="3" creationId="{00000000-0000-0000-0000-000000000000}"/>
          </ac:spMkLst>
        </pc:spChg>
      </pc:sldChg>
      <pc:sldChg chg="modSp mod">
        <pc:chgData name="Tim Paulusse" userId="1f5f41b363f6e14e" providerId="LiveId" clId="{CD7DB178-A3B8-40FA-8668-BF115FF30B38}" dt="2023-11-22T15:11:27.934" v="7" actId="20577"/>
        <pc:sldMkLst>
          <pc:docMk/>
          <pc:sldMk cId="2906305790" sldId="537"/>
        </pc:sldMkLst>
        <pc:spChg chg="mod">
          <ac:chgData name="Tim Paulusse" userId="1f5f41b363f6e14e" providerId="LiveId" clId="{CD7DB178-A3B8-40FA-8668-BF115FF30B38}" dt="2023-11-22T15:11:27.934" v="7" actId="20577"/>
          <ac:spMkLst>
            <pc:docMk/>
            <pc:sldMk cId="2906305790" sldId="537"/>
            <ac:spMk id="4" creationId="{4C574F1A-904B-F7EA-BC5E-46E132FFB11E}"/>
          </ac:spMkLst>
        </pc:spChg>
      </pc:sldChg>
      <pc:sldChg chg="modSp mod">
        <pc:chgData name="Tim Paulusse" userId="1f5f41b363f6e14e" providerId="LiveId" clId="{CD7DB178-A3B8-40FA-8668-BF115FF30B38}" dt="2023-11-22T15:11:56.796" v="19" actId="20577"/>
        <pc:sldMkLst>
          <pc:docMk/>
          <pc:sldMk cId="1213006861" sldId="539"/>
        </pc:sldMkLst>
        <pc:spChg chg="mod">
          <ac:chgData name="Tim Paulusse" userId="1f5f41b363f6e14e" providerId="LiveId" clId="{CD7DB178-A3B8-40FA-8668-BF115FF30B38}" dt="2023-11-22T15:11:45.269" v="15" actId="20577"/>
          <ac:spMkLst>
            <pc:docMk/>
            <pc:sldMk cId="1213006861" sldId="539"/>
            <ac:spMk id="2" creationId="{121EC9DE-73E1-4AF4-ADA5-8D9F5708A96C}"/>
          </ac:spMkLst>
        </pc:spChg>
        <pc:spChg chg="mod">
          <ac:chgData name="Tim Paulusse" userId="1f5f41b363f6e14e" providerId="LiveId" clId="{CD7DB178-A3B8-40FA-8668-BF115FF30B38}" dt="2023-11-22T15:11:56.796" v="19" actId="20577"/>
          <ac:spMkLst>
            <pc:docMk/>
            <pc:sldMk cId="1213006861" sldId="539"/>
            <ac:spMk id="3" creationId="{605DFC5C-CE38-A427-B87A-9E50083076E4}"/>
          </ac:spMkLst>
        </pc:spChg>
      </pc:sldChg>
      <pc:sldChg chg="modSp mod">
        <pc:chgData name="Tim Paulusse" userId="1f5f41b363f6e14e" providerId="LiveId" clId="{CD7DB178-A3B8-40FA-8668-BF115FF30B38}" dt="2023-11-22T15:12:01.834" v="21" actId="20577"/>
        <pc:sldMkLst>
          <pc:docMk/>
          <pc:sldMk cId="1255586030" sldId="540"/>
        </pc:sldMkLst>
        <pc:spChg chg="mod">
          <ac:chgData name="Tim Paulusse" userId="1f5f41b363f6e14e" providerId="LiveId" clId="{CD7DB178-A3B8-40FA-8668-BF115FF30B38}" dt="2023-11-22T15:12:01.834" v="21" actId="20577"/>
          <ac:spMkLst>
            <pc:docMk/>
            <pc:sldMk cId="1255586030" sldId="540"/>
            <ac:spMk id="2" creationId="{54911A24-06BA-FFB3-14A3-130774259E6F}"/>
          </ac:spMkLst>
        </pc:spChg>
      </pc:sldChg>
      <pc:sldChg chg="modSp mod">
        <pc:chgData name="Tim Paulusse" userId="1f5f41b363f6e14e" providerId="LiveId" clId="{CD7DB178-A3B8-40FA-8668-BF115FF30B38}" dt="2023-11-22T15:12:31.758" v="35" actId="20577"/>
        <pc:sldMkLst>
          <pc:docMk/>
          <pc:sldMk cId="2326045044" sldId="541"/>
        </pc:sldMkLst>
        <pc:spChg chg="mod">
          <ac:chgData name="Tim Paulusse" userId="1f5f41b363f6e14e" providerId="LiveId" clId="{CD7DB178-A3B8-40FA-8668-BF115FF30B38}" dt="2023-11-22T15:12:17.807" v="27" actId="20577"/>
          <ac:spMkLst>
            <pc:docMk/>
            <pc:sldMk cId="2326045044" sldId="541"/>
            <ac:spMk id="2" creationId="{7032EDD7-24EE-F674-37D7-8393445E6C1D}"/>
          </ac:spMkLst>
        </pc:spChg>
        <pc:spChg chg="mod">
          <ac:chgData name="Tim Paulusse" userId="1f5f41b363f6e14e" providerId="LiveId" clId="{CD7DB178-A3B8-40FA-8668-BF115FF30B38}" dt="2023-11-22T15:12:31.758" v="35" actId="20577"/>
          <ac:spMkLst>
            <pc:docMk/>
            <pc:sldMk cId="2326045044" sldId="541"/>
            <ac:spMk id="3" creationId="{F6D4197B-8D73-8861-FFBF-B029E3B5807E}"/>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D5358F-2C12-40D3-A142-40CC932D99A4}" type="doc">
      <dgm:prSet loTypeId="urn:microsoft.com/office/officeart/2005/8/layout/vList2" loCatId="list" qsTypeId="urn:microsoft.com/office/officeart/2005/8/quickstyle/simple2" qsCatId="simple" csTypeId="urn:microsoft.com/office/officeart/2005/8/colors/accent0_3" csCatId="mainScheme" phldr="1"/>
      <dgm:spPr/>
      <dgm:t>
        <a:bodyPr/>
        <a:lstStyle/>
        <a:p>
          <a:endParaRPr lang="el-GR"/>
        </a:p>
      </dgm:t>
    </dgm:pt>
    <dgm:pt modelId="{EC327B3B-64E2-4867-8E05-4626CF7AA557}">
      <dgm:prSet phldrT="[Κείμενο]" custT="1"/>
      <dgm:spPr>
        <a:solidFill>
          <a:schemeClr val="bg1">
            <a:lumMod val="95000"/>
          </a:schemeClr>
        </a:solidFill>
        <a:ln>
          <a:solidFill>
            <a:srgbClr val="785832"/>
          </a:solidFill>
        </a:ln>
      </dgm:spPr>
      <dgm:t>
        <a:bodyPr/>
        <a:lstStyle/>
        <a:p>
          <a:r>
            <a:rPr lang="en-US" sz="3200" kern="1200" dirty="0">
              <a:solidFill>
                <a:schemeClr val="tx1"/>
              </a:solidFill>
              <a:effectLst/>
            </a:rPr>
            <a:t>1. </a:t>
          </a:r>
          <a:r>
            <a:rPr lang="en-US" sz="3200" kern="1200" dirty="0" err="1" smtClean="0">
              <a:solidFill>
                <a:schemeClr val="tx1"/>
              </a:solidFill>
            </a:rPr>
            <a:t>Sensibilisierug</a:t>
          </a:r>
          <a:r>
            <a:rPr lang="en-US" sz="3200" kern="1200" dirty="0" smtClean="0">
              <a:solidFill>
                <a:schemeClr val="tx1"/>
              </a:solidFill>
            </a:rPr>
            <a:t> </a:t>
          </a:r>
          <a:endParaRPr lang="el-GR" sz="3200" kern="1200" dirty="0">
            <a:solidFill>
              <a:schemeClr val="tx1"/>
            </a:solidFill>
            <a:effectLst/>
            <a:latin typeface="Calibri" panose="020F0502020204030204"/>
            <a:ea typeface="+mn-ea"/>
            <a:cs typeface="+mn-cs"/>
          </a:endParaRPr>
        </a:p>
      </dgm:t>
    </dgm:pt>
    <dgm:pt modelId="{DF29B433-28C4-4212-B73F-BBA2E55D71FD}" type="parTrans" cxnId="{013F4C26-68C0-4526-9DB3-5EB519553F3C}">
      <dgm:prSet/>
      <dgm:spPr/>
      <dgm:t>
        <a:bodyPr/>
        <a:lstStyle/>
        <a:p>
          <a:endParaRPr lang="el-GR" sz="1600">
            <a:solidFill>
              <a:schemeClr val="tx1"/>
            </a:solidFill>
            <a:effectLst/>
          </a:endParaRPr>
        </a:p>
      </dgm:t>
    </dgm:pt>
    <dgm:pt modelId="{E3EA5345-B843-40CC-AF3F-48429EEC6F62}" type="sibTrans" cxnId="{013F4C26-68C0-4526-9DB3-5EB519553F3C}">
      <dgm:prSet/>
      <dgm:spPr/>
      <dgm:t>
        <a:bodyPr/>
        <a:lstStyle/>
        <a:p>
          <a:endParaRPr lang="el-GR">
            <a:solidFill>
              <a:schemeClr val="tx1"/>
            </a:solidFill>
            <a:effectLst/>
          </a:endParaRPr>
        </a:p>
      </dgm:t>
    </dgm:pt>
    <dgm:pt modelId="{4E244519-B7AC-4B3B-BE5F-12059590F0D2}">
      <dgm:prSet phldrT="[Κείμενο]" custT="1"/>
      <dgm:spPr>
        <a:solidFill>
          <a:schemeClr val="bg1">
            <a:lumMod val="95000"/>
          </a:schemeClr>
        </a:solidFill>
        <a:ln w="19050" cap="flat" cmpd="sng" algn="ctr">
          <a:solidFill>
            <a:srgbClr val="785832"/>
          </a:solidFill>
          <a:prstDash val="solid"/>
          <a:miter lim="800000"/>
        </a:ln>
        <a:effectLst/>
      </dgm:spPr>
      <dgm:t>
        <a:bodyPr spcFirstLastPara="0" vert="horz" wrap="square" lIns="121920" tIns="121920" rIns="121920" bIns="121920" numCol="1" spcCol="1270" anchor="ctr" anchorCtr="0"/>
        <a:lstStyle/>
        <a:p>
          <a:pPr marL="0" lvl="0" indent="0" algn="l" defTabSz="1422400">
            <a:lnSpc>
              <a:spcPct val="90000"/>
            </a:lnSpc>
            <a:spcBef>
              <a:spcPct val="0"/>
            </a:spcBef>
            <a:spcAft>
              <a:spcPct val="35000"/>
            </a:spcAft>
            <a:buNone/>
          </a:pPr>
          <a:r>
            <a:rPr lang="en-US" sz="3200" b="0" kern="1200" dirty="0">
              <a:solidFill>
                <a:schemeClr val="tx1"/>
              </a:solidFill>
              <a:effectLst>
                <a:outerShdw sx="1000" sy="1000" algn="tl">
                  <a:srgbClr val="000000"/>
                </a:outerShdw>
              </a:effectLst>
              <a:latin typeface="Calibri" panose="020F0502020204030204"/>
              <a:ea typeface="+mn-ea"/>
              <a:cs typeface="+mn-cs"/>
            </a:rPr>
            <a:t>2. Kritisches Denken</a:t>
          </a:r>
          <a:endParaRPr lang="el-GR" sz="3200" b="0" kern="1200" dirty="0">
            <a:solidFill>
              <a:schemeClr val="tx1"/>
            </a:solidFill>
            <a:effectLst>
              <a:outerShdw sx="1000" sy="1000" algn="tl">
                <a:srgbClr val="000000"/>
              </a:outerShdw>
            </a:effectLst>
            <a:latin typeface="Calibri" panose="020F0502020204030204"/>
            <a:ea typeface="+mn-ea"/>
            <a:cs typeface="+mn-cs"/>
          </a:endParaRPr>
        </a:p>
      </dgm:t>
    </dgm:pt>
    <dgm:pt modelId="{E30B4CE4-28F5-41D5-BDD7-379CEE7BFAA6}" type="parTrans" cxnId="{63EE376A-9BE3-42F8-986B-13F24A6B6A52}">
      <dgm:prSet/>
      <dgm:spPr/>
      <dgm:t>
        <a:bodyPr/>
        <a:lstStyle/>
        <a:p>
          <a:endParaRPr lang="el-GR" sz="1600">
            <a:solidFill>
              <a:schemeClr val="tx1"/>
            </a:solidFill>
            <a:effectLst/>
          </a:endParaRPr>
        </a:p>
      </dgm:t>
    </dgm:pt>
    <dgm:pt modelId="{67FEA77F-9792-4206-8836-885C74441292}" type="sibTrans" cxnId="{63EE376A-9BE3-42F8-986B-13F24A6B6A52}">
      <dgm:prSet/>
      <dgm:spPr/>
      <dgm:t>
        <a:bodyPr/>
        <a:lstStyle/>
        <a:p>
          <a:endParaRPr lang="el-GR">
            <a:solidFill>
              <a:schemeClr val="tx1"/>
            </a:solidFill>
            <a:effectLst/>
          </a:endParaRPr>
        </a:p>
      </dgm:t>
    </dgm:pt>
    <dgm:pt modelId="{B4C523CA-CB9B-45E6-9B42-ACDDF1BF7D65}">
      <dgm:prSet phldrT="[Κείμενο]" custT="1"/>
      <dgm:spPr>
        <a:solidFill>
          <a:prstClr val="white">
            <a:lumMod val="95000"/>
          </a:prstClr>
        </a:solidFill>
        <a:ln w="19050" cap="flat" cmpd="sng" algn="ctr">
          <a:solidFill>
            <a:srgbClr val="785832"/>
          </a:solidFill>
          <a:prstDash val="solid"/>
          <a:miter lim="800000"/>
        </a:ln>
        <a:effectLst/>
      </dgm:spPr>
      <dgm:t>
        <a:bodyPr spcFirstLastPara="0" vert="horz" wrap="square" lIns="121920" tIns="121920" rIns="121920" bIns="121920" numCol="1" spcCol="1270" anchor="ctr" anchorCtr="0"/>
        <a:lstStyle/>
        <a:p>
          <a:pPr marL="0" lvl="0" indent="0" algn="l" defTabSz="1422400">
            <a:lnSpc>
              <a:spcPct val="90000"/>
            </a:lnSpc>
            <a:spcBef>
              <a:spcPct val="0"/>
            </a:spcBef>
            <a:spcAft>
              <a:spcPct val="35000"/>
            </a:spcAft>
            <a:buNone/>
          </a:pPr>
          <a:r>
            <a:rPr lang="en-US" sz="3200" kern="1200" dirty="0">
              <a:solidFill>
                <a:prstClr val="black"/>
              </a:solidFill>
              <a:effectLst/>
              <a:latin typeface="Calibri" panose="020F0502020204030204"/>
              <a:ea typeface="+mn-ea"/>
              <a:cs typeface="+mn-cs"/>
            </a:rPr>
            <a:t>3. Konfliktlösung </a:t>
          </a:r>
          <a:endParaRPr lang="el-GR" sz="3200" kern="1200" dirty="0">
            <a:solidFill>
              <a:prstClr val="black"/>
            </a:solidFill>
            <a:effectLst/>
            <a:latin typeface="Calibri" panose="020F0502020204030204"/>
            <a:ea typeface="+mn-ea"/>
            <a:cs typeface="+mn-cs"/>
          </a:endParaRPr>
        </a:p>
      </dgm:t>
    </dgm:pt>
    <dgm:pt modelId="{0B61FFA1-954D-4769-9935-DC27A03FE46F}" type="parTrans" cxnId="{AB3B445A-D322-425F-BF83-71C16EDBCF6A}">
      <dgm:prSet/>
      <dgm:spPr/>
      <dgm:t>
        <a:bodyPr/>
        <a:lstStyle/>
        <a:p>
          <a:endParaRPr lang="el-GR" sz="1600">
            <a:solidFill>
              <a:schemeClr val="tx1"/>
            </a:solidFill>
            <a:effectLst/>
          </a:endParaRPr>
        </a:p>
      </dgm:t>
    </dgm:pt>
    <dgm:pt modelId="{2A74883B-AB36-4DBE-A90D-C134F37AC8DE}" type="sibTrans" cxnId="{AB3B445A-D322-425F-BF83-71C16EDBCF6A}">
      <dgm:prSet/>
      <dgm:spPr/>
      <dgm:t>
        <a:bodyPr/>
        <a:lstStyle/>
        <a:p>
          <a:endParaRPr lang="el-GR">
            <a:solidFill>
              <a:schemeClr val="tx1"/>
            </a:solidFill>
            <a:effectLst/>
          </a:endParaRPr>
        </a:p>
      </dgm:t>
    </dgm:pt>
    <dgm:pt modelId="{1E395D00-6435-47AF-BDD1-99EEEBD551EE}" type="pres">
      <dgm:prSet presAssocID="{C4D5358F-2C12-40D3-A142-40CC932D99A4}" presName="linear" presStyleCnt="0">
        <dgm:presLayoutVars>
          <dgm:animLvl val="lvl"/>
          <dgm:resizeHandles val="exact"/>
        </dgm:presLayoutVars>
      </dgm:prSet>
      <dgm:spPr/>
      <dgm:t>
        <a:bodyPr/>
        <a:lstStyle/>
        <a:p>
          <a:endParaRPr lang="de-AT"/>
        </a:p>
      </dgm:t>
    </dgm:pt>
    <dgm:pt modelId="{470C7429-9401-4802-AB33-313A76532508}" type="pres">
      <dgm:prSet presAssocID="{EC327B3B-64E2-4867-8E05-4626CF7AA557}" presName="parentText" presStyleLbl="node1" presStyleIdx="0" presStyleCnt="3" custLinFactY="-3398" custLinFactNeighborX="-192" custLinFactNeighborY="-100000">
        <dgm:presLayoutVars>
          <dgm:chMax val="0"/>
          <dgm:bulletEnabled val="1"/>
        </dgm:presLayoutVars>
      </dgm:prSet>
      <dgm:spPr/>
      <dgm:t>
        <a:bodyPr/>
        <a:lstStyle/>
        <a:p>
          <a:endParaRPr lang="de-AT"/>
        </a:p>
      </dgm:t>
    </dgm:pt>
    <dgm:pt modelId="{88D2178F-0747-469A-A1B7-4B4E6C3A520D}" type="pres">
      <dgm:prSet presAssocID="{E3EA5345-B843-40CC-AF3F-48429EEC6F62}" presName="spacer" presStyleCnt="0"/>
      <dgm:spPr/>
    </dgm:pt>
    <dgm:pt modelId="{288E5028-B57D-41A4-A329-2A81DBAE6A20}" type="pres">
      <dgm:prSet presAssocID="{4E244519-B7AC-4B3B-BE5F-12059590F0D2}" presName="parentText" presStyleLbl="node1" presStyleIdx="1" presStyleCnt="3" custLinFactNeighborY="-19892">
        <dgm:presLayoutVars>
          <dgm:chMax val="0"/>
          <dgm:bulletEnabled val="1"/>
        </dgm:presLayoutVars>
      </dgm:prSet>
      <dgm:spPr>
        <a:xfrm>
          <a:off x="0" y="1554120"/>
          <a:ext cx="4961817" cy="1216800"/>
        </a:xfrm>
        <a:prstGeom prst="roundRect">
          <a:avLst/>
        </a:prstGeom>
      </dgm:spPr>
      <dgm:t>
        <a:bodyPr/>
        <a:lstStyle/>
        <a:p>
          <a:endParaRPr lang="de-AT"/>
        </a:p>
      </dgm:t>
    </dgm:pt>
    <dgm:pt modelId="{F52AF388-6647-40C1-9B0C-4EACF0087302}" type="pres">
      <dgm:prSet presAssocID="{67FEA77F-9792-4206-8836-885C74441292}" presName="spacer" presStyleCnt="0"/>
      <dgm:spPr/>
    </dgm:pt>
    <dgm:pt modelId="{8CDB7BC7-8DB4-48B4-844D-150D6BC9A281}" type="pres">
      <dgm:prSet presAssocID="{B4C523CA-CB9B-45E6-9B42-ACDDF1BF7D65}" presName="parentText" presStyleLbl="node1" presStyleIdx="2" presStyleCnt="3">
        <dgm:presLayoutVars>
          <dgm:chMax val="0"/>
          <dgm:bulletEnabled val="1"/>
        </dgm:presLayoutVars>
      </dgm:prSet>
      <dgm:spPr>
        <a:xfrm>
          <a:off x="0" y="3062896"/>
          <a:ext cx="4961817" cy="1216800"/>
        </a:xfrm>
        <a:prstGeom prst="roundRect">
          <a:avLst/>
        </a:prstGeom>
      </dgm:spPr>
      <dgm:t>
        <a:bodyPr/>
        <a:lstStyle/>
        <a:p>
          <a:endParaRPr lang="de-AT"/>
        </a:p>
      </dgm:t>
    </dgm:pt>
  </dgm:ptLst>
  <dgm:cxnLst>
    <dgm:cxn modelId="{AB3B445A-D322-425F-BF83-71C16EDBCF6A}" srcId="{C4D5358F-2C12-40D3-A142-40CC932D99A4}" destId="{B4C523CA-CB9B-45E6-9B42-ACDDF1BF7D65}" srcOrd="2" destOrd="0" parTransId="{0B61FFA1-954D-4769-9935-DC27A03FE46F}" sibTransId="{2A74883B-AB36-4DBE-A90D-C134F37AC8DE}"/>
    <dgm:cxn modelId="{013F4C26-68C0-4526-9DB3-5EB519553F3C}" srcId="{C4D5358F-2C12-40D3-A142-40CC932D99A4}" destId="{EC327B3B-64E2-4867-8E05-4626CF7AA557}" srcOrd="0" destOrd="0" parTransId="{DF29B433-28C4-4212-B73F-BBA2E55D71FD}" sibTransId="{E3EA5345-B843-40CC-AF3F-48429EEC6F62}"/>
    <dgm:cxn modelId="{71170B66-801D-42B1-BD88-3067EF1E3D30}" type="presOf" srcId="{EC327B3B-64E2-4867-8E05-4626CF7AA557}" destId="{470C7429-9401-4802-AB33-313A76532508}" srcOrd="0" destOrd="0" presId="urn:microsoft.com/office/officeart/2005/8/layout/vList2"/>
    <dgm:cxn modelId="{63EE376A-9BE3-42F8-986B-13F24A6B6A52}" srcId="{C4D5358F-2C12-40D3-A142-40CC932D99A4}" destId="{4E244519-B7AC-4B3B-BE5F-12059590F0D2}" srcOrd="1" destOrd="0" parTransId="{E30B4CE4-28F5-41D5-BDD7-379CEE7BFAA6}" sibTransId="{67FEA77F-9792-4206-8836-885C74441292}"/>
    <dgm:cxn modelId="{7533573D-AE90-413F-8D5E-92E484CC53EE}" type="presOf" srcId="{C4D5358F-2C12-40D3-A142-40CC932D99A4}" destId="{1E395D00-6435-47AF-BDD1-99EEEBD551EE}" srcOrd="0" destOrd="0" presId="urn:microsoft.com/office/officeart/2005/8/layout/vList2"/>
    <dgm:cxn modelId="{E7D99F90-BD21-488E-8965-4FA3E6649457}" type="presOf" srcId="{4E244519-B7AC-4B3B-BE5F-12059590F0D2}" destId="{288E5028-B57D-41A4-A329-2A81DBAE6A20}" srcOrd="0" destOrd="0" presId="urn:microsoft.com/office/officeart/2005/8/layout/vList2"/>
    <dgm:cxn modelId="{0A308EED-F4BF-484E-9616-FC08E6DF7B71}" type="presOf" srcId="{B4C523CA-CB9B-45E6-9B42-ACDDF1BF7D65}" destId="{8CDB7BC7-8DB4-48B4-844D-150D6BC9A281}" srcOrd="0" destOrd="0" presId="urn:microsoft.com/office/officeart/2005/8/layout/vList2"/>
    <dgm:cxn modelId="{D194C380-2F5A-4D83-B19D-EDEBF138C04E}" type="presParOf" srcId="{1E395D00-6435-47AF-BDD1-99EEEBD551EE}" destId="{470C7429-9401-4802-AB33-313A76532508}" srcOrd="0" destOrd="0" presId="urn:microsoft.com/office/officeart/2005/8/layout/vList2"/>
    <dgm:cxn modelId="{1C593544-AEA6-4F32-B3EB-A05830DB3610}" type="presParOf" srcId="{1E395D00-6435-47AF-BDD1-99EEEBD551EE}" destId="{88D2178F-0747-469A-A1B7-4B4E6C3A520D}" srcOrd="1" destOrd="0" presId="urn:microsoft.com/office/officeart/2005/8/layout/vList2"/>
    <dgm:cxn modelId="{D77AAB75-3FBD-4EC6-89C1-F17940EE4199}" type="presParOf" srcId="{1E395D00-6435-47AF-BDD1-99EEEBD551EE}" destId="{288E5028-B57D-41A4-A329-2A81DBAE6A20}" srcOrd="2" destOrd="0" presId="urn:microsoft.com/office/officeart/2005/8/layout/vList2"/>
    <dgm:cxn modelId="{EF6FD183-5195-47C2-8292-3E15D1204EF4}" type="presParOf" srcId="{1E395D00-6435-47AF-BDD1-99EEEBD551EE}" destId="{F52AF388-6647-40C1-9B0C-4EACF0087302}" srcOrd="3" destOrd="0" presId="urn:microsoft.com/office/officeart/2005/8/layout/vList2"/>
    <dgm:cxn modelId="{93570274-80FF-4597-9140-78C6897D45C5}" type="presParOf" srcId="{1E395D00-6435-47AF-BDD1-99EEEBD551EE}" destId="{8CDB7BC7-8DB4-48B4-844D-150D6BC9A281}" srcOrd="4" destOrd="0" presId="urn:microsoft.com/office/officeart/2005/8/layout/vList2"/>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D5358F-2C12-40D3-A142-40CC932D99A4}" type="doc">
      <dgm:prSet loTypeId="urn:microsoft.com/office/officeart/2005/8/layout/vList2" loCatId="list" qsTypeId="urn:microsoft.com/office/officeart/2005/8/quickstyle/simple2" qsCatId="simple" csTypeId="urn:microsoft.com/office/officeart/2005/8/colors/accent0_3" csCatId="mainScheme" phldr="1"/>
      <dgm:spPr/>
      <dgm:t>
        <a:bodyPr/>
        <a:lstStyle/>
        <a:p>
          <a:endParaRPr lang="el-GR"/>
        </a:p>
      </dgm:t>
    </dgm:pt>
    <dgm:pt modelId="{EC327B3B-64E2-4867-8E05-4626CF7AA557}">
      <dgm:prSet phldrT="[Κείμενο]" custT="1"/>
      <dgm:spPr>
        <a:solidFill>
          <a:schemeClr val="bg1">
            <a:lumMod val="95000"/>
          </a:schemeClr>
        </a:solidFill>
        <a:ln>
          <a:solidFill>
            <a:srgbClr val="785832"/>
          </a:solidFill>
        </a:ln>
      </dgm:spPr>
      <dgm:t>
        <a:bodyPr/>
        <a:lstStyle/>
        <a:p>
          <a:r>
            <a:rPr lang="en-US" sz="3200" kern="1200" dirty="0">
              <a:solidFill>
                <a:schemeClr val="tx1"/>
              </a:solidFill>
              <a:effectLst/>
            </a:rPr>
            <a:t>4. </a:t>
          </a:r>
          <a:r>
            <a:rPr lang="en-US" sz="3200" kern="1200" dirty="0" smtClean="0">
              <a:solidFill>
                <a:schemeClr val="tx1"/>
              </a:solidFill>
              <a:effectLst/>
            </a:rPr>
            <a:t>Dialog </a:t>
          </a:r>
          <a:r>
            <a:rPr lang="en-US" sz="3200" kern="1200" dirty="0" err="1" smtClean="0">
              <a:solidFill>
                <a:schemeClr val="tx1"/>
              </a:solidFill>
              <a:effectLst/>
            </a:rPr>
            <a:t>e</a:t>
          </a:r>
          <a:r>
            <a:rPr lang="en-US" sz="3200" kern="1200" dirty="0" err="1" smtClean="0">
              <a:solidFill>
                <a:prstClr val="black"/>
              </a:solidFill>
              <a:effectLst/>
              <a:latin typeface="Calibri" panose="020F0502020204030204"/>
              <a:ea typeface="+mn-ea"/>
              <a:cs typeface="+mn-cs"/>
            </a:rPr>
            <a:t>rmöglichen</a:t>
          </a:r>
          <a:endParaRPr lang="el-GR" sz="3200" kern="1200" dirty="0">
            <a:solidFill>
              <a:prstClr val="black"/>
            </a:solidFill>
            <a:effectLst/>
            <a:latin typeface="Calibri" panose="020F0502020204030204"/>
            <a:ea typeface="+mn-ea"/>
            <a:cs typeface="+mn-cs"/>
          </a:endParaRPr>
        </a:p>
      </dgm:t>
    </dgm:pt>
    <dgm:pt modelId="{DF29B433-28C4-4212-B73F-BBA2E55D71FD}" type="parTrans" cxnId="{013F4C26-68C0-4526-9DB3-5EB519553F3C}">
      <dgm:prSet/>
      <dgm:spPr/>
      <dgm:t>
        <a:bodyPr/>
        <a:lstStyle/>
        <a:p>
          <a:endParaRPr lang="el-GR" sz="1600">
            <a:solidFill>
              <a:schemeClr val="tx1"/>
            </a:solidFill>
            <a:effectLst/>
          </a:endParaRPr>
        </a:p>
      </dgm:t>
    </dgm:pt>
    <dgm:pt modelId="{E3EA5345-B843-40CC-AF3F-48429EEC6F62}" type="sibTrans" cxnId="{013F4C26-68C0-4526-9DB3-5EB519553F3C}">
      <dgm:prSet/>
      <dgm:spPr/>
      <dgm:t>
        <a:bodyPr/>
        <a:lstStyle/>
        <a:p>
          <a:endParaRPr lang="el-GR">
            <a:solidFill>
              <a:schemeClr val="tx1"/>
            </a:solidFill>
            <a:effectLst/>
          </a:endParaRPr>
        </a:p>
      </dgm:t>
    </dgm:pt>
    <dgm:pt modelId="{4E244519-B7AC-4B3B-BE5F-12059590F0D2}">
      <dgm:prSet phldrT="[Κείμενο]" custT="1"/>
      <dgm:spPr>
        <a:solidFill>
          <a:prstClr val="white">
            <a:lumMod val="95000"/>
          </a:prstClr>
        </a:solidFill>
        <a:ln w="19050" cap="flat" cmpd="sng" algn="ctr">
          <a:solidFill>
            <a:srgbClr val="785832"/>
          </a:solidFill>
          <a:prstDash val="solid"/>
          <a:miter lim="800000"/>
        </a:ln>
        <a:effectLst/>
      </dgm:spPr>
      <dgm:t>
        <a:bodyPr spcFirstLastPara="0" vert="horz" wrap="square" lIns="121920" tIns="121920" rIns="121920" bIns="121920" numCol="1" spcCol="1270" anchor="ctr" anchorCtr="0"/>
        <a:lstStyle/>
        <a:p>
          <a:pPr marL="0" lvl="0" indent="0" algn="l" defTabSz="1422400">
            <a:lnSpc>
              <a:spcPct val="90000"/>
            </a:lnSpc>
            <a:spcBef>
              <a:spcPct val="0"/>
            </a:spcBef>
            <a:spcAft>
              <a:spcPct val="35000"/>
            </a:spcAft>
            <a:buNone/>
          </a:pPr>
          <a:r>
            <a:rPr lang="en-US" sz="3200" kern="1200" dirty="0">
              <a:solidFill>
                <a:prstClr val="black"/>
              </a:solidFill>
              <a:effectLst/>
              <a:latin typeface="Calibri" panose="020F0502020204030204"/>
              <a:ea typeface="+mn-ea"/>
              <a:cs typeface="+mn-cs"/>
            </a:rPr>
            <a:t>5. Ethik</a:t>
          </a:r>
          <a:endParaRPr lang="el-GR" sz="3200" kern="1200" dirty="0">
            <a:solidFill>
              <a:prstClr val="black"/>
            </a:solidFill>
            <a:effectLst/>
            <a:latin typeface="Calibri" panose="020F0502020204030204"/>
            <a:ea typeface="+mn-ea"/>
            <a:cs typeface="+mn-cs"/>
          </a:endParaRPr>
        </a:p>
      </dgm:t>
    </dgm:pt>
    <dgm:pt modelId="{E30B4CE4-28F5-41D5-BDD7-379CEE7BFAA6}" type="parTrans" cxnId="{63EE376A-9BE3-42F8-986B-13F24A6B6A52}">
      <dgm:prSet/>
      <dgm:spPr/>
      <dgm:t>
        <a:bodyPr/>
        <a:lstStyle/>
        <a:p>
          <a:endParaRPr lang="el-GR" sz="1600">
            <a:solidFill>
              <a:schemeClr val="tx1"/>
            </a:solidFill>
            <a:effectLst/>
          </a:endParaRPr>
        </a:p>
      </dgm:t>
    </dgm:pt>
    <dgm:pt modelId="{67FEA77F-9792-4206-8836-885C74441292}" type="sibTrans" cxnId="{63EE376A-9BE3-42F8-986B-13F24A6B6A52}">
      <dgm:prSet/>
      <dgm:spPr/>
      <dgm:t>
        <a:bodyPr/>
        <a:lstStyle/>
        <a:p>
          <a:endParaRPr lang="el-GR">
            <a:solidFill>
              <a:schemeClr val="tx1"/>
            </a:solidFill>
            <a:effectLst/>
          </a:endParaRPr>
        </a:p>
      </dgm:t>
    </dgm:pt>
    <dgm:pt modelId="{B4C523CA-CB9B-45E6-9B42-ACDDF1BF7D65}">
      <dgm:prSet phldrT="[Κείμενο]" custT="1"/>
      <dgm:spPr>
        <a:solidFill>
          <a:srgbClr val="92D050"/>
        </a:solidFill>
        <a:ln w="19050" cap="flat" cmpd="sng" algn="ctr">
          <a:solidFill>
            <a:srgbClr val="785832"/>
          </a:solidFill>
          <a:prstDash val="solid"/>
          <a:miter lim="800000"/>
        </a:ln>
        <a:effectLst/>
      </dgm:spPr>
      <dgm:t>
        <a:bodyPr spcFirstLastPara="0" vert="horz" wrap="square" lIns="121920" tIns="121920" rIns="121920" bIns="121920" numCol="1" spcCol="1270" anchor="ctr" anchorCtr="0"/>
        <a:lstStyle/>
        <a:p>
          <a:pPr marL="0" lvl="0" indent="0" algn="l" defTabSz="1422400">
            <a:lnSpc>
              <a:spcPct val="90000"/>
            </a:lnSpc>
            <a:spcBef>
              <a:spcPct val="0"/>
            </a:spcBef>
            <a:spcAft>
              <a:spcPct val="35000"/>
            </a:spcAft>
            <a:buNone/>
          </a:pPr>
          <a:r>
            <a:rPr lang="en-US" sz="3200" b="1" kern="1200" dirty="0">
              <a:solidFill>
                <a:schemeClr val="bg1"/>
              </a:solidFill>
              <a:effectLst>
                <a:outerShdw blurRad="38100" dist="38100" dir="2700000" algn="ctr" rotWithShape="0">
                  <a:srgbClr val="000000">
                    <a:alpha val="43000"/>
                  </a:srgbClr>
                </a:outerShdw>
              </a:effectLst>
              <a:latin typeface="Calibri" panose="020F0502020204030204"/>
              <a:ea typeface="+mn-ea"/>
              <a:cs typeface="+mn-cs"/>
            </a:rPr>
            <a:t>6. </a:t>
          </a:r>
          <a:r>
            <a:rPr lang="en-US" sz="3200" b="1" kern="1200" dirty="0" err="1" smtClean="0">
              <a:solidFill>
                <a:schemeClr val="bg1"/>
              </a:solidFill>
              <a:effectLst>
                <a:outerShdw blurRad="38100" dist="38100" dir="2700000" algn="ctr" rotWithShape="0">
                  <a:srgbClr val="000000">
                    <a:alpha val="43000"/>
                  </a:srgbClr>
                </a:outerShdw>
              </a:effectLst>
              <a:latin typeface="Calibri" panose="020F0502020204030204"/>
              <a:ea typeface="+mn-ea"/>
              <a:cs typeface="+mn-cs"/>
            </a:rPr>
            <a:t>Reflektieren</a:t>
          </a:r>
          <a:endParaRPr lang="el-GR" sz="3200" b="1" kern="1200" dirty="0">
            <a:solidFill>
              <a:schemeClr val="bg1"/>
            </a:solidFill>
            <a:effectLst>
              <a:outerShdw blurRad="38100" dist="38100" dir="2700000" algn="ctr" rotWithShape="0">
                <a:srgbClr val="000000">
                  <a:alpha val="43000"/>
                </a:srgbClr>
              </a:outerShdw>
            </a:effectLst>
            <a:latin typeface="Calibri" panose="020F0502020204030204"/>
            <a:ea typeface="+mn-ea"/>
            <a:cs typeface="+mn-cs"/>
          </a:endParaRPr>
        </a:p>
      </dgm:t>
    </dgm:pt>
    <dgm:pt modelId="{0B61FFA1-954D-4769-9935-DC27A03FE46F}" type="parTrans" cxnId="{AB3B445A-D322-425F-BF83-71C16EDBCF6A}">
      <dgm:prSet/>
      <dgm:spPr/>
      <dgm:t>
        <a:bodyPr/>
        <a:lstStyle/>
        <a:p>
          <a:endParaRPr lang="el-GR" sz="1600">
            <a:solidFill>
              <a:schemeClr val="tx1"/>
            </a:solidFill>
            <a:effectLst/>
          </a:endParaRPr>
        </a:p>
      </dgm:t>
    </dgm:pt>
    <dgm:pt modelId="{2A74883B-AB36-4DBE-A90D-C134F37AC8DE}" type="sibTrans" cxnId="{AB3B445A-D322-425F-BF83-71C16EDBCF6A}">
      <dgm:prSet/>
      <dgm:spPr/>
      <dgm:t>
        <a:bodyPr/>
        <a:lstStyle/>
        <a:p>
          <a:endParaRPr lang="el-GR">
            <a:solidFill>
              <a:schemeClr val="tx1"/>
            </a:solidFill>
            <a:effectLst/>
          </a:endParaRPr>
        </a:p>
      </dgm:t>
    </dgm:pt>
    <dgm:pt modelId="{B1517D0B-EB6D-478A-AEAF-BBD31D5E602B}">
      <dgm:prSet phldrT="[Κείμενο]" custT="1"/>
      <dgm:spPr>
        <a:solidFill>
          <a:schemeClr val="bg1">
            <a:lumMod val="95000"/>
          </a:schemeClr>
        </a:solidFill>
        <a:ln w="19050" cap="flat" cmpd="sng" algn="ctr">
          <a:solidFill>
            <a:srgbClr val="785832"/>
          </a:solidFill>
          <a:prstDash val="solid"/>
          <a:miter lim="800000"/>
        </a:ln>
        <a:effectLst/>
      </dgm:spPr>
      <dgm:t>
        <a:bodyPr spcFirstLastPara="0" vert="horz" wrap="square" lIns="121920" tIns="121920" rIns="121920" bIns="121920" numCol="1" spcCol="1270" anchor="ctr" anchorCtr="0"/>
        <a:lstStyle/>
        <a:p>
          <a:pPr>
            <a:buNone/>
          </a:pPr>
          <a:r>
            <a:rPr lang="en-US" sz="3200" b="0" dirty="0">
              <a:solidFill>
                <a:schemeClr val="tx1"/>
              </a:solidFill>
              <a:effectLst/>
              <a:latin typeface="Calibri" panose="020F0502020204030204"/>
              <a:ea typeface="+mn-ea"/>
              <a:cs typeface="+mn-cs"/>
            </a:rPr>
            <a:t>7. Digitale Kompetenzen </a:t>
          </a:r>
          <a:endParaRPr lang="el-GR" sz="3200" b="0" dirty="0">
            <a:solidFill>
              <a:schemeClr val="tx1"/>
            </a:solidFill>
            <a:effectLst/>
            <a:latin typeface="Calibri" panose="020F0502020204030204"/>
            <a:ea typeface="+mn-ea"/>
            <a:cs typeface="+mn-cs"/>
          </a:endParaRPr>
        </a:p>
      </dgm:t>
    </dgm:pt>
    <dgm:pt modelId="{5DD871E4-0A72-467B-BFC4-23BC65BE2E5D}" type="parTrans" cxnId="{D7EB5B58-B00E-4541-BF8A-5ECC83C78794}">
      <dgm:prSet/>
      <dgm:spPr/>
      <dgm:t>
        <a:bodyPr/>
        <a:lstStyle/>
        <a:p>
          <a:endParaRPr lang="en-GB"/>
        </a:p>
      </dgm:t>
    </dgm:pt>
    <dgm:pt modelId="{FCAA1098-48C8-4BFF-B4D1-2DED440629D8}" type="sibTrans" cxnId="{D7EB5B58-B00E-4541-BF8A-5ECC83C78794}">
      <dgm:prSet/>
      <dgm:spPr/>
      <dgm:t>
        <a:bodyPr/>
        <a:lstStyle/>
        <a:p>
          <a:endParaRPr lang="en-GB"/>
        </a:p>
      </dgm:t>
    </dgm:pt>
    <dgm:pt modelId="{1E395D00-6435-47AF-BDD1-99EEEBD551EE}" type="pres">
      <dgm:prSet presAssocID="{C4D5358F-2C12-40D3-A142-40CC932D99A4}" presName="linear" presStyleCnt="0">
        <dgm:presLayoutVars>
          <dgm:animLvl val="lvl"/>
          <dgm:resizeHandles val="exact"/>
        </dgm:presLayoutVars>
      </dgm:prSet>
      <dgm:spPr/>
      <dgm:t>
        <a:bodyPr/>
        <a:lstStyle/>
        <a:p>
          <a:endParaRPr lang="de-AT"/>
        </a:p>
      </dgm:t>
    </dgm:pt>
    <dgm:pt modelId="{470C7429-9401-4802-AB33-313A76532508}" type="pres">
      <dgm:prSet presAssocID="{EC327B3B-64E2-4867-8E05-4626CF7AA557}" presName="parentText" presStyleLbl="node1" presStyleIdx="0" presStyleCnt="4" custLinFactY="-3398" custLinFactNeighborX="-192" custLinFactNeighborY="-100000">
        <dgm:presLayoutVars>
          <dgm:chMax val="0"/>
          <dgm:bulletEnabled val="1"/>
        </dgm:presLayoutVars>
      </dgm:prSet>
      <dgm:spPr/>
      <dgm:t>
        <a:bodyPr/>
        <a:lstStyle/>
        <a:p>
          <a:endParaRPr lang="de-AT"/>
        </a:p>
      </dgm:t>
    </dgm:pt>
    <dgm:pt modelId="{88D2178F-0747-469A-A1B7-4B4E6C3A520D}" type="pres">
      <dgm:prSet presAssocID="{E3EA5345-B843-40CC-AF3F-48429EEC6F62}" presName="spacer" presStyleCnt="0"/>
      <dgm:spPr/>
    </dgm:pt>
    <dgm:pt modelId="{288E5028-B57D-41A4-A329-2A81DBAE6A20}" type="pres">
      <dgm:prSet presAssocID="{4E244519-B7AC-4B3B-BE5F-12059590F0D2}" presName="parentText" presStyleLbl="node1" presStyleIdx="1" presStyleCnt="4" custLinFactNeighborY="-19892">
        <dgm:presLayoutVars>
          <dgm:chMax val="0"/>
          <dgm:bulletEnabled val="1"/>
        </dgm:presLayoutVars>
      </dgm:prSet>
      <dgm:spPr>
        <a:xfrm>
          <a:off x="0" y="1175325"/>
          <a:ext cx="4961817" cy="1029600"/>
        </a:xfrm>
        <a:prstGeom prst="roundRect">
          <a:avLst/>
        </a:prstGeom>
      </dgm:spPr>
      <dgm:t>
        <a:bodyPr/>
        <a:lstStyle/>
        <a:p>
          <a:endParaRPr lang="de-AT"/>
        </a:p>
      </dgm:t>
    </dgm:pt>
    <dgm:pt modelId="{F52AF388-6647-40C1-9B0C-4EACF0087302}" type="pres">
      <dgm:prSet presAssocID="{67FEA77F-9792-4206-8836-885C74441292}" presName="spacer" presStyleCnt="0"/>
      <dgm:spPr/>
    </dgm:pt>
    <dgm:pt modelId="{8CDB7BC7-8DB4-48B4-844D-150D6BC9A281}" type="pres">
      <dgm:prSet presAssocID="{B4C523CA-CB9B-45E6-9B42-ACDDF1BF7D65}" presName="parentText" presStyleLbl="node1" presStyleIdx="2" presStyleCnt="4">
        <dgm:presLayoutVars>
          <dgm:chMax val="0"/>
          <dgm:bulletEnabled val="1"/>
        </dgm:presLayoutVars>
      </dgm:prSet>
      <dgm:spPr>
        <a:xfrm>
          <a:off x="0" y="3062896"/>
          <a:ext cx="4961817" cy="1216800"/>
        </a:xfrm>
        <a:prstGeom prst="roundRect">
          <a:avLst/>
        </a:prstGeom>
      </dgm:spPr>
      <dgm:t>
        <a:bodyPr/>
        <a:lstStyle/>
        <a:p>
          <a:endParaRPr lang="de-AT"/>
        </a:p>
      </dgm:t>
    </dgm:pt>
    <dgm:pt modelId="{AA10446C-2ABE-45E7-A342-12192774C0E3}" type="pres">
      <dgm:prSet presAssocID="{2A74883B-AB36-4DBE-A90D-C134F37AC8DE}" presName="spacer" presStyleCnt="0"/>
      <dgm:spPr/>
    </dgm:pt>
    <dgm:pt modelId="{E02402E1-EB3E-48C5-AF8B-9337E21FDAC3}" type="pres">
      <dgm:prSet presAssocID="{B1517D0B-EB6D-478A-AEAF-BBD31D5E602B}" presName="parentText" presStyleLbl="node1" presStyleIdx="3" presStyleCnt="4">
        <dgm:presLayoutVars>
          <dgm:chMax val="0"/>
          <dgm:bulletEnabled val="1"/>
        </dgm:presLayoutVars>
      </dgm:prSet>
      <dgm:spPr>
        <a:prstGeom prst="roundRect">
          <a:avLst/>
        </a:prstGeom>
      </dgm:spPr>
      <dgm:t>
        <a:bodyPr/>
        <a:lstStyle/>
        <a:p>
          <a:endParaRPr lang="de-AT"/>
        </a:p>
      </dgm:t>
    </dgm:pt>
  </dgm:ptLst>
  <dgm:cxnLst>
    <dgm:cxn modelId="{AB3B445A-D322-425F-BF83-71C16EDBCF6A}" srcId="{C4D5358F-2C12-40D3-A142-40CC932D99A4}" destId="{B4C523CA-CB9B-45E6-9B42-ACDDF1BF7D65}" srcOrd="2" destOrd="0" parTransId="{0B61FFA1-954D-4769-9935-DC27A03FE46F}" sibTransId="{2A74883B-AB36-4DBE-A90D-C134F37AC8DE}"/>
    <dgm:cxn modelId="{013F4C26-68C0-4526-9DB3-5EB519553F3C}" srcId="{C4D5358F-2C12-40D3-A142-40CC932D99A4}" destId="{EC327B3B-64E2-4867-8E05-4626CF7AA557}" srcOrd="0" destOrd="0" parTransId="{DF29B433-28C4-4212-B73F-BBA2E55D71FD}" sibTransId="{E3EA5345-B843-40CC-AF3F-48429EEC6F62}"/>
    <dgm:cxn modelId="{D7EB5B58-B00E-4541-BF8A-5ECC83C78794}" srcId="{C4D5358F-2C12-40D3-A142-40CC932D99A4}" destId="{B1517D0B-EB6D-478A-AEAF-BBD31D5E602B}" srcOrd="3" destOrd="0" parTransId="{5DD871E4-0A72-467B-BFC4-23BC65BE2E5D}" sibTransId="{FCAA1098-48C8-4BFF-B4D1-2DED440629D8}"/>
    <dgm:cxn modelId="{71170B66-801D-42B1-BD88-3067EF1E3D30}" type="presOf" srcId="{EC327B3B-64E2-4867-8E05-4626CF7AA557}" destId="{470C7429-9401-4802-AB33-313A76532508}" srcOrd="0" destOrd="0" presId="urn:microsoft.com/office/officeart/2005/8/layout/vList2"/>
    <dgm:cxn modelId="{2C9F9DB4-31EA-4F3D-9A7E-EDF87A64D11A}" type="presOf" srcId="{B1517D0B-EB6D-478A-AEAF-BBD31D5E602B}" destId="{E02402E1-EB3E-48C5-AF8B-9337E21FDAC3}" srcOrd="0" destOrd="0" presId="urn:microsoft.com/office/officeart/2005/8/layout/vList2"/>
    <dgm:cxn modelId="{63EE376A-9BE3-42F8-986B-13F24A6B6A52}" srcId="{C4D5358F-2C12-40D3-A142-40CC932D99A4}" destId="{4E244519-B7AC-4B3B-BE5F-12059590F0D2}" srcOrd="1" destOrd="0" parTransId="{E30B4CE4-28F5-41D5-BDD7-379CEE7BFAA6}" sibTransId="{67FEA77F-9792-4206-8836-885C74441292}"/>
    <dgm:cxn modelId="{7533573D-AE90-413F-8D5E-92E484CC53EE}" type="presOf" srcId="{C4D5358F-2C12-40D3-A142-40CC932D99A4}" destId="{1E395D00-6435-47AF-BDD1-99EEEBD551EE}" srcOrd="0" destOrd="0" presId="urn:microsoft.com/office/officeart/2005/8/layout/vList2"/>
    <dgm:cxn modelId="{E7D99F90-BD21-488E-8965-4FA3E6649457}" type="presOf" srcId="{4E244519-B7AC-4B3B-BE5F-12059590F0D2}" destId="{288E5028-B57D-41A4-A329-2A81DBAE6A20}" srcOrd="0" destOrd="0" presId="urn:microsoft.com/office/officeart/2005/8/layout/vList2"/>
    <dgm:cxn modelId="{0A308EED-F4BF-484E-9616-FC08E6DF7B71}" type="presOf" srcId="{B4C523CA-CB9B-45E6-9B42-ACDDF1BF7D65}" destId="{8CDB7BC7-8DB4-48B4-844D-150D6BC9A281}" srcOrd="0" destOrd="0" presId="urn:microsoft.com/office/officeart/2005/8/layout/vList2"/>
    <dgm:cxn modelId="{D194C380-2F5A-4D83-B19D-EDEBF138C04E}" type="presParOf" srcId="{1E395D00-6435-47AF-BDD1-99EEEBD551EE}" destId="{470C7429-9401-4802-AB33-313A76532508}" srcOrd="0" destOrd="0" presId="urn:microsoft.com/office/officeart/2005/8/layout/vList2"/>
    <dgm:cxn modelId="{1C593544-AEA6-4F32-B3EB-A05830DB3610}" type="presParOf" srcId="{1E395D00-6435-47AF-BDD1-99EEEBD551EE}" destId="{88D2178F-0747-469A-A1B7-4B4E6C3A520D}" srcOrd="1" destOrd="0" presId="urn:microsoft.com/office/officeart/2005/8/layout/vList2"/>
    <dgm:cxn modelId="{D77AAB75-3FBD-4EC6-89C1-F17940EE4199}" type="presParOf" srcId="{1E395D00-6435-47AF-BDD1-99EEEBD551EE}" destId="{288E5028-B57D-41A4-A329-2A81DBAE6A20}" srcOrd="2" destOrd="0" presId="urn:microsoft.com/office/officeart/2005/8/layout/vList2"/>
    <dgm:cxn modelId="{EF6FD183-5195-47C2-8292-3E15D1204EF4}" type="presParOf" srcId="{1E395D00-6435-47AF-BDD1-99EEEBD551EE}" destId="{F52AF388-6647-40C1-9B0C-4EACF0087302}" srcOrd="3" destOrd="0" presId="urn:microsoft.com/office/officeart/2005/8/layout/vList2"/>
    <dgm:cxn modelId="{93570274-80FF-4597-9140-78C6897D45C5}" type="presParOf" srcId="{1E395D00-6435-47AF-BDD1-99EEEBD551EE}" destId="{8CDB7BC7-8DB4-48B4-844D-150D6BC9A281}" srcOrd="4" destOrd="0" presId="urn:microsoft.com/office/officeart/2005/8/layout/vList2"/>
    <dgm:cxn modelId="{C6B180D2-55F7-4A48-AC04-F32F5A77FFCE}" type="presParOf" srcId="{1E395D00-6435-47AF-BDD1-99EEEBD551EE}" destId="{AA10446C-2ABE-45E7-A342-12192774C0E3}" srcOrd="5" destOrd="0" presId="urn:microsoft.com/office/officeart/2005/8/layout/vList2"/>
    <dgm:cxn modelId="{64428329-BF59-4C93-8877-7676ED6AC4DB}" type="presParOf" srcId="{1E395D00-6435-47AF-BDD1-99EEEBD551EE}" destId="{E02402E1-EB3E-48C5-AF8B-9337E21FDAC3}" srcOrd="6" destOrd="0" presId="urn:microsoft.com/office/officeart/2005/8/layout/vList2"/>
  </dgm:cxnLst>
  <dgm:bg>
    <a:noFill/>
  </dgm:bg>
  <dgm:whole>
    <a:ln>
      <a:noFill/>
    </a:ln>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95BB563-403C-4C39-81FD-DA9CBB178948}" type="doc">
      <dgm:prSet loTypeId="urn:microsoft.com/office/officeart/2005/8/layout/bProcess4" loCatId="process" qsTypeId="urn:microsoft.com/office/officeart/2005/8/quickstyle/simple1" qsCatId="simple" csTypeId="urn:microsoft.com/office/officeart/2005/8/colors/accent6_1" csCatId="accent6" phldr="1"/>
      <dgm:spPr/>
      <dgm:t>
        <a:bodyPr/>
        <a:lstStyle/>
        <a:p>
          <a:endParaRPr lang="sl-SI"/>
        </a:p>
      </dgm:t>
    </dgm:pt>
    <dgm:pt modelId="{B3F72C5F-33B1-427A-B797-EBF2FAF86847}">
      <dgm:prSet phldrT="[besedilo]"/>
      <dgm:spPr/>
      <dgm:t>
        <a:bodyPr/>
        <a:lstStyle/>
        <a:p>
          <a:r>
            <a:rPr lang="sl-SI" dirty="0" err="1"/>
            <a:t>Selbsterfahrung</a:t>
          </a:r>
          <a:endParaRPr lang="sl-SI" dirty="0"/>
        </a:p>
      </dgm:t>
    </dgm:pt>
    <dgm:pt modelId="{AAE585EE-F3A7-4742-98AA-D363A1F152C0}" type="parTrans" cxnId="{D1F343DA-30C0-41AB-8DEB-8104B4559A03}">
      <dgm:prSet/>
      <dgm:spPr/>
      <dgm:t>
        <a:bodyPr/>
        <a:lstStyle/>
        <a:p>
          <a:endParaRPr lang="sl-SI"/>
        </a:p>
      </dgm:t>
    </dgm:pt>
    <dgm:pt modelId="{DD774EE3-CC48-41F4-9810-0E0B11C95E4B}" type="sibTrans" cxnId="{D1F343DA-30C0-41AB-8DEB-8104B4559A03}">
      <dgm:prSet/>
      <dgm:spPr/>
      <dgm:t>
        <a:bodyPr/>
        <a:lstStyle/>
        <a:p>
          <a:endParaRPr lang="sl-SI"/>
        </a:p>
      </dgm:t>
    </dgm:pt>
    <dgm:pt modelId="{E23B2C51-544B-4F64-B852-2E8807708C67}">
      <dgm:prSet phldrT="[besedilo]"/>
      <dgm:spPr/>
      <dgm:t>
        <a:bodyPr/>
        <a:lstStyle/>
        <a:p>
          <a:r>
            <a:rPr lang="sl-SI" dirty="0" err="1"/>
            <a:t>Aktives </a:t>
          </a:r>
          <a:r>
            <a:rPr lang="sl-SI" dirty="0"/>
            <a:t>Zuhören </a:t>
          </a:r>
        </a:p>
      </dgm:t>
    </dgm:pt>
    <dgm:pt modelId="{D0B264C6-3621-4919-B54B-E55D5F64293E}" type="parTrans" cxnId="{7B746061-8ECA-400D-AEEF-38803B7EB03A}">
      <dgm:prSet/>
      <dgm:spPr/>
      <dgm:t>
        <a:bodyPr/>
        <a:lstStyle/>
        <a:p>
          <a:endParaRPr lang="sl-SI"/>
        </a:p>
      </dgm:t>
    </dgm:pt>
    <dgm:pt modelId="{792FFE17-304F-4639-8630-C35FCD736751}" type="sibTrans" cxnId="{7B746061-8ECA-400D-AEEF-38803B7EB03A}">
      <dgm:prSet/>
      <dgm:spPr/>
      <dgm:t>
        <a:bodyPr/>
        <a:lstStyle/>
        <a:p>
          <a:endParaRPr lang="sl-SI"/>
        </a:p>
      </dgm:t>
    </dgm:pt>
    <dgm:pt modelId="{6DC5409F-AA46-4313-ADD2-8263B0611EEE}">
      <dgm:prSet phldrT="[besedilo]"/>
      <dgm:spPr/>
      <dgm:t>
        <a:bodyPr/>
        <a:lstStyle/>
        <a:p>
          <a:r>
            <a:rPr lang="sl-SI" dirty="0" err="1"/>
            <a:t>Einfühlungsvermöge</a:t>
          </a:r>
          <a:r>
            <a:rPr lang="sl-SI" dirty="0"/>
            <a:t>n </a:t>
          </a:r>
        </a:p>
      </dgm:t>
    </dgm:pt>
    <dgm:pt modelId="{C00C58F8-3F85-4B45-B619-71D9D7B1A8C5}" type="parTrans" cxnId="{F395B558-8ADD-43E1-87BE-4F3B97695A1D}">
      <dgm:prSet/>
      <dgm:spPr/>
      <dgm:t>
        <a:bodyPr/>
        <a:lstStyle/>
        <a:p>
          <a:endParaRPr lang="sl-SI"/>
        </a:p>
      </dgm:t>
    </dgm:pt>
    <dgm:pt modelId="{FBABAA1A-8D23-4650-AAFC-28F96D8D1C4B}" type="sibTrans" cxnId="{F395B558-8ADD-43E1-87BE-4F3B97695A1D}">
      <dgm:prSet/>
      <dgm:spPr/>
      <dgm:t>
        <a:bodyPr/>
        <a:lstStyle/>
        <a:p>
          <a:endParaRPr lang="sl-SI"/>
        </a:p>
      </dgm:t>
    </dgm:pt>
    <dgm:pt modelId="{D87BDC68-8FA6-4590-AF89-671B7A61C6AB}">
      <dgm:prSet phldrT="[besedilo]"/>
      <dgm:spPr/>
      <dgm:t>
        <a:bodyPr/>
        <a:lstStyle/>
        <a:p>
          <a:r>
            <a:rPr lang="sl-SI" dirty="0" err="1"/>
            <a:t>Kritisches </a:t>
          </a:r>
          <a:r>
            <a:rPr lang="sl-SI" dirty="0"/>
            <a:t>Denken </a:t>
          </a:r>
        </a:p>
      </dgm:t>
    </dgm:pt>
    <dgm:pt modelId="{825AE6A0-169D-481A-9B7F-DDE64192EEAE}" type="parTrans" cxnId="{611CC011-D74C-46B6-B211-B231467FC2DF}">
      <dgm:prSet/>
      <dgm:spPr/>
      <dgm:t>
        <a:bodyPr/>
        <a:lstStyle/>
        <a:p>
          <a:endParaRPr lang="sl-SI"/>
        </a:p>
      </dgm:t>
    </dgm:pt>
    <dgm:pt modelId="{8B1370AE-BD2D-43FF-A81F-D1939227BE59}" type="sibTrans" cxnId="{611CC011-D74C-46B6-B211-B231467FC2DF}">
      <dgm:prSet/>
      <dgm:spPr/>
      <dgm:t>
        <a:bodyPr/>
        <a:lstStyle/>
        <a:p>
          <a:endParaRPr lang="sl-SI"/>
        </a:p>
      </dgm:t>
    </dgm:pt>
    <dgm:pt modelId="{83626B6F-4FD6-470D-9E2C-73439F86416D}">
      <dgm:prSet phldrT="[besedilo]"/>
      <dgm:spPr/>
      <dgm:t>
        <a:bodyPr/>
        <a:lstStyle/>
        <a:p>
          <a:r>
            <a:rPr lang="sl-SI" dirty="0" err="1"/>
            <a:t>Selbstreflexio</a:t>
          </a:r>
          <a:r>
            <a:rPr lang="sl-SI" dirty="0"/>
            <a:t>n </a:t>
          </a:r>
        </a:p>
      </dgm:t>
    </dgm:pt>
    <dgm:pt modelId="{6687DB09-AA75-4EB6-84E3-55CD5354638C}" type="parTrans" cxnId="{FAD083D4-E434-48E4-866A-4F862F6281A7}">
      <dgm:prSet/>
      <dgm:spPr/>
      <dgm:t>
        <a:bodyPr/>
        <a:lstStyle/>
        <a:p>
          <a:endParaRPr lang="sl-SI"/>
        </a:p>
      </dgm:t>
    </dgm:pt>
    <dgm:pt modelId="{4F05730E-C9B4-4167-8121-C37F95867C08}" type="sibTrans" cxnId="{FAD083D4-E434-48E4-866A-4F862F6281A7}">
      <dgm:prSet/>
      <dgm:spPr/>
      <dgm:t>
        <a:bodyPr/>
        <a:lstStyle/>
        <a:p>
          <a:endParaRPr lang="sl-SI"/>
        </a:p>
      </dgm:t>
    </dgm:pt>
    <dgm:pt modelId="{60AAF58C-B4B6-4333-8531-2FC2E6BEA3E0}">
      <dgm:prSet phldrT="[besedilo]"/>
      <dgm:spPr/>
      <dgm:t>
        <a:bodyPr/>
        <a:lstStyle/>
        <a:p>
          <a:r>
            <a:rPr lang="sl-SI" dirty="0" err="1"/>
            <a:t>Emotionale </a:t>
          </a:r>
          <a:r>
            <a:rPr lang="sl-SI" dirty="0"/>
            <a:t>Regulierung </a:t>
          </a:r>
        </a:p>
      </dgm:t>
    </dgm:pt>
    <dgm:pt modelId="{0A3D22EC-2D5B-4659-A6DA-B8514B08A756}" type="parTrans" cxnId="{D4E0ACCD-9246-44FE-8C1C-D9290A0AF4F9}">
      <dgm:prSet/>
      <dgm:spPr/>
      <dgm:t>
        <a:bodyPr/>
        <a:lstStyle/>
        <a:p>
          <a:endParaRPr lang="sl-SI"/>
        </a:p>
      </dgm:t>
    </dgm:pt>
    <dgm:pt modelId="{C56E7154-F8B2-44F1-AAB2-A01BB0933643}" type="sibTrans" cxnId="{D4E0ACCD-9246-44FE-8C1C-D9290A0AF4F9}">
      <dgm:prSet/>
      <dgm:spPr/>
      <dgm:t>
        <a:bodyPr/>
        <a:lstStyle/>
        <a:p>
          <a:endParaRPr lang="sl-SI"/>
        </a:p>
      </dgm:t>
    </dgm:pt>
    <dgm:pt modelId="{4570A984-80E6-4E76-AF41-4FACB0F247FD}">
      <dgm:prSet phldrT="[besedilo]"/>
      <dgm:spPr/>
      <dgm:t>
        <a:bodyPr/>
        <a:lstStyle/>
        <a:p>
          <a:r>
            <a:rPr lang="sl-SI" dirty="0"/>
            <a:t>Lösung von </a:t>
          </a:r>
          <a:r>
            <a:rPr lang="sl-SI" dirty="0" err="1"/>
            <a:t>Konflikten </a:t>
          </a:r>
        </a:p>
      </dgm:t>
    </dgm:pt>
    <dgm:pt modelId="{D4779115-BDA7-4CEA-9380-69C14612D06C}" type="parTrans" cxnId="{2C36BEF4-2109-4D0B-B17F-58F1D039440B}">
      <dgm:prSet/>
      <dgm:spPr/>
      <dgm:t>
        <a:bodyPr/>
        <a:lstStyle/>
        <a:p>
          <a:endParaRPr lang="sl-SI"/>
        </a:p>
      </dgm:t>
    </dgm:pt>
    <dgm:pt modelId="{DA5F40F8-1541-487B-A8C1-1875666FC21A}" type="sibTrans" cxnId="{2C36BEF4-2109-4D0B-B17F-58F1D039440B}">
      <dgm:prSet/>
      <dgm:spPr/>
      <dgm:t>
        <a:bodyPr/>
        <a:lstStyle/>
        <a:p>
          <a:endParaRPr lang="sl-SI"/>
        </a:p>
      </dgm:t>
    </dgm:pt>
    <dgm:pt modelId="{70C8BFD1-85C5-44A2-9F36-41D2FA5B616E}">
      <dgm:prSet phldrT="[besedilo]"/>
      <dgm:spPr/>
      <dgm:t>
        <a:bodyPr/>
        <a:lstStyle/>
        <a:p>
          <a:r>
            <a:rPr lang="sl-SI" dirty="0" err="1"/>
            <a:t>Analyse </a:t>
          </a:r>
          <a:r>
            <a:rPr lang="sl-SI" dirty="0"/>
            <a:t>und </a:t>
          </a:r>
          <a:r>
            <a:rPr lang="sl-SI" dirty="0" err="1"/>
            <a:t>Syntesis</a:t>
          </a:r>
          <a:endParaRPr lang="sl-SI" dirty="0"/>
        </a:p>
      </dgm:t>
    </dgm:pt>
    <dgm:pt modelId="{DC20BA7F-EAE3-4849-B259-131699B8B58D}" type="parTrans" cxnId="{C46B6398-1506-4B77-91E2-EE0E416377EC}">
      <dgm:prSet/>
      <dgm:spPr/>
      <dgm:t>
        <a:bodyPr/>
        <a:lstStyle/>
        <a:p>
          <a:endParaRPr lang="sl-SI"/>
        </a:p>
      </dgm:t>
    </dgm:pt>
    <dgm:pt modelId="{D6EA7556-4BFD-461C-B7EA-232B7A4EF97A}" type="sibTrans" cxnId="{C46B6398-1506-4B77-91E2-EE0E416377EC}">
      <dgm:prSet/>
      <dgm:spPr/>
      <dgm:t>
        <a:bodyPr/>
        <a:lstStyle/>
        <a:p>
          <a:endParaRPr lang="sl-SI"/>
        </a:p>
      </dgm:t>
    </dgm:pt>
    <dgm:pt modelId="{B7DE8B12-7D48-43F1-B275-AC4B8E1D0A5A}">
      <dgm:prSet phldrT="[besedilo]"/>
      <dgm:spPr/>
      <dgm:t>
        <a:bodyPr/>
        <a:lstStyle/>
        <a:p>
          <a:r>
            <a:rPr lang="sl-SI" dirty="0" err="1"/>
            <a:t>Bewertung</a:t>
          </a:r>
          <a:endParaRPr lang="sl-SI" dirty="0"/>
        </a:p>
      </dgm:t>
    </dgm:pt>
    <dgm:pt modelId="{0006A33D-9A48-4EB6-A1CB-A0A48916DAFD}" type="parTrans" cxnId="{B65C3E0F-4E6D-40FE-BE82-508E1318DE34}">
      <dgm:prSet/>
      <dgm:spPr/>
      <dgm:t>
        <a:bodyPr/>
        <a:lstStyle/>
        <a:p>
          <a:endParaRPr lang="sl-SI"/>
        </a:p>
      </dgm:t>
    </dgm:pt>
    <dgm:pt modelId="{E0F7AF9F-5464-44FD-BB01-C39AB9DED588}" type="sibTrans" cxnId="{B65C3E0F-4E6D-40FE-BE82-508E1318DE34}">
      <dgm:prSet/>
      <dgm:spPr/>
      <dgm:t>
        <a:bodyPr/>
        <a:lstStyle/>
        <a:p>
          <a:endParaRPr lang="sl-SI"/>
        </a:p>
      </dgm:t>
    </dgm:pt>
    <dgm:pt modelId="{9ED7294D-C041-4099-9846-15D4034F1FFF}" type="pres">
      <dgm:prSet presAssocID="{D95BB563-403C-4C39-81FD-DA9CBB178948}" presName="Name0" presStyleCnt="0">
        <dgm:presLayoutVars>
          <dgm:dir/>
          <dgm:resizeHandles/>
        </dgm:presLayoutVars>
      </dgm:prSet>
      <dgm:spPr/>
      <dgm:t>
        <a:bodyPr/>
        <a:lstStyle/>
        <a:p>
          <a:endParaRPr lang="de-AT"/>
        </a:p>
      </dgm:t>
    </dgm:pt>
    <dgm:pt modelId="{AFA02BF1-75C0-44A5-B237-B9AC1085EBC0}" type="pres">
      <dgm:prSet presAssocID="{B3F72C5F-33B1-427A-B797-EBF2FAF86847}" presName="compNode" presStyleCnt="0"/>
      <dgm:spPr/>
    </dgm:pt>
    <dgm:pt modelId="{519B95CA-AFC2-4B0B-ADDC-7661A936DF09}" type="pres">
      <dgm:prSet presAssocID="{B3F72C5F-33B1-427A-B797-EBF2FAF86847}" presName="dummyConnPt" presStyleCnt="0"/>
      <dgm:spPr/>
    </dgm:pt>
    <dgm:pt modelId="{E8956106-1711-4AF4-83FE-C624A671E460}" type="pres">
      <dgm:prSet presAssocID="{B3F72C5F-33B1-427A-B797-EBF2FAF86847}" presName="node" presStyleLbl="node1" presStyleIdx="0" presStyleCnt="9">
        <dgm:presLayoutVars>
          <dgm:bulletEnabled val="1"/>
        </dgm:presLayoutVars>
      </dgm:prSet>
      <dgm:spPr/>
      <dgm:t>
        <a:bodyPr/>
        <a:lstStyle/>
        <a:p>
          <a:endParaRPr lang="de-AT"/>
        </a:p>
      </dgm:t>
    </dgm:pt>
    <dgm:pt modelId="{E25E3EFC-B9C7-4311-A07B-94F128CAA655}" type="pres">
      <dgm:prSet presAssocID="{DD774EE3-CC48-41F4-9810-0E0B11C95E4B}" presName="sibTrans" presStyleLbl="bgSibTrans2D1" presStyleIdx="0" presStyleCnt="8"/>
      <dgm:spPr/>
      <dgm:t>
        <a:bodyPr/>
        <a:lstStyle/>
        <a:p>
          <a:endParaRPr lang="de-AT"/>
        </a:p>
      </dgm:t>
    </dgm:pt>
    <dgm:pt modelId="{1EE54C1A-8026-44B1-8926-EB71685BE205}" type="pres">
      <dgm:prSet presAssocID="{E23B2C51-544B-4F64-B852-2E8807708C67}" presName="compNode" presStyleCnt="0"/>
      <dgm:spPr/>
    </dgm:pt>
    <dgm:pt modelId="{7E31594A-A59B-4B5C-9EAD-CE65971F1CEB}" type="pres">
      <dgm:prSet presAssocID="{E23B2C51-544B-4F64-B852-2E8807708C67}" presName="dummyConnPt" presStyleCnt="0"/>
      <dgm:spPr/>
    </dgm:pt>
    <dgm:pt modelId="{1D8528A0-B73F-419F-B9CB-61F682D012FD}" type="pres">
      <dgm:prSet presAssocID="{E23B2C51-544B-4F64-B852-2E8807708C67}" presName="node" presStyleLbl="node1" presStyleIdx="1" presStyleCnt="9">
        <dgm:presLayoutVars>
          <dgm:bulletEnabled val="1"/>
        </dgm:presLayoutVars>
      </dgm:prSet>
      <dgm:spPr/>
      <dgm:t>
        <a:bodyPr/>
        <a:lstStyle/>
        <a:p>
          <a:endParaRPr lang="de-AT"/>
        </a:p>
      </dgm:t>
    </dgm:pt>
    <dgm:pt modelId="{99ADE6BB-880B-49F9-A1B0-11EFE6810571}" type="pres">
      <dgm:prSet presAssocID="{792FFE17-304F-4639-8630-C35FCD736751}" presName="sibTrans" presStyleLbl="bgSibTrans2D1" presStyleIdx="1" presStyleCnt="8"/>
      <dgm:spPr/>
      <dgm:t>
        <a:bodyPr/>
        <a:lstStyle/>
        <a:p>
          <a:endParaRPr lang="de-AT"/>
        </a:p>
      </dgm:t>
    </dgm:pt>
    <dgm:pt modelId="{D8FCEE7A-F4FA-4CD2-8B32-D00918F9C9D6}" type="pres">
      <dgm:prSet presAssocID="{6DC5409F-AA46-4313-ADD2-8263B0611EEE}" presName="compNode" presStyleCnt="0"/>
      <dgm:spPr/>
    </dgm:pt>
    <dgm:pt modelId="{A025BD04-57C5-4FFC-9759-1D41A9D70F88}" type="pres">
      <dgm:prSet presAssocID="{6DC5409F-AA46-4313-ADD2-8263B0611EEE}" presName="dummyConnPt" presStyleCnt="0"/>
      <dgm:spPr/>
    </dgm:pt>
    <dgm:pt modelId="{12E91369-4D41-49FC-9900-158ACECD091B}" type="pres">
      <dgm:prSet presAssocID="{6DC5409F-AA46-4313-ADD2-8263B0611EEE}" presName="node" presStyleLbl="node1" presStyleIdx="2" presStyleCnt="9">
        <dgm:presLayoutVars>
          <dgm:bulletEnabled val="1"/>
        </dgm:presLayoutVars>
      </dgm:prSet>
      <dgm:spPr/>
      <dgm:t>
        <a:bodyPr/>
        <a:lstStyle/>
        <a:p>
          <a:endParaRPr lang="de-AT"/>
        </a:p>
      </dgm:t>
    </dgm:pt>
    <dgm:pt modelId="{C6C3C1AA-E866-45B2-B421-CDE341964030}" type="pres">
      <dgm:prSet presAssocID="{FBABAA1A-8D23-4650-AAFC-28F96D8D1C4B}" presName="sibTrans" presStyleLbl="bgSibTrans2D1" presStyleIdx="2" presStyleCnt="8"/>
      <dgm:spPr/>
      <dgm:t>
        <a:bodyPr/>
        <a:lstStyle/>
        <a:p>
          <a:endParaRPr lang="de-AT"/>
        </a:p>
      </dgm:t>
    </dgm:pt>
    <dgm:pt modelId="{0AA56D31-C49E-4B76-AD65-385313C3ABBA}" type="pres">
      <dgm:prSet presAssocID="{D87BDC68-8FA6-4590-AF89-671B7A61C6AB}" presName="compNode" presStyleCnt="0"/>
      <dgm:spPr/>
    </dgm:pt>
    <dgm:pt modelId="{CFD93FE4-516B-4541-A92C-B63879664F08}" type="pres">
      <dgm:prSet presAssocID="{D87BDC68-8FA6-4590-AF89-671B7A61C6AB}" presName="dummyConnPt" presStyleCnt="0"/>
      <dgm:spPr/>
    </dgm:pt>
    <dgm:pt modelId="{829CDA78-5339-4D9A-B7AD-84B267E9D2D6}" type="pres">
      <dgm:prSet presAssocID="{D87BDC68-8FA6-4590-AF89-671B7A61C6AB}" presName="node" presStyleLbl="node1" presStyleIdx="3" presStyleCnt="9">
        <dgm:presLayoutVars>
          <dgm:bulletEnabled val="1"/>
        </dgm:presLayoutVars>
      </dgm:prSet>
      <dgm:spPr/>
      <dgm:t>
        <a:bodyPr/>
        <a:lstStyle/>
        <a:p>
          <a:endParaRPr lang="de-AT"/>
        </a:p>
      </dgm:t>
    </dgm:pt>
    <dgm:pt modelId="{C1449E7F-3148-4726-8F28-3A663DBD2FF3}" type="pres">
      <dgm:prSet presAssocID="{8B1370AE-BD2D-43FF-A81F-D1939227BE59}" presName="sibTrans" presStyleLbl="bgSibTrans2D1" presStyleIdx="3" presStyleCnt="8"/>
      <dgm:spPr/>
      <dgm:t>
        <a:bodyPr/>
        <a:lstStyle/>
        <a:p>
          <a:endParaRPr lang="de-AT"/>
        </a:p>
      </dgm:t>
    </dgm:pt>
    <dgm:pt modelId="{0434359A-FAEB-409A-B381-B3DD6B5495F7}" type="pres">
      <dgm:prSet presAssocID="{83626B6F-4FD6-470D-9E2C-73439F86416D}" presName="compNode" presStyleCnt="0"/>
      <dgm:spPr/>
    </dgm:pt>
    <dgm:pt modelId="{A9814EF5-759E-4BA0-B0F4-D5E9A86BED40}" type="pres">
      <dgm:prSet presAssocID="{83626B6F-4FD6-470D-9E2C-73439F86416D}" presName="dummyConnPt" presStyleCnt="0"/>
      <dgm:spPr/>
    </dgm:pt>
    <dgm:pt modelId="{1C909939-9121-4CF8-92FD-6337AADD7D92}" type="pres">
      <dgm:prSet presAssocID="{83626B6F-4FD6-470D-9E2C-73439F86416D}" presName="node" presStyleLbl="node1" presStyleIdx="4" presStyleCnt="9">
        <dgm:presLayoutVars>
          <dgm:bulletEnabled val="1"/>
        </dgm:presLayoutVars>
      </dgm:prSet>
      <dgm:spPr/>
      <dgm:t>
        <a:bodyPr/>
        <a:lstStyle/>
        <a:p>
          <a:endParaRPr lang="de-AT"/>
        </a:p>
      </dgm:t>
    </dgm:pt>
    <dgm:pt modelId="{28D7A5FA-9468-4DCE-BD7B-CEDA4A87A77C}" type="pres">
      <dgm:prSet presAssocID="{4F05730E-C9B4-4167-8121-C37F95867C08}" presName="sibTrans" presStyleLbl="bgSibTrans2D1" presStyleIdx="4" presStyleCnt="8"/>
      <dgm:spPr/>
      <dgm:t>
        <a:bodyPr/>
        <a:lstStyle/>
        <a:p>
          <a:endParaRPr lang="de-AT"/>
        </a:p>
      </dgm:t>
    </dgm:pt>
    <dgm:pt modelId="{6E1FE6C9-8977-4340-B5DC-DE9D6F40E5A0}" type="pres">
      <dgm:prSet presAssocID="{60AAF58C-B4B6-4333-8531-2FC2E6BEA3E0}" presName="compNode" presStyleCnt="0"/>
      <dgm:spPr/>
    </dgm:pt>
    <dgm:pt modelId="{8767E8F7-A7C9-4523-B3E4-015082BE7A0F}" type="pres">
      <dgm:prSet presAssocID="{60AAF58C-B4B6-4333-8531-2FC2E6BEA3E0}" presName="dummyConnPt" presStyleCnt="0"/>
      <dgm:spPr/>
    </dgm:pt>
    <dgm:pt modelId="{D1FA5F1B-1787-4029-812F-20F8726A2F7E}" type="pres">
      <dgm:prSet presAssocID="{60AAF58C-B4B6-4333-8531-2FC2E6BEA3E0}" presName="node" presStyleLbl="node1" presStyleIdx="5" presStyleCnt="9">
        <dgm:presLayoutVars>
          <dgm:bulletEnabled val="1"/>
        </dgm:presLayoutVars>
      </dgm:prSet>
      <dgm:spPr/>
      <dgm:t>
        <a:bodyPr/>
        <a:lstStyle/>
        <a:p>
          <a:endParaRPr lang="de-AT"/>
        </a:p>
      </dgm:t>
    </dgm:pt>
    <dgm:pt modelId="{D2778B6D-8B58-4749-834A-3EC0702C1E86}" type="pres">
      <dgm:prSet presAssocID="{C56E7154-F8B2-44F1-AAB2-A01BB0933643}" presName="sibTrans" presStyleLbl="bgSibTrans2D1" presStyleIdx="5" presStyleCnt="8"/>
      <dgm:spPr/>
      <dgm:t>
        <a:bodyPr/>
        <a:lstStyle/>
        <a:p>
          <a:endParaRPr lang="de-AT"/>
        </a:p>
      </dgm:t>
    </dgm:pt>
    <dgm:pt modelId="{D237ADEC-551F-4D17-8C62-11EBB5657BCB}" type="pres">
      <dgm:prSet presAssocID="{4570A984-80E6-4E76-AF41-4FACB0F247FD}" presName="compNode" presStyleCnt="0"/>
      <dgm:spPr/>
    </dgm:pt>
    <dgm:pt modelId="{500C21F5-623F-4C76-8A77-6D8457595642}" type="pres">
      <dgm:prSet presAssocID="{4570A984-80E6-4E76-AF41-4FACB0F247FD}" presName="dummyConnPt" presStyleCnt="0"/>
      <dgm:spPr/>
    </dgm:pt>
    <dgm:pt modelId="{A53AD3E6-96AF-4A57-94E6-C94C729E0055}" type="pres">
      <dgm:prSet presAssocID="{4570A984-80E6-4E76-AF41-4FACB0F247FD}" presName="node" presStyleLbl="node1" presStyleIdx="6" presStyleCnt="9">
        <dgm:presLayoutVars>
          <dgm:bulletEnabled val="1"/>
        </dgm:presLayoutVars>
      </dgm:prSet>
      <dgm:spPr/>
      <dgm:t>
        <a:bodyPr/>
        <a:lstStyle/>
        <a:p>
          <a:endParaRPr lang="de-AT"/>
        </a:p>
      </dgm:t>
    </dgm:pt>
    <dgm:pt modelId="{24A72747-8E9C-4A20-849D-202C6C63DB36}" type="pres">
      <dgm:prSet presAssocID="{DA5F40F8-1541-487B-A8C1-1875666FC21A}" presName="sibTrans" presStyleLbl="bgSibTrans2D1" presStyleIdx="6" presStyleCnt="8"/>
      <dgm:spPr/>
      <dgm:t>
        <a:bodyPr/>
        <a:lstStyle/>
        <a:p>
          <a:endParaRPr lang="de-AT"/>
        </a:p>
      </dgm:t>
    </dgm:pt>
    <dgm:pt modelId="{CA0F854D-53E2-4163-AD3A-CB2258766A71}" type="pres">
      <dgm:prSet presAssocID="{70C8BFD1-85C5-44A2-9F36-41D2FA5B616E}" presName="compNode" presStyleCnt="0"/>
      <dgm:spPr/>
    </dgm:pt>
    <dgm:pt modelId="{60FA9129-9605-4089-8F4E-9DE1957F1E5A}" type="pres">
      <dgm:prSet presAssocID="{70C8BFD1-85C5-44A2-9F36-41D2FA5B616E}" presName="dummyConnPt" presStyleCnt="0"/>
      <dgm:spPr/>
    </dgm:pt>
    <dgm:pt modelId="{8C6C4EF9-5940-4AF9-B242-DD980B8C0C9F}" type="pres">
      <dgm:prSet presAssocID="{70C8BFD1-85C5-44A2-9F36-41D2FA5B616E}" presName="node" presStyleLbl="node1" presStyleIdx="7" presStyleCnt="9">
        <dgm:presLayoutVars>
          <dgm:bulletEnabled val="1"/>
        </dgm:presLayoutVars>
      </dgm:prSet>
      <dgm:spPr/>
      <dgm:t>
        <a:bodyPr/>
        <a:lstStyle/>
        <a:p>
          <a:endParaRPr lang="de-AT"/>
        </a:p>
      </dgm:t>
    </dgm:pt>
    <dgm:pt modelId="{88734A3A-F628-46A1-92FE-3FE68BA8C35D}" type="pres">
      <dgm:prSet presAssocID="{D6EA7556-4BFD-461C-B7EA-232B7A4EF97A}" presName="sibTrans" presStyleLbl="bgSibTrans2D1" presStyleIdx="7" presStyleCnt="8"/>
      <dgm:spPr/>
      <dgm:t>
        <a:bodyPr/>
        <a:lstStyle/>
        <a:p>
          <a:endParaRPr lang="de-AT"/>
        </a:p>
      </dgm:t>
    </dgm:pt>
    <dgm:pt modelId="{3C13251F-004C-4D7A-B2C9-85E7AF48BEDC}" type="pres">
      <dgm:prSet presAssocID="{B7DE8B12-7D48-43F1-B275-AC4B8E1D0A5A}" presName="compNode" presStyleCnt="0"/>
      <dgm:spPr/>
    </dgm:pt>
    <dgm:pt modelId="{55B2C3B5-7443-401D-90A1-26E23CE537A7}" type="pres">
      <dgm:prSet presAssocID="{B7DE8B12-7D48-43F1-B275-AC4B8E1D0A5A}" presName="dummyConnPt" presStyleCnt="0"/>
      <dgm:spPr/>
    </dgm:pt>
    <dgm:pt modelId="{244DE248-2E29-448B-909C-5B839DBD1DF9}" type="pres">
      <dgm:prSet presAssocID="{B7DE8B12-7D48-43F1-B275-AC4B8E1D0A5A}" presName="node" presStyleLbl="node1" presStyleIdx="8" presStyleCnt="9">
        <dgm:presLayoutVars>
          <dgm:bulletEnabled val="1"/>
        </dgm:presLayoutVars>
      </dgm:prSet>
      <dgm:spPr/>
      <dgm:t>
        <a:bodyPr/>
        <a:lstStyle/>
        <a:p>
          <a:endParaRPr lang="de-AT"/>
        </a:p>
      </dgm:t>
    </dgm:pt>
  </dgm:ptLst>
  <dgm:cxnLst>
    <dgm:cxn modelId="{4EC26B15-F4F1-423E-B7E7-8FF32F9CAD11}" type="presOf" srcId="{B3F72C5F-33B1-427A-B797-EBF2FAF86847}" destId="{E8956106-1711-4AF4-83FE-C624A671E460}" srcOrd="0" destOrd="0" presId="urn:microsoft.com/office/officeart/2005/8/layout/bProcess4"/>
    <dgm:cxn modelId="{64A7024D-FCBE-4011-9260-A96735062E0D}" type="presOf" srcId="{E23B2C51-544B-4F64-B852-2E8807708C67}" destId="{1D8528A0-B73F-419F-B9CB-61F682D012FD}" srcOrd="0" destOrd="0" presId="urn:microsoft.com/office/officeart/2005/8/layout/bProcess4"/>
    <dgm:cxn modelId="{E040067D-4C79-4B31-A3A4-5B8155162AAF}" type="presOf" srcId="{83626B6F-4FD6-470D-9E2C-73439F86416D}" destId="{1C909939-9121-4CF8-92FD-6337AADD7D92}" srcOrd="0" destOrd="0" presId="urn:microsoft.com/office/officeart/2005/8/layout/bProcess4"/>
    <dgm:cxn modelId="{59E7C5A6-3DD5-49FD-AD34-138CB2BAC0BF}" type="presOf" srcId="{6DC5409F-AA46-4313-ADD2-8263B0611EEE}" destId="{12E91369-4D41-49FC-9900-158ACECD091B}" srcOrd="0" destOrd="0" presId="urn:microsoft.com/office/officeart/2005/8/layout/bProcess4"/>
    <dgm:cxn modelId="{7C5D3773-7B28-4EC0-A852-D0D34DF177F4}" type="presOf" srcId="{D6EA7556-4BFD-461C-B7EA-232B7A4EF97A}" destId="{88734A3A-F628-46A1-92FE-3FE68BA8C35D}" srcOrd="0" destOrd="0" presId="urn:microsoft.com/office/officeart/2005/8/layout/bProcess4"/>
    <dgm:cxn modelId="{19241FF6-8343-4AF8-B577-CF78633835CC}" type="presOf" srcId="{DA5F40F8-1541-487B-A8C1-1875666FC21A}" destId="{24A72747-8E9C-4A20-849D-202C6C63DB36}" srcOrd="0" destOrd="0" presId="urn:microsoft.com/office/officeart/2005/8/layout/bProcess4"/>
    <dgm:cxn modelId="{38CBE62F-9743-4106-A6BF-21F166F8AEA0}" type="presOf" srcId="{B7DE8B12-7D48-43F1-B275-AC4B8E1D0A5A}" destId="{244DE248-2E29-448B-909C-5B839DBD1DF9}" srcOrd="0" destOrd="0" presId="urn:microsoft.com/office/officeart/2005/8/layout/bProcess4"/>
    <dgm:cxn modelId="{B65C3E0F-4E6D-40FE-BE82-508E1318DE34}" srcId="{D95BB563-403C-4C39-81FD-DA9CBB178948}" destId="{B7DE8B12-7D48-43F1-B275-AC4B8E1D0A5A}" srcOrd="8" destOrd="0" parTransId="{0006A33D-9A48-4EB6-A1CB-A0A48916DAFD}" sibTransId="{E0F7AF9F-5464-44FD-BB01-C39AB9DED588}"/>
    <dgm:cxn modelId="{FAD083D4-E434-48E4-866A-4F862F6281A7}" srcId="{D95BB563-403C-4C39-81FD-DA9CBB178948}" destId="{83626B6F-4FD6-470D-9E2C-73439F86416D}" srcOrd="4" destOrd="0" parTransId="{6687DB09-AA75-4EB6-84E3-55CD5354638C}" sibTransId="{4F05730E-C9B4-4167-8121-C37F95867C08}"/>
    <dgm:cxn modelId="{841428B0-C0D2-445B-AC59-6D6EBB82575F}" type="presOf" srcId="{FBABAA1A-8D23-4650-AAFC-28F96D8D1C4B}" destId="{C6C3C1AA-E866-45B2-B421-CDE341964030}" srcOrd="0" destOrd="0" presId="urn:microsoft.com/office/officeart/2005/8/layout/bProcess4"/>
    <dgm:cxn modelId="{A480FF75-290A-426A-A57B-B6B5BE0B7F57}" type="presOf" srcId="{4570A984-80E6-4E76-AF41-4FACB0F247FD}" destId="{A53AD3E6-96AF-4A57-94E6-C94C729E0055}" srcOrd="0" destOrd="0" presId="urn:microsoft.com/office/officeart/2005/8/layout/bProcess4"/>
    <dgm:cxn modelId="{CF0610F5-819D-45D6-9EAE-484E9DBB65AA}" type="presOf" srcId="{DD774EE3-CC48-41F4-9810-0E0B11C95E4B}" destId="{E25E3EFC-B9C7-4311-A07B-94F128CAA655}" srcOrd="0" destOrd="0" presId="urn:microsoft.com/office/officeart/2005/8/layout/bProcess4"/>
    <dgm:cxn modelId="{E6C480C7-7707-41BF-9EB2-4912B9B19137}" type="presOf" srcId="{60AAF58C-B4B6-4333-8531-2FC2E6BEA3E0}" destId="{D1FA5F1B-1787-4029-812F-20F8726A2F7E}" srcOrd="0" destOrd="0" presId="urn:microsoft.com/office/officeart/2005/8/layout/bProcess4"/>
    <dgm:cxn modelId="{1A29F5E4-500B-4C93-B58C-6BE5AC95104C}" type="presOf" srcId="{C56E7154-F8B2-44F1-AAB2-A01BB0933643}" destId="{D2778B6D-8B58-4749-834A-3EC0702C1E86}" srcOrd="0" destOrd="0" presId="urn:microsoft.com/office/officeart/2005/8/layout/bProcess4"/>
    <dgm:cxn modelId="{2697AEC5-C74A-4A98-B07B-379FCD985AB2}" type="presOf" srcId="{70C8BFD1-85C5-44A2-9F36-41D2FA5B616E}" destId="{8C6C4EF9-5940-4AF9-B242-DD980B8C0C9F}" srcOrd="0" destOrd="0" presId="urn:microsoft.com/office/officeart/2005/8/layout/bProcess4"/>
    <dgm:cxn modelId="{86D68029-F1F1-420A-86F0-DFB3D4B4978E}" type="presOf" srcId="{8B1370AE-BD2D-43FF-A81F-D1939227BE59}" destId="{C1449E7F-3148-4726-8F28-3A663DBD2FF3}" srcOrd="0" destOrd="0" presId="urn:microsoft.com/office/officeart/2005/8/layout/bProcess4"/>
    <dgm:cxn modelId="{D1F343DA-30C0-41AB-8DEB-8104B4559A03}" srcId="{D95BB563-403C-4C39-81FD-DA9CBB178948}" destId="{B3F72C5F-33B1-427A-B797-EBF2FAF86847}" srcOrd="0" destOrd="0" parTransId="{AAE585EE-F3A7-4742-98AA-D363A1F152C0}" sibTransId="{DD774EE3-CC48-41F4-9810-0E0B11C95E4B}"/>
    <dgm:cxn modelId="{F395B558-8ADD-43E1-87BE-4F3B97695A1D}" srcId="{D95BB563-403C-4C39-81FD-DA9CBB178948}" destId="{6DC5409F-AA46-4313-ADD2-8263B0611EEE}" srcOrd="2" destOrd="0" parTransId="{C00C58F8-3F85-4B45-B619-71D9D7B1A8C5}" sibTransId="{FBABAA1A-8D23-4650-AAFC-28F96D8D1C4B}"/>
    <dgm:cxn modelId="{D4E0ACCD-9246-44FE-8C1C-D9290A0AF4F9}" srcId="{D95BB563-403C-4C39-81FD-DA9CBB178948}" destId="{60AAF58C-B4B6-4333-8531-2FC2E6BEA3E0}" srcOrd="5" destOrd="0" parTransId="{0A3D22EC-2D5B-4659-A6DA-B8514B08A756}" sibTransId="{C56E7154-F8B2-44F1-AAB2-A01BB0933643}"/>
    <dgm:cxn modelId="{D50A4D75-45C4-4678-B5CF-E57F34C194EA}" type="presOf" srcId="{4F05730E-C9B4-4167-8121-C37F95867C08}" destId="{28D7A5FA-9468-4DCE-BD7B-CEDA4A87A77C}" srcOrd="0" destOrd="0" presId="urn:microsoft.com/office/officeart/2005/8/layout/bProcess4"/>
    <dgm:cxn modelId="{C46B6398-1506-4B77-91E2-EE0E416377EC}" srcId="{D95BB563-403C-4C39-81FD-DA9CBB178948}" destId="{70C8BFD1-85C5-44A2-9F36-41D2FA5B616E}" srcOrd="7" destOrd="0" parTransId="{DC20BA7F-EAE3-4849-B259-131699B8B58D}" sibTransId="{D6EA7556-4BFD-461C-B7EA-232B7A4EF97A}"/>
    <dgm:cxn modelId="{2C36BEF4-2109-4D0B-B17F-58F1D039440B}" srcId="{D95BB563-403C-4C39-81FD-DA9CBB178948}" destId="{4570A984-80E6-4E76-AF41-4FACB0F247FD}" srcOrd="6" destOrd="0" parTransId="{D4779115-BDA7-4CEA-9380-69C14612D06C}" sibTransId="{DA5F40F8-1541-487B-A8C1-1875666FC21A}"/>
    <dgm:cxn modelId="{9C45AC57-FC34-4AE5-80D7-567F25AA7999}" type="presOf" srcId="{792FFE17-304F-4639-8630-C35FCD736751}" destId="{99ADE6BB-880B-49F9-A1B0-11EFE6810571}" srcOrd="0" destOrd="0" presId="urn:microsoft.com/office/officeart/2005/8/layout/bProcess4"/>
    <dgm:cxn modelId="{B0CCF42A-EDF0-4CE2-80BB-C253C1F7EB09}" type="presOf" srcId="{D87BDC68-8FA6-4590-AF89-671B7A61C6AB}" destId="{829CDA78-5339-4D9A-B7AD-84B267E9D2D6}" srcOrd="0" destOrd="0" presId="urn:microsoft.com/office/officeart/2005/8/layout/bProcess4"/>
    <dgm:cxn modelId="{48D0DE3A-4AFE-4000-87F6-0D3D4D5B5FBA}" type="presOf" srcId="{D95BB563-403C-4C39-81FD-DA9CBB178948}" destId="{9ED7294D-C041-4099-9846-15D4034F1FFF}" srcOrd="0" destOrd="0" presId="urn:microsoft.com/office/officeart/2005/8/layout/bProcess4"/>
    <dgm:cxn modelId="{7B746061-8ECA-400D-AEEF-38803B7EB03A}" srcId="{D95BB563-403C-4C39-81FD-DA9CBB178948}" destId="{E23B2C51-544B-4F64-B852-2E8807708C67}" srcOrd="1" destOrd="0" parTransId="{D0B264C6-3621-4919-B54B-E55D5F64293E}" sibTransId="{792FFE17-304F-4639-8630-C35FCD736751}"/>
    <dgm:cxn modelId="{611CC011-D74C-46B6-B211-B231467FC2DF}" srcId="{D95BB563-403C-4C39-81FD-DA9CBB178948}" destId="{D87BDC68-8FA6-4590-AF89-671B7A61C6AB}" srcOrd="3" destOrd="0" parTransId="{825AE6A0-169D-481A-9B7F-DDE64192EEAE}" sibTransId="{8B1370AE-BD2D-43FF-A81F-D1939227BE59}"/>
    <dgm:cxn modelId="{D5EF5BEE-EA72-4C9B-A9FD-D0936AA555BF}" type="presParOf" srcId="{9ED7294D-C041-4099-9846-15D4034F1FFF}" destId="{AFA02BF1-75C0-44A5-B237-B9AC1085EBC0}" srcOrd="0" destOrd="0" presId="urn:microsoft.com/office/officeart/2005/8/layout/bProcess4"/>
    <dgm:cxn modelId="{1574482B-70B8-45B0-830C-6B964FC89D47}" type="presParOf" srcId="{AFA02BF1-75C0-44A5-B237-B9AC1085EBC0}" destId="{519B95CA-AFC2-4B0B-ADDC-7661A936DF09}" srcOrd="0" destOrd="0" presId="urn:microsoft.com/office/officeart/2005/8/layout/bProcess4"/>
    <dgm:cxn modelId="{6C4C8958-30FE-49C1-B9FE-946B0256C9C7}" type="presParOf" srcId="{AFA02BF1-75C0-44A5-B237-B9AC1085EBC0}" destId="{E8956106-1711-4AF4-83FE-C624A671E460}" srcOrd="1" destOrd="0" presId="urn:microsoft.com/office/officeart/2005/8/layout/bProcess4"/>
    <dgm:cxn modelId="{1A5AB5BE-7666-47F5-A01A-D453173B977E}" type="presParOf" srcId="{9ED7294D-C041-4099-9846-15D4034F1FFF}" destId="{E25E3EFC-B9C7-4311-A07B-94F128CAA655}" srcOrd="1" destOrd="0" presId="urn:microsoft.com/office/officeart/2005/8/layout/bProcess4"/>
    <dgm:cxn modelId="{4C2A4B16-079E-49CA-8AB4-AF128BEEEA7F}" type="presParOf" srcId="{9ED7294D-C041-4099-9846-15D4034F1FFF}" destId="{1EE54C1A-8026-44B1-8926-EB71685BE205}" srcOrd="2" destOrd="0" presId="urn:microsoft.com/office/officeart/2005/8/layout/bProcess4"/>
    <dgm:cxn modelId="{0D14A51D-3DE0-4897-9938-ED58B93EBD25}" type="presParOf" srcId="{1EE54C1A-8026-44B1-8926-EB71685BE205}" destId="{7E31594A-A59B-4B5C-9EAD-CE65971F1CEB}" srcOrd="0" destOrd="0" presId="urn:microsoft.com/office/officeart/2005/8/layout/bProcess4"/>
    <dgm:cxn modelId="{5233AB40-AE90-440B-9C34-0DDBF74731F6}" type="presParOf" srcId="{1EE54C1A-8026-44B1-8926-EB71685BE205}" destId="{1D8528A0-B73F-419F-B9CB-61F682D012FD}" srcOrd="1" destOrd="0" presId="urn:microsoft.com/office/officeart/2005/8/layout/bProcess4"/>
    <dgm:cxn modelId="{BCF5A970-D201-4D97-A206-AFC47EF66944}" type="presParOf" srcId="{9ED7294D-C041-4099-9846-15D4034F1FFF}" destId="{99ADE6BB-880B-49F9-A1B0-11EFE6810571}" srcOrd="3" destOrd="0" presId="urn:microsoft.com/office/officeart/2005/8/layout/bProcess4"/>
    <dgm:cxn modelId="{D2890E01-C902-41A4-8E41-E7C6C75A8F77}" type="presParOf" srcId="{9ED7294D-C041-4099-9846-15D4034F1FFF}" destId="{D8FCEE7A-F4FA-4CD2-8B32-D00918F9C9D6}" srcOrd="4" destOrd="0" presId="urn:microsoft.com/office/officeart/2005/8/layout/bProcess4"/>
    <dgm:cxn modelId="{1A92C984-5265-4DA0-B459-16FE4B85E721}" type="presParOf" srcId="{D8FCEE7A-F4FA-4CD2-8B32-D00918F9C9D6}" destId="{A025BD04-57C5-4FFC-9759-1D41A9D70F88}" srcOrd="0" destOrd="0" presId="urn:microsoft.com/office/officeart/2005/8/layout/bProcess4"/>
    <dgm:cxn modelId="{F4AA95F5-7DA0-484C-BF51-E5502811219E}" type="presParOf" srcId="{D8FCEE7A-F4FA-4CD2-8B32-D00918F9C9D6}" destId="{12E91369-4D41-49FC-9900-158ACECD091B}" srcOrd="1" destOrd="0" presId="urn:microsoft.com/office/officeart/2005/8/layout/bProcess4"/>
    <dgm:cxn modelId="{581167E7-9F33-48D0-9CE1-9B38452EAF3E}" type="presParOf" srcId="{9ED7294D-C041-4099-9846-15D4034F1FFF}" destId="{C6C3C1AA-E866-45B2-B421-CDE341964030}" srcOrd="5" destOrd="0" presId="urn:microsoft.com/office/officeart/2005/8/layout/bProcess4"/>
    <dgm:cxn modelId="{6ACCD7E9-D953-4943-9BA6-830DE2D26CC6}" type="presParOf" srcId="{9ED7294D-C041-4099-9846-15D4034F1FFF}" destId="{0AA56D31-C49E-4B76-AD65-385313C3ABBA}" srcOrd="6" destOrd="0" presId="urn:microsoft.com/office/officeart/2005/8/layout/bProcess4"/>
    <dgm:cxn modelId="{820E0D31-A39A-4E0C-AAF1-236A31FF82DB}" type="presParOf" srcId="{0AA56D31-C49E-4B76-AD65-385313C3ABBA}" destId="{CFD93FE4-516B-4541-A92C-B63879664F08}" srcOrd="0" destOrd="0" presId="urn:microsoft.com/office/officeart/2005/8/layout/bProcess4"/>
    <dgm:cxn modelId="{6B0F2A2A-C84A-4BC0-9313-82B2C7204A62}" type="presParOf" srcId="{0AA56D31-C49E-4B76-AD65-385313C3ABBA}" destId="{829CDA78-5339-4D9A-B7AD-84B267E9D2D6}" srcOrd="1" destOrd="0" presId="urn:microsoft.com/office/officeart/2005/8/layout/bProcess4"/>
    <dgm:cxn modelId="{8681E37B-A3E2-4121-A26C-6CDE398EF47A}" type="presParOf" srcId="{9ED7294D-C041-4099-9846-15D4034F1FFF}" destId="{C1449E7F-3148-4726-8F28-3A663DBD2FF3}" srcOrd="7" destOrd="0" presId="urn:microsoft.com/office/officeart/2005/8/layout/bProcess4"/>
    <dgm:cxn modelId="{C3717936-63C9-4174-B38A-BC381484A1E3}" type="presParOf" srcId="{9ED7294D-C041-4099-9846-15D4034F1FFF}" destId="{0434359A-FAEB-409A-B381-B3DD6B5495F7}" srcOrd="8" destOrd="0" presId="urn:microsoft.com/office/officeart/2005/8/layout/bProcess4"/>
    <dgm:cxn modelId="{C0CFAE83-EDE6-4AB3-9AE1-D78D490962AF}" type="presParOf" srcId="{0434359A-FAEB-409A-B381-B3DD6B5495F7}" destId="{A9814EF5-759E-4BA0-B0F4-D5E9A86BED40}" srcOrd="0" destOrd="0" presId="urn:microsoft.com/office/officeart/2005/8/layout/bProcess4"/>
    <dgm:cxn modelId="{7AA54BCF-BCAF-4D1D-95FC-B5C6C7629B5B}" type="presParOf" srcId="{0434359A-FAEB-409A-B381-B3DD6B5495F7}" destId="{1C909939-9121-4CF8-92FD-6337AADD7D92}" srcOrd="1" destOrd="0" presId="urn:microsoft.com/office/officeart/2005/8/layout/bProcess4"/>
    <dgm:cxn modelId="{2F3A3E93-C6DF-4CE6-8147-66D3EF2C154D}" type="presParOf" srcId="{9ED7294D-C041-4099-9846-15D4034F1FFF}" destId="{28D7A5FA-9468-4DCE-BD7B-CEDA4A87A77C}" srcOrd="9" destOrd="0" presId="urn:microsoft.com/office/officeart/2005/8/layout/bProcess4"/>
    <dgm:cxn modelId="{A5CB2C43-7317-4825-9E43-4807791810AC}" type="presParOf" srcId="{9ED7294D-C041-4099-9846-15D4034F1FFF}" destId="{6E1FE6C9-8977-4340-B5DC-DE9D6F40E5A0}" srcOrd="10" destOrd="0" presId="urn:microsoft.com/office/officeart/2005/8/layout/bProcess4"/>
    <dgm:cxn modelId="{2605247B-1F21-4892-969B-09FF47A826F2}" type="presParOf" srcId="{6E1FE6C9-8977-4340-B5DC-DE9D6F40E5A0}" destId="{8767E8F7-A7C9-4523-B3E4-015082BE7A0F}" srcOrd="0" destOrd="0" presId="urn:microsoft.com/office/officeart/2005/8/layout/bProcess4"/>
    <dgm:cxn modelId="{17FEF6A8-80D1-4DC4-8907-D26343F8167C}" type="presParOf" srcId="{6E1FE6C9-8977-4340-B5DC-DE9D6F40E5A0}" destId="{D1FA5F1B-1787-4029-812F-20F8726A2F7E}" srcOrd="1" destOrd="0" presId="urn:microsoft.com/office/officeart/2005/8/layout/bProcess4"/>
    <dgm:cxn modelId="{E09D3BCA-485E-499F-BBA1-8030E884336E}" type="presParOf" srcId="{9ED7294D-C041-4099-9846-15D4034F1FFF}" destId="{D2778B6D-8B58-4749-834A-3EC0702C1E86}" srcOrd="11" destOrd="0" presId="urn:microsoft.com/office/officeart/2005/8/layout/bProcess4"/>
    <dgm:cxn modelId="{9C327770-3F16-4E73-B8D2-8576481336B7}" type="presParOf" srcId="{9ED7294D-C041-4099-9846-15D4034F1FFF}" destId="{D237ADEC-551F-4D17-8C62-11EBB5657BCB}" srcOrd="12" destOrd="0" presId="urn:microsoft.com/office/officeart/2005/8/layout/bProcess4"/>
    <dgm:cxn modelId="{E316962E-D9A2-44FE-88F5-045859AD4890}" type="presParOf" srcId="{D237ADEC-551F-4D17-8C62-11EBB5657BCB}" destId="{500C21F5-623F-4C76-8A77-6D8457595642}" srcOrd="0" destOrd="0" presId="urn:microsoft.com/office/officeart/2005/8/layout/bProcess4"/>
    <dgm:cxn modelId="{CE67D80B-3FC1-4B8E-9368-2625249E2400}" type="presParOf" srcId="{D237ADEC-551F-4D17-8C62-11EBB5657BCB}" destId="{A53AD3E6-96AF-4A57-94E6-C94C729E0055}" srcOrd="1" destOrd="0" presId="urn:microsoft.com/office/officeart/2005/8/layout/bProcess4"/>
    <dgm:cxn modelId="{060F10F6-804B-449F-BF85-D68738B2A83A}" type="presParOf" srcId="{9ED7294D-C041-4099-9846-15D4034F1FFF}" destId="{24A72747-8E9C-4A20-849D-202C6C63DB36}" srcOrd="13" destOrd="0" presId="urn:microsoft.com/office/officeart/2005/8/layout/bProcess4"/>
    <dgm:cxn modelId="{C4F322F1-F2C8-4B52-86D9-0AB5014E634C}" type="presParOf" srcId="{9ED7294D-C041-4099-9846-15D4034F1FFF}" destId="{CA0F854D-53E2-4163-AD3A-CB2258766A71}" srcOrd="14" destOrd="0" presId="urn:microsoft.com/office/officeart/2005/8/layout/bProcess4"/>
    <dgm:cxn modelId="{1AA17B04-5248-480E-8463-97B2ADC3396F}" type="presParOf" srcId="{CA0F854D-53E2-4163-AD3A-CB2258766A71}" destId="{60FA9129-9605-4089-8F4E-9DE1957F1E5A}" srcOrd="0" destOrd="0" presId="urn:microsoft.com/office/officeart/2005/8/layout/bProcess4"/>
    <dgm:cxn modelId="{78F36A7E-79F4-4B67-A5A3-4230127DF277}" type="presParOf" srcId="{CA0F854D-53E2-4163-AD3A-CB2258766A71}" destId="{8C6C4EF9-5940-4AF9-B242-DD980B8C0C9F}" srcOrd="1" destOrd="0" presId="urn:microsoft.com/office/officeart/2005/8/layout/bProcess4"/>
    <dgm:cxn modelId="{651CD76E-9379-4600-B1E6-7A43D81A4D22}" type="presParOf" srcId="{9ED7294D-C041-4099-9846-15D4034F1FFF}" destId="{88734A3A-F628-46A1-92FE-3FE68BA8C35D}" srcOrd="15" destOrd="0" presId="urn:microsoft.com/office/officeart/2005/8/layout/bProcess4"/>
    <dgm:cxn modelId="{C86D35AF-FDE9-472C-85F6-7C78077DD2AF}" type="presParOf" srcId="{9ED7294D-C041-4099-9846-15D4034F1FFF}" destId="{3C13251F-004C-4D7A-B2C9-85E7AF48BEDC}" srcOrd="16" destOrd="0" presId="urn:microsoft.com/office/officeart/2005/8/layout/bProcess4"/>
    <dgm:cxn modelId="{5968DBC5-F65B-424F-9583-36EDDFF7557B}" type="presParOf" srcId="{3C13251F-004C-4D7A-B2C9-85E7AF48BEDC}" destId="{55B2C3B5-7443-401D-90A1-26E23CE537A7}" srcOrd="0" destOrd="0" presId="urn:microsoft.com/office/officeart/2005/8/layout/bProcess4"/>
    <dgm:cxn modelId="{D3A5EFF7-7B4A-45B0-8F4E-D57C8E19564B}" type="presParOf" srcId="{3C13251F-004C-4D7A-B2C9-85E7AF48BEDC}" destId="{244DE248-2E29-448B-909C-5B839DBD1DF9}"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8A41779-BED9-44D4-93C8-B17EF23146C5}" type="doc">
      <dgm:prSet loTypeId="urn:microsoft.com/office/officeart/2005/8/layout/default" loCatId="list" qsTypeId="urn:microsoft.com/office/officeart/2005/8/quickstyle/3d7" qsCatId="3D" csTypeId="urn:microsoft.com/office/officeart/2005/8/colors/colorful2" csCatId="colorful" phldr="1"/>
      <dgm:spPr/>
      <dgm:t>
        <a:bodyPr/>
        <a:lstStyle/>
        <a:p>
          <a:endParaRPr lang="sl-SI"/>
        </a:p>
      </dgm:t>
    </dgm:pt>
    <dgm:pt modelId="{6E3C99F1-2EF4-44B2-BCDF-FB3FFE42700A}">
      <dgm:prSet phldrT="[besedilo]"/>
      <dgm:spPr/>
      <dgm:t>
        <a:bodyPr/>
        <a:lstStyle/>
        <a:p>
          <a:r>
            <a:rPr lang="sl-SI" b="1" dirty="0" err="1"/>
            <a:t>Klärun</a:t>
          </a:r>
          <a:r>
            <a:rPr lang="sl-SI" b="1" dirty="0"/>
            <a:t>g </a:t>
          </a:r>
        </a:p>
        <a:p>
          <a:r>
            <a:rPr lang="sl-SI" dirty="0" smtClean="0"/>
            <a:t>hilft, </a:t>
          </a:r>
          <a:r>
            <a:rPr lang="sl-SI" dirty="0"/>
            <a:t>komplexe Aussagen zu verdeutlichen</a:t>
          </a:r>
        </a:p>
      </dgm:t>
    </dgm:pt>
    <dgm:pt modelId="{194F2F29-A802-4213-8007-0054E9B6B72E}" type="parTrans" cxnId="{E89F38FB-6D52-4BD2-9349-B7F620940C74}">
      <dgm:prSet/>
      <dgm:spPr/>
      <dgm:t>
        <a:bodyPr/>
        <a:lstStyle/>
        <a:p>
          <a:endParaRPr lang="sl-SI"/>
        </a:p>
      </dgm:t>
    </dgm:pt>
    <dgm:pt modelId="{4943C32D-E21E-4A45-9CFC-B1AA4C9A810F}" type="sibTrans" cxnId="{E89F38FB-6D52-4BD2-9349-B7F620940C74}">
      <dgm:prSet/>
      <dgm:spPr/>
      <dgm:t>
        <a:bodyPr/>
        <a:lstStyle/>
        <a:p>
          <a:endParaRPr lang="sl-SI"/>
        </a:p>
      </dgm:t>
    </dgm:pt>
    <dgm:pt modelId="{3F2F770D-2416-463A-9128-7BA89AAA5FA1}">
      <dgm:prSet phldrT="[besedilo]"/>
      <dgm:spPr/>
      <dgm:t>
        <a:bodyPr/>
        <a:lstStyle/>
        <a:p>
          <a:r>
            <a:rPr lang="sl-SI" b="1" dirty="0" err="1"/>
            <a:t>Aktives </a:t>
          </a:r>
          <a:r>
            <a:rPr lang="sl-SI" b="1" dirty="0"/>
            <a:t>Zuhören </a:t>
          </a:r>
        </a:p>
        <a:p>
          <a:r>
            <a:rPr lang="en-US" dirty="0"/>
            <a:t>versuchen, die Botschaft zu begreifen</a:t>
          </a:r>
          <a:endParaRPr lang="sl-SI" dirty="0"/>
        </a:p>
      </dgm:t>
    </dgm:pt>
    <dgm:pt modelId="{4AA1372B-D3F1-4C66-9FEA-5406F99A7583}" type="parTrans" cxnId="{09D1EC78-F81B-436E-8BEC-54CE888F7E3B}">
      <dgm:prSet/>
      <dgm:spPr/>
      <dgm:t>
        <a:bodyPr/>
        <a:lstStyle/>
        <a:p>
          <a:endParaRPr lang="sl-SI"/>
        </a:p>
      </dgm:t>
    </dgm:pt>
    <dgm:pt modelId="{1020C7CD-952A-4B0F-8D33-48F7A9A8AC33}" type="sibTrans" cxnId="{09D1EC78-F81B-436E-8BEC-54CE888F7E3B}">
      <dgm:prSet/>
      <dgm:spPr/>
      <dgm:t>
        <a:bodyPr/>
        <a:lstStyle/>
        <a:p>
          <a:endParaRPr lang="sl-SI"/>
        </a:p>
      </dgm:t>
    </dgm:pt>
    <dgm:pt modelId="{926CA791-E228-4226-BD92-8F948F0B1047}">
      <dgm:prSet phldrT="[besedilo]"/>
      <dgm:spPr/>
      <dgm:t>
        <a:bodyPr/>
        <a:lstStyle/>
        <a:p>
          <a:r>
            <a:rPr lang="sl-SI" b="1" dirty="0" err="1"/>
            <a:t>Konfirmatio</a:t>
          </a:r>
          <a:r>
            <a:rPr lang="sl-SI" b="1" dirty="0"/>
            <a:t>n </a:t>
          </a:r>
        </a:p>
        <a:p>
          <a:r>
            <a:rPr lang="sl-SI" dirty="0" err="1"/>
            <a:t>hilft zu bestätigen, dass Sie die Nachricht richtig verstanden haben</a:t>
          </a:r>
          <a:endParaRPr lang="sl-SI" dirty="0"/>
        </a:p>
      </dgm:t>
    </dgm:pt>
    <dgm:pt modelId="{11D9AEBC-A8BB-46BF-A881-55E56FCBF890}" type="parTrans" cxnId="{B646184E-9077-493C-9BB6-6702DB0997FB}">
      <dgm:prSet/>
      <dgm:spPr/>
      <dgm:t>
        <a:bodyPr/>
        <a:lstStyle/>
        <a:p>
          <a:endParaRPr lang="sl-SI"/>
        </a:p>
      </dgm:t>
    </dgm:pt>
    <dgm:pt modelId="{58298337-9318-47BE-8EFD-973AF2ECD504}" type="sibTrans" cxnId="{B646184E-9077-493C-9BB6-6702DB0997FB}">
      <dgm:prSet/>
      <dgm:spPr/>
      <dgm:t>
        <a:bodyPr/>
        <a:lstStyle/>
        <a:p>
          <a:endParaRPr lang="sl-SI"/>
        </a:p>
      </dgm:t>
    </dgm:pt>
    <dgm:pt modelId="{486DA942-29CF-44C4-855A-7210660E3764}">
      <dgm:prSet phldrT="[besedilo]"/>
      <dgm:spPr/>
      <dgm:t>
        <a:bodyPr/>
        <a:lstStyle/>
        <a:p>
          <a:r>
            <a:rPr lang="sl-SI" b="1" dirty="0" err="1"/>
            <a:t>Verlobung</a:t>
          </a:r>
          <a:endParaRPr lang="sl-SI" b="1" dirty="0"/>
        </a:p>
        <a:p>
          <a:r>
            <a:rPr lang="sl-SI" dirty="0" err="1"/>
            <a:t> Interesse an der </a:t>
          </a:r>
          <a:r>
            <a:rPr lang="sl-SI" dirty="0"/>
            <a:t>vermittelten </a:t>
          </a:r>
          <a:r>
            <a:rPr lang="sl-SI" dirty="0" err="1"/>
            <a:t>Botschaft </a:t>
          </a:r>
        </a:p>
      </dgm:t>
    </dgm:pt>
    <dgm:pt modelId="{29AB8663-07AD-4411-B0A4-B4215F8C9619}" type="parTrans" cxnId="{312F2F43-17DE-41A3-B3D2-AEC723C0B330}">
      <dgm:prSet/>
      <dgm:spPr/>
      <dgm:t>
        <a:bodyPr/>
        <a:lstStyle/>
        <a:p>
          <a:endParaRPr lang="sl-SI"/>
        </a:p>
      </dgm:t>
    </dgm:pt>
    <dgm:pt modelId="{8A9FF073-872F-4CFB-B58F-7D199149253E}" type="sibTrans" cxnId="{312F2F43-17DE-41A3-B3D2-AEC723C0B330}">
      <dgm:prSet/>
      <dgm:spPr/>
      <dgm:t>
        <a:bodyPr/>
        <a:lstStyle/>
        <a:p>
          <a:endParaRPr lang="sl-SI"/>
        </a:p>
      </dgm:t>
    </dgm:pt>
    <dgm:pt modelId="{C6FF3D05-4E46-40B8-8BEF-48FB638A3FAC}" type="pres">
      <dgm:prSet presAssocID="{58A41779-BED9-44D4-93C8-B17EF23146C5}" presName="diagram" presStyleCnt="0">
        <dgm:presLayoutVars>
          <dgm:dir/>
          <dgm:resizeHandles val="exact"/>
        </dgm:presLayoutVars>
      </dgm:prSet>
      <dgm:spPr/>
      <dgm:t>
        <a:bodyPr/>
        <a:lstStyle/>
        <a:p>
          <a:endParaRPr lang="de-AT"/>
        </a:p>
      </dgm:t>
    </dgm:pt>
    <dgm:pt modelId="{60DE6501-7CB4-45C8-AEF2-F7F151848843}" type="pres">
      <dgm:prSet presAssocID="{6E3C99F1-2EF4-44B2-BCDF-FB3FFE42700A}" presName="node" presStyleLbl="node1" presStyleIdx="0" presStyleCnt="4">
        <dgm:presLayoutVars>
          <dgm:bulletEnabled val="1"/>
        </dgm:presLayoutVars>
      </dgm:prSet>
      <dgm:spPr/>
      <dgm:t>
        <a:bodyPr/>
        <a:lstStyle/>
        <a:p>
          <a:endParaRPr lang="de-AT"/>
        </a:p>
      </dgm:t>
    </dgm:pt>
    <dgm:pt modelId="{F71953E1-63C8-408D-9449-9B5D05A3A44D}" type="pres">
      <dgm:prSet presAssocID="{4943C32D-E21E-4A45-9CFC-B1AA4C9A810F}" presName="sibTrans" presStyleCnt="0"/>
      <dgm:spPr/>
    </dgm:pt>
    <dgm:pt modelId="{8E08BD12-4B08-495B-8707-4BA96C747CEE}" type="pres">
      <dgm:prSet presAssocID="{3F2F770D-2416-463A-9128-7BA89AAA5FA1}" presName="node" presStyleLbl="node1" presStyleIdx="1" presStyleCnt="4">
        <dgm:presLayoutVars>
          <dgm:bulletEnabled val="1"/>
        </dgm:presLayoutVars>
      </dgm:prSet>
      <dgm:spPr/>
      <dgm:t>
        <a:bodyPr/>
        <a:lstStyle/>
        <a:p>
          <a:endParaRPr lang="de-AT"/>
        </a:p>
      </dgm:t>
    </dgm:pt>
    <dgm:pt modelId="{B49BA336-59B4-4754-99A2-1DEC80618C66}" type="pres">
      <dgm:prSet presAssocID="{1020C7CD-952A-4B0F-8D33-48F7A9A8AC33}" presName="sibTrans" presStyleCnt="0"/>
      <dgm:spPr/>
    </dgm:pt>
    <dgm:pt modelId="{37703D2B-75CF-47BF-93C3-84D85F37D8E7}" type="pres">
      <dgm:prSet presAssocID="{926CA791-E228-4226-BD92-8F948F0B1047}" presName="node" presStyleLbl="node1" presStyleIdx="2" presStyleCnt="4">
        <dgm:presLayoutVars>
          <dgm:bulletEnabled val="1"/>
        </dgm:presLayoutVars>
      </dgm:prSet>
      <dgm:spPr/>
      <dgm:t>
        <a:bodyPr/>
        <a:lstStyle/>
        <a:p>
          <a:endParaRPr lang="de-AT"/>
        </a:p>
      </dgm:t>
    </dgm:pt>
    <dgm:pt modelId="{78D8FF33-40B4-489A-81FE-43BE225BDE2F}" type="pres">
      <dgm:prSet presAssocID="{58298337-9318-47BE-8EFD-973AF2ECD504}" presName="sibTrans" presStyleCnt="0"/>
      <dgm:spPr/>
    </dgm:pt>
    <dgm:pt modelId="{14CC5DD5-27B3-4B32-AFC1-6CC904092BD3}" type="pres">
      <dgm:prSet presAssocID="{486DA942-29CF-44C4-855A-7210660E3764}" presName="node" presStyleLbl="node1" presStyleIdx="3" presStyleCnt="4">
        <dgm:presLayoutVars>
          <dgm:bulletEnabled val="1"/>
        </dgm:presLayoutVars>
      </dgm:prSet>
      <dgm:spPr/>
      <dgm:t>
        <a:bodyPr/>
        <a:lstStyle/>
        <a:p>
          <a:endParaRPr lang="de-AT"/>
        </a:p>
      </dgm:t>
    </dgm:pt>
  </dgm:ptLst>
  <dgm:cxnLst>
    <dgm:cxn modelId="{A68278BC-9771-48FB-BF35-D311CE59E8F7}" type="presOf" srcId="{486DA942-29CF-44C4-855A-7210660E3764}" destId="{14CC5DD5-27B3-4B32-AFC1-6CC904092BD3}" srcOrd="0" destOrd="0" presId="urn:microsoft.com/office/officeart/2005/8/layout/default"/>
    <dgm:cxn modelId="{9FC0CB5E-A255-4CDE-A42A-44919D64D563}" type="presOf" srcId="{926CA791-E228-4226-BD92-8F948F0B1047}" destId="{37703D2B-75CF-47BF-93C3-84D85F37D8E7}" srcOrd="0" destOrd="0" presId="urn:microsoft.com/office/officeart/2005/8/layout/default"/>
    <dgm:cxn modelId="{64C5BD8C-0DD2-4DB1-A9F1-86B3EAFC7EC5}" type="presOf" srcId="{6E3C99F1-2EF4-44B2-BCDF-FB3FFE42700A}" destId="{60DE6501-7CB4-45C8-AEF2-F7F151848843}" srcOrd="0" destOrd="0" presId="urn:microsoft.com/office/officeart/2005/8/layout/default"/>
    <dgm:cxn modelId="{A01FC2DB-BA42-40C0-995F-304E6AFF52F2}" type="presOf" srcId="{3F2F770D-2416-463A-9128-7BA89AAA5FA1}" destId="{8E08BD12-4B08-495B-8707-4BA96C747CEE}" srcOrd="0" destOrd="0" presId="urn:microsoft.com/office/officeart/2005/8/layout/default"/>
    <dgm:cxn modelId="{B646184E-9077-493C-9BB6-6702DB0997FB}" srcId="{58A41779-BED9-44D4-93C8-B17EF23146C5}" destId="{926CA791-E228-4226-BD92-8F948F0B1047}" srcOrd="2" destOrd="0" parTransId="{11D9AEBC-A8BB-46BF-A881-55E56FCBF890}" sibTransId="{58298337-9318-47BE-8EFD-973AF2ECD504}"/>
    <dgm:cxn modelId="{395A4804-1A98-4DA1-8C62-9F14142ED4A0}" type="presOf" srcId="{58A41779-BED9-44D4-93C8-B17EF23146C5}" destId="{C6FF3D05-4E46-40B8-8BEF-48FB638A3FAC}" srcOrd="0" destOrd="0" presId="urn:microsoft.com/office/officeart/2005/8/layout/default"/>
    <dgm:cxn modelId="{09D1EC78-F81B-436E-8BEC-54CE888F7E3B}" srcId="{58A41779-BED9-44D4-93C8-B17EF23146C5}" destId="{3F2F770D-2416-463A-9128-7BA89AAA5FA1}" srcOrd="1" destOrd="0" parTransId="{4AA1372B-D3F1-4C66-9FEA-5406F99A7583}" sibTransId="{1020C7CD-952A-4B0F-8D33-48F7A9A8AC33}"/>
    <dgm:cxn modelId="{312F2F43-17DE-41A3-B3D2-AEC723C0B330}" srcId="{58A41779-BED9-44D4-93C8-B17EF23146C5}" destId="{486DA942-29CF-44C4-855A-7210660E3764}" srcOrd="3" destOrd="0" parTransId="{29AB8663-07AD-4411-B0A4-B4215F8C9619}" sibTransId="{8A9FF073-872F-4CFB-B58F-7D199149253E}"/>
    <dgm:cxn modelId="{E89F38FB-6D52-4BD2-9349-B7F620940C74}" srcId="{58A41779-BED9-44D4-93C8-B17EF23146C5}" destId="{6E3C99F1-2EF4-44B2-BCDF-FB3FFE42700A}" srcOrd="0" destOrd="0" parTransId="{194F2F29-A802-4213-8007-0054E9B6B72E}" sibTransId="{4943C32D-E21E-4A45-9CFC-B1AA4C9A810F}"/>
    <dgm:cxn modelId="{7C21D942-4887-409A-91E1-1B08346BFA79}" type="presParOf" srcId="{C6FF3D05-4E46-40B8-8BEF-48FB638A3FAC}" destId="{60DE6501-7CB4-45C8-AEF2-F7F151848843}" srcOrd="0" destOrd="0" presId="urn:microsoft.com/office/officeart/2005/8/layout/default"/>
    <dgm:cxn modelId="{D29B73BD-86B0-4392-9F6C-FA14986A3E92}" type="presParOf" srcId="{C6FF3D05-4E46-40B8-8BEF-48FB638A3FAC}" destId="{F71953E1-63C8-408D-9449-9B5D05A3A44D}" srcOrd="1" destOrd="0" presId="urn:microsoft.com/office/officeart/2005/8/layout/default"/>
    <dgm:cxn modelId="{9B5FC37F-039F-4A7A-9E48-1C697FBD3B63}" type="presParOf" srcId="{C6FF3D05-4E46-40B8-8BEF-48FB638A3FAC}" destId="{8E08BD12-4B08-495B-8707-4BA96C747CEE}" srcOrd="2" destOrd="0" presId="urn:microsoft.com/office/officeart/2005/8/layout/default"/>
    <dgm:cxn modelId="{B8DED462-BC0B-4DEA-AE21-705D42D059A3}" type="presParOf" srcId="{C6FF3D05-4E46-40B8-8BEF-48FB638A3FAC}" destId="{B49BA336-59B4-4754-99A2-1DEC80618C66}" srcOrd="3" destOrd="0" presId="urn:microsoft.com/office/officeart/2005/8/layout/default"/>
    <dgm:cxn modelId="{10FD7B5B-6C71-4A49-A839-14C59D902D2D}" type="presParOf" srcId="{C6FF3D05-4E46-40B8-8BEF-48FB638A3FAC}" destId="{37703D2B-75CF-47BF-93C3-84D85F37D8E7}" srcOrd="4" destOrd="0" presId="urn:microsoft.com/office/officeart/2005/8/layout/default"/>
    <dgm:cxn modelId="{396BBC54-3EBD-4772-A6B7-23A096929D55}" type="presParOf" srcId="{C6FF3D05-4E46-40B8-8BEF-48FB638A3FAC}" destId="{78D8FF33-40B4-489A-81FE-43BE225BDE2F}" srcOrd="5" destOrd="0" presId="urn:microsoft.com/office/officeart/2005/8/layout/default"/>
    <dgm:cxn modelId="{955332CA-321A-4920-8F70-4CA6B68E8B08}" type="presParOf" srcId="{C6FF3D05-4E46-40B8-8BEF-48FB638A3FAC}" destId="{14CC5DD5-27B3-4B32-AFC1-6CC904092BD3}"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0C7429-9401-4802-AB33-313A76532508}">
      <dsp:nvSpPr>
        <dsp:cNvPr id="0" name=""/>
        <dsp:cNvSpPr/>
      </dsp:nvSpPr>
      <dsp:spPr>
        <a:xfrm>
          <a:off x="0" y="0"/>
          <a:ext cx="4961817" cy="1029600"/>
        </a:xfrm>
        <a:prstGeom prst="roundRect">
          <a:avLst/>
        </a:prstGeom>
        <a:solidFill>
          <a:schemeClr val="bg1">
            <a:lumMod val="95000"/>
          </a:schemeClr>
        </a:solidFill>
        <a:ln w="19050" cap="flat" cmpd="sng" algn="ctr">
          <a:solidFill>
            <a:srgbClr val="785832"/>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a:solidFill>
                <a:schemeClr val="tx1"/>
              </a:solidFill>
              <a:effectLst/>
            </a:rPr>
            <a:t>1. </a:t>
          </a:r>
          <a:r>
            <a:rPr lang="en-US" sz="3200" kern="1200" dirty="0" err="1" smtClean="0">
              <a:solidFill>
                <a:schemeClr val="tx1"/>
              </a:solidFill>
            </a:rPr>
            <a:t>Sensibilisierug</a:t>
          </a:r>
          <a:r>
            <a:rPr lang="en-US" sz="3200" kern="1200" dirty="0" smtClean="0">
              <a:solidFill>
                <a:schemeClr val="tx1"/>
              </a:solidFill>
            </a:rPr>
            <a:t> </a:t>
          </a:r>
          <a:endParaRPr lang="el-GR" sz="3200" kern="1200" dirty="0">
            <a:solidFill>
              <a:schemeClr val="tx1"/>
            </a:solidFill>
            <a:effectLst/>
            <a:latin typeface="Calibri" panose="020F0502020204030204"/>
            <a:ea typeface="+mn-ea"/>
            <a:cs typeface="+mn-cs"/>
          </a:endParaRPr>
        </a:p>
      </dsp:txBody>
      <dsp:txXfrm>
        <a:off x="50261" y="50261"/>
        <a:ext cx="4861295" cy="929078"/>
      </dsp:txXfrm>
    </dsp:sp>
    <dsp:sp modelId="{288E5028-B57D-41A4-A329-2A81DBAE6A20}">
      <dsp:nvSpPr>
        <dsp:cNvPr id="0" name=""/>
        <dsp:cNvSpPr/>
      </dsp:nvSpPr>
      <dsp:spPr>
        <a:xfrm>
          <a:off x="0" y="1175325"/>
          <a:ext cx="4961817" cy="1029600"/>
        </a:xfrm>
        <a:prstGeom prst="roundRect">
          <a:avLst/>
        </a:prstGeom>
        <a:solidFill>
          <a:schemeClr val="bg1">
            <a:lumMod val="95000"/>
          </a:schemeClr>
        </a:solidFill>
        <a:ln w="19050" cap="flat" cmpd="sng" algn="ctr">
          <a:solidFill>
            <a:srgbClr val="785832"/>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kern="1200" dirty="0">
              <a:solidFill>
                <a:schemeClr val="tx1"/>
              </a:solidFill>
              <a:effectLst>
                <a:outerShdw sx="1000" sy="1000" algn="tl">
                  <a:srgbClr val="000000"/>
                </a:outerShdw>
              </a:effectLst>
              <a:latin typeface="Calibri" panose="020F0502020204030204"/>
              <a:ea typeface="+mn-ea"/>
              <a:cs typeface="+mn-cs"/>
            </a:rPr>
            <a:t>2. Kritisches Denken</a:t>
          </a:r>
          <a:endParaRPr lang="el-GR" sz="3200" b="0" kern="1200" dirty="0">
            <a:solidFill>
              <a:schemeClr val="tx1"/>
            </a:solidFill>
            <a:effectLst>
              <a:outerShdw sx="1000" sy="1000" algn="tl">
                <a:srgbClr val="000000"/>
              </a:outerShdw>
            </a:effectLst>
            <a:latin typeface="Calibri" panose="020F0502020204030204"/>
            <a:ea typeface="+mn-ea"/>
            <a:cs typeface="+mn-cs"/>
          </a:endParaRPr>
        </a:p>
      </dsp:txBody>
      <dsp:txXfrm>
        <a:off x="50261" y="1225586"/>
        <a:ext cx="4861295" cy="929078"/>
      </dsp:txXfrm>
    </dsp:sp>
    <dsp:sp modelId="{8CDB7BC7-8DB4-48B4-844D-150D6BC9A281}">
      <dsp:nvSpPr>
        <dsp:cNvPr id="0" name=""/>
        <dsp:cNvSpPr/>
      </dsp:nvSpPr>
      <dsp:spPr>
        <a:xfrm>
          <a:off x="0" y="2394834"/>
          <a:ext cx="4961817" cy="1029600"/>
        </a:xfrm>
        <a:prstGeom prst="roundRect">
          <a:avLst/>
        </a:prstGeom>
        <a:solidFill>
          <a:prstClr val="white">
            <a:lumMod val="95000"/>
          </a:prstClr>
        </a:solidFill>
        <a:ln w="19050" cap="flat" cmpd="sng" algn="ctr">
          <a:solidFill>
            <a:srgbClr val="785832"/>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solidFill>
                <a:prstClr val="black"/>
              </a:solidFill>
              <a:effectLst/>
              <a:latin typeface="Calibri" panose="020F0502020204030204"/>
              <a:ea typeface="+mn-ea"/>
              <a:cs typeface="+mn-cs"/>
            </a:rPr>
            <a:t>3. Konfliktlösung </a:t>
          </a:r>
          <a:endParaRPr lang="el-GR" sz="3200" kern="1200" dirty="0">
            <a:solidFill>
              <a:prstClr val="black"/>
            </a:solidFill>
            <a:effectLst/>
            <a:latin typeface="Calibri" panose="020F0502020204030204"/>
            <a:ea typeface="+mn-ea"/>
            <a:cs typeface="+mn-cs"/>
          </a:endParaRPr>
        </a:p>
      </dsp:txBody>
      <dsp:txXfrm>
        <a:off x="50261" y="2445095"/>
        <a:ext cx="4861295" cy="9290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0C7429-9401-4802-AB33-313A76532508}">
      <dsp:nvSpPr>
        <dsp:cNvPr id="0" name=""/>
        <dsp:cNvSpPr/>
      </dsp:nvSpPr>
      <dsp:spPr>
        <a:xfrm>
          <a:off x="0" y="0"/>
          <a:ext cx="4961817" cy="1010880"/>
        </a:xfrm>
        <a:prstGeom prst="roundRect">
          <a:avLst/>
        </a:prstGeom>
        <a:solidFill>
          <a:schemeClr val="bg1">
            <a:lumMod val="95000"/>
          </a:schemeClr>
        </a:solidFill>
        <a:ln w="19050" cap="flat" cmpd="sng" algn="ctr">
          <a:solidFill>
            <a:srgbClr val="785832"/>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a:solidFill>
                <a:schemeClr val="tx1"/>
              </a:solidFill>
              <a:effectLst/>
            </a:rPr>
            <a:t>4. </a:t>
          </a:r>
          <a:r>
            <a:rPr lang="en-US" sz="3200" kern="1200" dirty="0" smtClean="0">
              <a:solidFill>
                <a:schemeClr val="tx1"/>
              </a:solidFill>
              <a:effectLst/>
            </a:rPr>
            <a:t>Dialog </a:t>
          </a:r>
          <a:r>
            <a:rPr lang="en-US" sz="3200" kern="1200" dirty="0" err="1" smtClean="0">
              <a:solidFill>
                <a:schemeClr val="tx1"/>
              </a:solidFill>
              <a:effectLst/>
            </a:rPr>
            <a:t>e</a:t>
          </a:r>
          <a:r>
            <a:rPr lang="en-US" sz="3200" kern="1200" dirty="0" err="1" smtClean="0">
              <a:solidFill>
                <a:prstClr val="black"/>
              </a:solidFill>
              <a:effectLst/>
              <a:latin typeface="Calibri" panose="020F0502020204030204"/>
              <a:ea typeface="+mn-ea"/>
              <a:cs typeface="+mn-cs"/>
            </a:rPr>
            <a:t>rmöglichen</a:t>
          </a:r>
          <a:endParaRPr lang="el-GR" sz="3200" kern="1200" dirty="0">
            <a:solidFill>
              <a:prstClr val="black"/>
            </a:solidFill>
            <a:effectLst/>
            <a:latin typeface="Calibri" panose="020F0502020204030204"/>
            <a:ea typeface="+mn-ea"/>
            <a:cs typeface="+mn-cs"/>
          </a:endParaRPr>
        </a:p>
      </dsp:txBody>
      <dsp:txXfrm>
        <a:off x="49347" y="49347"/>
        <a:ext cx="4863123" cy="912186"/>
      </dsp:txXfrm>
    </dsp:sp>
    <dsp:sp modelId="{288E5028-B57D-41A4-A329-2A81DBAE6A20}">
      <dsp:nvSpPr>
        <dsp:cNvPr id="0" name=""/>
        <dsp:cNvSpPr/>
      </dsp:nvSpPr>
      <dsp:spPr>
        <a:xfrm>
          <a:off x="0" y="1148740"/>
          <a:ext cx="4961817" cy="1010880"/>
        </a:xfrm>
        <a:prstGeom prst="roundRect">
          <a:avLst/>
        </a:prstGeom>
        <a:solidFill>
          <a:prstClr val="white">
            <a:lumMod val="95000"/>
          </a:prstClr>
        </a:solidFill>
        <a:ln w="19050" cap="flat" cmpd="sng" algn="ctr">
          <a:solidFill>
            <a:srgbClr val="785832"/>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solidFill>
                <a:prstClr val="black"/>
              </a:solidFill>
              <a:effectLst/>
              <a:latin typeface="Calibri" panose="020F0502020204030204"/>
              <a:ea typeface="+mn-ea"/>
              <a:cs typeface="+mn-cs"/>
            </a:rPr>
            <a:t>5. Ethik</a:t>
          </a:r>
          <a:endParaRPr lang="el-GR" sz="3200" kern="1200" dirty="0">
            <a:solidFill>
              <a:prstClr val="black"/>
            </a:solidFill>
            <a:effectLst/>
            <a:latin typeface="Calibri" panose="020F0502020204030204"/>
            <a:ea typeface="+mn-ea"/>
            <a:cs typeface="+mn-cs"/>
          </a:endParaRPr>
        </a:p>
      </dsp:txBody>
      <dsp:txXfrm>
        <a:off x="49347" y="1198087"/>
        <a:ext cx="4863123" cy="912186"/>
      </dsp:txXfrm>
    </dsp:sp>
    <dsp:sp modelId="{8CDB7BC7-8DB4-48B4-844D-150D6BC9A281}">
      <dsp:nvSpPr>
        <dsp:cNvPr id="0" name=""/>
        <dsp:cNvSpPr/>
      </dsp:nvSpPr>
      <dsp:spPr>
        <a:xfrm>
          <a:off x="0" y="2346077"/>
          <a:ext cx="4961817" cy="1010880"/>
        </a:xfrm>
        <a:prstGeom prst="roundRect">
          <a:avLst/>
        </a:prstGeom>
        <a:solidFill>
          <a:srgbClr val="92D050"/>
        </a:solidFill>
        <a:ln w="19050" cap="flat" cmpd="sng" algn="ctr">
          <a:solidFill>
            <a:srgbClr val="785832"/>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bg1"/>
              </a:solidFill>
              <a:effectLst>
                <a:outerShdw blurRad="38100" dist="38100" dir="2700000" algn="ctr" rotWithShape="0">
                  <a:srgbClr val="000000">
                    <a:alpha val="43000"/>
                  </a:srgbClr>
                </a:outerShdw>
              </a:effectLst>
              <a:latin typeface="Calibri" panose="020F0502020204030204"/>
              <a:ea typeface="+mn-ea"/>
              <a:cs typeface="+mn-cs"/>
            </a:rPr>
            <a:t>6. </a:t>
          </a:r>
          <a:r>
            <a:rPr lang="en-US" sz="3200" b="1" kern="1200" dirty="0" err="1" smtClean="0">
              <a:solidFill>
                <a:schemeClr val="bg1"/>
              </a:solidFill>
              <a:effectLst>
                <a:outerShdw blurRad="38100" dist="38100" dir="2700000" algn="ctr" rotWithShape="0">
                  <a:srgbClr val="000000">
                    <a:alpha val="43000"/>
                  </a:srgbClr>
                </a:outerShdw>
              </a:effectLst>
              <a:latin typeface="Calibri" panose="020F0502020204030204"/>
              <a:ea typeface="+mn-ea"/>
              <a:cs typeface="+mn-cs"/>
            </a:rPr>
            <a:t>Reflektieren</a:t>
          </a:r>
          <a:endParaRPr lang="el-GR" sz="3200" b="1" kern="1200" dirty="0">
            <a:solidFill>
              <a:schemeClr val="bg1"/>
            </a:solidFill>
            <a:effectLst>
              <a:outerShdw blurRad="38100" dist="38100" dir="2700000" algn="ctr" rotWithShape="0">
                <a:srgbClr val="000000">
                  <a:alpha val="43000"/>
                </a:srgbClr>
              </a:outerShdw>
            </a:effectLst>
            <a:latin typeface="Calibri" panose="020F0502020204030204"/>
            <a:ea typeface="+mn-ea"/>
            <a:cs typeface="+mn-cs"/>
          </a:endParaRPr>
        </a:p>
      </dsp:txBody>
      <dsp:txXfrm>
        <a:off x="49347" y="2395424"/>
        <a:ext cx="4863123" cy="912186"/>
      </dsp:txXfrm>
    </dsp:sp>
    <dsp:sp modelId="{E02402E1-EB3E-48C5-AF8B-9337E21FDAC3}">
      <dsp:nvSpPr>
        <dsp:cNvPr id="0" name=""/>
        <dsp:cNvSpPr/>
      </dsp:nvSpPr>
      <dsp:spPr>
        <a:xfrm>
          <a:off x="0" y="3512477"/>
          <a:ext cx="4961817" cy="1010880"/>
        </a:xfrm>
        <a:prstGeom prst="roundRect">
          <a:avLst/>
        </a:prstGeom>
        <a:solidFill>
          <a:schemeClr val="bg1">
            <a:lumMod val="95000"/>
          </a:schemeClr>
        </a:solidFill>
        <a:ln w="19050" cap="flat" cmpd="sng" algn="ctr">
          <a:solidFill>
            <a:srgbClr val="785832"/>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buNone/>
          </a:pPr>
          <a:r>
            <a:rPr lang="en-US" sz="3200" b="0" kern="1200" dirty="0">
              <a:solidFill>
                <a:schemeClr val="tx1"/>
              </a:solidFill>
              <a:effectLst/>
              <a:latin typeface="Calibri" panose="020F0502020204030204"/>
              <a:ea typeface="+mn-ea"/>
              <a:cs typeface="+mn-cs"/>
            </a:rPr>
            <a:t>7. Digitale Kompetenzen </a:t>
          </a:r>
          <a:endParaRPr lang="el-GR" sz="3200" b="0" kern="1200" dirty="0">
            <a:solidFill>
              <a:schemeClr val="tx1"/>
            </a:solidFill>
            <a:effectLst/>
            <a:latin typeface="Calibri" panose="020F0502020204030204"/>
            <a:ea typeface="+mn-ea"/>
            <a:cs typeface="+mn-cs"/>
          </a:endParaRPr>
        </a:p>
      </dsp:txBody>
      <dsp:txXfrm>
        <a:off x="49347" y="3561824"/>
        <a:ext cx="4863123" cy="9121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5E3EFC-B9C7-4311-A07B-94F128CAA655}">
      <dsp:nvSpPr>
        <dsp:cNvPr id="0" name=""/>
        <dsp:cNvSpPr/>
      </dsp:nvSpPr>
      <dsp:spPr>
        <a:xfrm rot="5400000">
          <a:off x="730016" y="1104563"/>
          <a:ext cx="1729837" cy="208512"/>
        </a:xfrm>
        <a:prstGeom prst="rect">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8956106-1711-4AF4-83FE-C624A671E460}">
      <dsp:nvSpPr>
        <dsp:cNvPr id="0" name=""/>
        <dsp:cNvSpPr/>
      </dsp:nvSpPr>
      <dsp:spPr>
        <a:xfrm>
          <a:off x="1127688" y="193"/>
          <a:ext cx="2316809" cy="139008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sl-SI" sz="1800" kern="1200" dirty="0" err="1"/>
            <a:t>Selbsterfahrung</a:t>
          </a:r>
          <a:endParaRPr lang="sl-SI" sz="1800" kern="1200" dirty="0"/>
        </a:p>
      </dsp:txBody>
      <dsp:txXfrm>
        <a:off x="1168402" y="40907"/>
        <a:ext cx="2235381" cy="1308657"/>
      </dsp:txXfrm>
    </dsp:sp>
    <dsp:sp modelId="{99ADE6BB-880B-49F9-A1B0-11EFE6810571}">
      <dsp:nvSpPr>
        <dsp:cNvPr id="0" name=""/>
        <dsp:cNvSpPr/>
      </dsp:nvSpPr>
      <dsp:spPr>
        <a:xfrm rot="5400000">
          <a:off x="730016" y="2842170"/>
          <a:ext cx="1729837" cy="208512"/>
        </a:xfrm>
        <a:prstGeom prst="rect">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8528A0-B73F-419F-B9CB-61F682D012FD}">
      <dsp:nvSpPr>
        <dsp:cNvPr id="0" name=""/>
        <dsp:cNvSpPr/>
      </dsp:nvSpPr>
      <dsp:spPr>
        <a:xfrm>
          <a:off x="1127688" y="1737801"/>
          <a:ext cx="2316809" cy="139008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sl-SI" sz="1800" kern="1200" dirty="0" err="1"/>
            <a:t>Aktives </a:t>
          </a:r>
          <a:r>
            <a:rPr lang="sl-SI" sz="1800" kern="1200" dirty="0"/>
            <a:t>Zuhören </a:t>
          </a:r>
        </a:p>
      </dsp:txBody>
      <dsp:txXfrm>
        <a:off x="1168402" y="1778515"/>
        <a:ext cx="2235381" cy="1308657"/>
      </dsp:txXfrm>
    </dsp:sp>
    <dsp:sp modelId="{C6C3C1AA-E866-45B2-B421-CDE341964030}">
      <dsp:nvSpPr>
        <dsp:cNvPr id="0" name=""/>
        <dsp:cNvSpPr/>
      </dsp:nvSpPr>
      <dsp:spPr>
        <a:xfrm>
          <a:off x="1598820" y="3710974"/>
          <a:ext cx="3073587" cy="208512"/>
        </a:xfrm>
        <a:prstGeom prst="rect">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2E91369-4D41-49FC-9900-158ACECD091B}">
      <dsp:nvSpPr>
        <dsp:cNvPr id="0" name=""/>
        <dsp:cNvSpPr/>
      </dsp:nvSpPr>
      <dsp:spPr>
        <a:xfrm>
          <a:off x="1127688" y="3475408"/>
          <a:ext cx="2316809" cy="139008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sl-SI" sz="1800" kern="1200" dirty="0" err="1"/>
            <a:t>Einfühlungsvermöge</a:t>
          </a:r>
          <a:r>
            <a:rPr lang="sl-SI" sz="1800" kern="1200" dirty="0"/>
            <a:t>n </a:t>
          </a:r>
        </a:p>
      </dsp:txBody>
      <dsp:txXfrm>
        <a:off x="1168402" y="3516122"/>
        <a:ext cx="2235381" cy="1308657"/>
      </dsp:txXfrm>
    </dsp:sp>
    <dsp:sp modelId="{C1449E7F-3148-4726-8F28-3A663DBD2FF3}">
      <dsp:nvSpPr>
        <dsp:cNvPr id="0" name=""/>
        <dsp:cNvSpPr/>
      </dsp:nvSpPr>
      <dsp:spPr>
        <a:xfrm rot="16200000">
          <a:off x="3811373" y="2842170"/>
          <a:ext cx="1729837" cy="208512"/>
        </a:xfrm>
        <a:prstGeom prst="rect">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29CDA78-5339-4D9A-B7AD-84B267E9D2D6}">
      <dsp:nvSpPr>
        <dsp:cNvPr id="0" name=""/>
        <dsp:cNvSpPr/>
      </dsp:nvSpPr>
      <dsp:spPr>
        <a:xfrm>
          <a:off x="4209045" y="3475408"/>
          <a:ext cx="2316809" cy="139008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sl-SI" sz="1800" kern="1200" dirty="0" err="1"/>
            <a:t>Kritisches </a:t>
          </a:r>
          <a:r>
            <a:rPr lang="sl-SI" sz="1800" kern="1200" dirty="0"/>
            <a:t>Denken </a:t>
          </a:r>
        </a:p>
      </dsp:txBody>
      <dsp:txXfrm>
        <a:off x="4249759" y="3516122"/>
        <a:ext cx="2235381" cy="1308657"/>
      </dsp:txXfrm>
    </dsp:sp>
    <dsp:sp modelId="{28D7A5FA-9468-4DCE-BD7B-CEDA4A87A77C}">
      <dsp:nvSpPr>
        <dsp:cNvPr id="0" name=""/>
        <dsp:cNvSpPr/>
      </dsp:nvSpPr>
      <dsp:spPr>
        <a:xfrm rot="16200000">
          <a:off x="3811373" y="1104563"/>
          <a:ext cx="1729837" cy="208512"/>
        </a:xfrm>
        <a:prstGeom prst="rect">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C909939-9121-4CF8-92FD-6337AADD7D92}">
      <dsp:nvSpPr>
        <dsp:cNvPr id="0" name=""/>
        <dsp:cNvSpPr/>
      </dsp:nvSpPr>
      <dsp:spPr>
        <a:xfrm>
          <a:off x="4209045" y="1737801"/>
          <a:ext cx="2316809" cy="139008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sl-SI" sz="1800" kern="1200" dirty="0" err="1"/>
            <a:t>Selbstreflexio</a:t>
          </a:r>
          <a:r>
            <a:rPr lang="sl-SI" sz="1800" kern="1200" dirty="0"/>
            <a:t>n </a:t>
          </a:r>
        </a:p>
      </dsp:txBody>
      <dsp:txXfrm>
        <a:off x="4249759" y="1778515"/>
        <a:ext cx="2235381" cy="1308657"/>
      </dsp:txXfrm>
    </dsp:sp>
    <dsp:sp modelId="{D2778B6D-8B58-4749-834A-3EC0702C1E86}">
      <dsp:nvSpPr>
        <dsp:cNvPr id="0" name=""/>
        <dsp:cNvSpPr/>
      </dsp:nvSpPr>
      <dsp:spPr>
        <a:xfrm>
          <a:off x="4680177" y="235759"/>
          <a:ext cx="3073587" cy="208512"/>
        </a:xfrm>
        <a:prstGeom prst="rect">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1FA5F1B-1787-4029-812F-20F8726A2F7E}">
      <dsp:nvSpPr>
        <dsp:cNvPr id="0" name=""/>
        <dsp:cNvSpPr/>
      </dsp:nvSpPr>
      <dsp:spPr>
        <a:xfrm>
          <a:off x="4209045" y="193"/>
          <a:ext cx="2316809" cy="139008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sl-SI" sz="1800" kern="1200" dirty="0" err="1"/>
            <a:t>Emotionale </a:t>
          </a:r>
          <a:r>
            <a:rPr lang="sl-SI" sz="1800" kern="1200" dirty="0"/>
            <a:t>Regulierung </a:t>
          </a:r>
        </a:p>
      </dsp:txBody>
      <dsp:txXfrm>
        <a:off x="4249759" y="40907"/>
        <a:ext cx="2235381" cy="1308657"/>
      </dsp:txXfrm>
    </dsp:sp>
    <dsp:sp modelId="{24A72747-8E9C-4A20-849D-202C6C63DB36}">
      <dsp:nvSpPr>
        <dsp:cNvPr id="0" name=""/>
        <dsp:cNvSpPr/>
      </dsp:nvSpPr>
      <dsp:spPr>
        <a:xfrm rot="5400000">
          <a:off x="6892730" y="1104563"/>
          <a:ext cx="1729837" cy="208512"/>
        </a:xfrm>
        <a:prstGeom prst="rect">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53AD3E6-96AF-4A57-94E6-C94C729E0055}">
      <dsp:nvSpPr>
        <dsp:cNvPr id="0" name=""/>
        <dsp:cNvSpPr/>
      </dsp:nvSpPr>
      <dsp:spPr>
        <a:xfrm>
          <a:off x="7290402" y="193"/>
          <a:ext cx="2316809" cy="139008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sl-SI" sz="1800" kern="1200" dirty="0"/>
            <a:t>Lösung von </a:t>
          </a:r>
          <a:r>
            <a:rPr lang="sl-SI" sz="1800" kern="1200" dirty="0" err="1"/>
            <a:t>Konflikten </a:t>
          </a:r>
        </a:p>
      </dsp:txBody>
      <dsp:txXfrm>
        <a:off x="7331116" y="40907"/>
        <a:ext cx="2235381" cy="1308657"/>
      </dsp:txXfrm>
    </dsp:sp>
    <dsp:sp modelId="{88734A3A-F628-46A1-92FE-3FE68BA8C35D}">
      <dsp:nvSpPr>
        <dsp:cNvPr id="0" name=""/>
        <dsp:cNvSpPr/>
      </dsp:nvSpPr>
      <dsp:spPr>
        <a:xfrm rot="5400000">
          <a:off x="6892730" y="2842170"/>
          <a:ext cx="1729837" cy="208512"/>
        </a:xfrm>
        <a:prstGeom prst="rect">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C6C4EF9-5940-4AF9-B242-DD980B8C0C9F}">
      <dsp:nvSpPr>
        <dsp:cNvPr id="0" name=""/>
        <dsp:cNvSpPr/>
      </dsp:nvSpPr>
      <dsp:spPr>
        <a:xfrm>
          <a:off x="7290402" y="1737801"/>
          <a:ext cx="2316809" cy="139008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sl-SI" sz="1800" kern="1200" dirty="0" err="1"/>
            <a:t>Analyse </a:t>
          </a:r>
          <a:r>
            <a:rPr lang="sl-SI" sz="1800" kern="1200" dirty="0"/>
            <a:t>und </a:t>
          </a:r>
          <a:r>
            <a:rPr lang="sl-SI" sz="1800" kern="1200" dirty="0" err="1"/>
            <a:t>Syntesis</a:t>
          </a:r>
          <a:endParaRPr lang="sl-SI" sz="1800" kern="1200" dirty="0"/>
        </a:p>
      </dsp:txBody>
      <dsp:txXfrm>
        <a:off x="7331116" y="1778515"/>
        <a:ext cx="2235381" cy="1308657"/>
      </dsp:txXfrm>
    </dsp:sp>
    <dsp:sp modelId="{244DE248-2E29-448B-909C-5B839DBD1DF9}">
      <dsp:nvSpPr>
        <dsp:cNvPr id="0" name=""/>
        <dsp:cNvSpPr/>
      </dsp:nvSpPr>
      <dsp:spPr>
        <a:xfrm>
          <a:off x="7290402" y="3475408"/>
          <a:ext cx="2316809" cy="139008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sl-SI" sz="1800" kern="1200" dirty="0" err="1"/>
            <a:t>Bewertung</a:t>
          </a:r>
          <a:endParaRPr lang="sl-SI" sz="1800" kern="1200" dirty="0"/>
        </a:p>
      </dsp:txBody>
      <dsp:txXfrm>
        <a:off x="7331116" y="3516122"/>
        <a:ext cx="2235381" cy="13086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E6501-7CB4-45C8-AEF2-F7F151848843}">
      <dsp:nvSpPr>
        <dsp:cNvPr id="0" name=""/>
        <dsp:cNvSpPr/>
      </dsp:nvSpPr>
      <dsp:spPr>
        <a:xfrm>
          <a:off x="741" y="690108"/>
          <a:ext cx="2892431" cy="1735458"/>
        </a:xfrm>
        <a:prstGeom prst="rect">
          <a:avLst/>
        </a:prstGeom>
        <a:solidFill>
          <a:schemeClr val="accent2">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sl-SI" sz="2200" b="1" kern="1200" dirty="0" err="1"/>
            <a:t>Klärun</a:t>
          </a:r>
          <a:r>
            <a:rPr lang="sl-SI" sz="2200" b="1" kern="1200" dirty="0"/>
            <a:t>g </a:t>
          </a:r>
        </a:p>
        <a:p>
          <a:pPr lvl="0" algn="ctr" defTabSz="977900">
            <a:lnSpc>
              <a:spcPct val="90000"/>
            </a:lnSpc>
            <a:spcBef>
              <a:spcPct val="0"/>
            </a:spcBef>
            <a:spcAft>
              <a:spcPct val="35000"/>
            </a:spcAft>
          </a:pPr>
          <a:r>
            <a:rPr lang="sl-SI" sz="2200" kern="1200" dirty="0" smtClean="0"/>
            <a:t>hilft, </a:t>
          </a:r>
          <a:r>
            <a:rPr lang="sl-SI" sz="2200" kern="1200" dirty="0"/>
            <a:t>komplexe Aussagen zu verdeutlichen</a:t>
          </a:r>
        </a:p>
      </dsp:txBody>
      <dsp:txXfrm>
        <a:off x="741" y="690108"/>
        <a:ext cx="2892431" cy="1735458"/>
      </dsp:txXfrm>
    </dsp:sp>
    <dsp:sp modelId="{8E08BD12-4B08-495B-8707-4BA96C747CEE}">
      <dsp:nvSpPr>
        <dsp:cNvPr id="0" name=""/>
        <dsp:cNvSpPr/>
      </dsp:nvSpPr>
      <dsp:spPr>
        <a:xfrm>
          <a:off x="3182416" y="690108"/>
          <a:ext cx="2892431" cy="1735458"/>
        </a:xfrm>
        <a:prstGeom prst="rect">
          <a:avLst/>
        </a:prstGeom>
        <a:solidFill>
          <a:schemeClr val="accent2">
            <a:hueOff val="-485121"/>
            <a:satOff val="-27976"/>
            <a:lumOff val="2876"/>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sl-SI" sz="2200" b="1" kern="1200" dirty="0" err="1"/>
            <a:t>Aktives </a:t>
          </a:r>
          <a:r>
            <a:rPr lang="sl-SI" sz="2200" b="1" kern="1200" dirty="0"/>
            <a:t>Zuhören </a:t>
          </a:r>
        </a:p>
        <a:p>
          <a:pPr lvl="0" algn="ctr" defTabSz="977900">
            <a:lnSpc>
              <a:spcPct val="90000"/>
            </a:lnSpc>
            <a:spcBef>
              <a:spcPct val="0"/>
            </a:spcBef>
            <a:spcAft>
              <a:spcPct val="35000"/>
            </a:spcAft>
          </a:pPr>
          <a:r>
            <a:rPr lang="en-US" sz="2200" kern="1200" dirty="0"/>
            <a:t>versuchen, die Botschaft zu begreifen</a:t>
          </a:r>
          <a:endParaRPr lang="sl-SI" sz="2200" kern="1200" dirty="0"/>
        </a:p>
      </dsp:txBody>
      <dsp:txXfrm>
        <a:off x="3182416" y="690108"/>
        <a:ext cx="2892431" cy="1735458"/>
      </dsp:txXfrm>
    </dsp:sp>
    <dsp:sp modelId="{37703D2B-75CF-47BF-93C3-84D85F37D8E7}">
      <dsp:nvSpPr>
        <dsp:cNvPr id="0" name=""/>
        <dsp:cNvSpPr/>
      </dsp:nvSpPr>
      <dsp:spPr>
        <a:xfrm>
          <a:off x="741" y="2714810"/>
          <a:ext cx="2892431" cy="1735458"/>
        </a:xfrm>
        <a:prstGeom prst="rect">
          <a:avLst/>
        </a:prstGeom>
        <a:solidFill>
          <a:schemeClr val="accent2">
            <a:hueOff val="-970242"/>
            <a:satOff val="-55952"/>
            <a:lumOff val="5752"/>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sl-SI" sz="2200" b="1" kern="1200" dirty="0" err="1"/>
            <a:t>Konfirmatio</a:t>
          </a:r>
          <a:r>
            <a:rPr lang="sl-SI" sz="2200" b="1" kern="1200" dirty="0"/>
            <a:t>n </a:t>
          </a:r>
        </a:p>
        <a:p>
          <a:pPr lvl="0" algn="ctr" defTabSz="977900">
            <a:lnSpc>
              <a:spcPct val="90000"/>
            </a:lnSpc>
            <a:spcBef>
              <a:spcPct val="0"/>
            </a:spcBef>
            <a:spcAft>
              <a:spcPct val="35000"/>
            </a:spcAft>
          </a:pPr>
          <a:r>
            <a:rPr lang="sl-SI" sz="2200" kern="1200" dirty="0" err="1"/>
            <a:t>hilft zu bestätigen, dass Sie die Nachricht richtig verstanden haben</a:t>
          </a:r>
          <a:endParaRPr lang="sl-SI" sz="2200" kern="1200" dirty="0"/>
        </a:p>
      </dsp:txBody>
      <dsp:txXfrm>
        <a:off x="741" y="2714810"/>
        <a:ext cx="2892431" cy="1735458"/>
      </dsp:txXfrm>
    </dsp:sp>
    <dsp:sp modelId="{14CC5DD5-27B3-4B32-AFC1-6CC904092BD3}">
      <dsp:nvSpPr>
        <dsp:cNvPr id="0" name=""/>
        <dsp:cNvSpPr/>
      </dsp:nvSpPr>
      <dsp:spPr>
        <a:xfrm>
          <a:off x="3182416" y="2714810"/>
          <a:ext cx="2892431" cy="1735458"/>
        </a:xfrm>
        <a:prstGeom prst="rect">
          <a:avLst/>
        </a:prstGeom>
        <a:solidFill>
          <a:schemeClr val="accent2">
            <a:hueOff val="-1455363"/>
            <a:satOff val="-83928"/>
            <a:lumOff val="8628"/>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sl-SI" sz="2200" b="1" kern="1200" dirty="0" err="1"/>
            <a:t>Verlobung</a:t>
          </a:r>
          <a:endParaRPr lang="sl-SI" sz="2200" b="1" kern="1200" dirty="0"/>
        </a:p>
        <a:p>
          <a:pPr lvl="0" algn="ctr" defTabSz="977900">
            <a:lnSpc>
              <a:spcPct val="90000"/>
            </a:lnSpc>
            <a:spcBef>
              <a:spcPct val="0"/>
            </a:spcBef>
            <a:spcAft>
              <a:spcPct val="35000"/>
            </a:spcAft>
          </a:pPr>
          <a:r>
            <a:rPr lang="sl-SI" sz="2200" kern="1200" dirty="0" err="1"/>
            <a:t> Interesse an der </a:t>
          </a:r>
          <a:r>
            <a:rPr lang="sl-SI" sz="2200" kern="1200" dirty="0"/>
            <a:t>vermittelten </a:t>
          </a:r>
          <a:r>
            <a:rPr lang="sl-SI" sz="2200" kern="1200" dirty="0" err="1"/>
            <a:t>Botschaft </a:t>
          </a:r>
        </a:p>
      </dsp:txBody>
      <dsp:txXfrm>
        <a:off x="3182416" y="2714810"/>
        <a:ext cx="2892431" cy="173545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a:extLst>
              <a:ext uri="{FF2B5EF4-FFF2-40B4-BE49-F238E27FC236}">
                <a16:creationId xmlns:a16="http://schemas.microsoft.com/office/drawing/2014/main" id="{AE6F319F-557A-4033-9A7E-7B30C1709D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a:extLst>
              <a:ext uri="{FF2B5EF4-FFF2-40B4-BE49-F238E27FC236}">
                <a16:creationId xmlns:a16="http://schemas.microsoft.com/office/drawing/2014/main" id="{FED24FFA-E381-4D15-9323-2E7F167B5D6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70361F-8793-4678-8399-75402180233D}" type="datetimeFigureOut">
              <a:rPr lang="el-GR" smtClean="0"/>
              <a:t>31/1/2024</a:t>
            </a:fld>
            <a:endParaRPr lang="el-GR"/>
          </a:p>
        </p:txBody>
      </p:sp>
      <p:sp>
        <p:nvSpPr>
          <p:cNvPr id="4" name="Θέση υποσέλιδου 3">
            <a:extLst>
              <a:ext uri="{FF2B5EF4-FFF2-40B4-BE49-F238E27FC236}">
                <a16:creationId xmlns:a16="http://schemas.microsoft.com/office/drawing/2014/main" id="{F7A14582-B00E-403A-B9F6-8137B447B5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5" name="Θέση αριθμού διαφάνειας 4">
            <a:extLst>
              <a:ext uri="{FF2B5EF4-FFF2-40B4-BE49-F238E27FC236}">
                <a16:creationId xmlns:a16="http://schemas.microsoft.com/office/drawing/2014/main" id="{29BBD3CB-00AE-4B41-B6C8-39534586D0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D2EE3A-1E6C-47AF-A0C5-588F1B9CC394}" type="slidenum">
              <a:rPr lang="el-GR" smtClean="0"/>
              <a:t>‹#›</a:t>
            </a:fld>
            <a:endParaRPr lang="el-GR"/>
          </a:p>
        </p:txBody>
      </p:sp>
    </p:spTree>
    <p:extLst>
      <p:ext uri="{BB962C8B-B14F-4D97-AF65-F5344CB8AC3E}">
        <p14:creationId xmlns:p14="http://schemas.microsoft.com/office/powerpoint/2010/main" val="10830680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C42A8D-6A8A-4D0C-BE99-5FB2E4FC1A13}" type="datetimeFigureOut">
              <a:rPr lang="el-GR" smtClean="0"/>
              <a:t>31/1/2024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890C62-02BA-4B64-96F1-99D7E3BEEE56}" type="slidenum">
              <a:rPr lang="el-GR" smtClean="0"/>
              <a:t>‹#›</a:t>
            </a:fld>
            <a:endParaRPr lang="el-GR"/>
          </a:p>
        </p:txBody>
      </p:sp>
    </p:spTree>
    <p:extLst>
      <p:ext uri="{BB962C8B-B14F-4D97-AF65-F5344CB8AC3E}">
        <p14:creationId xmlns:p14="http://schemas.microsoft.com/office/powerpoint/2010/main" val="646302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rm.coe.int/information-disorder-toward-an-interdisciplinary-framework-for-researc/168076277c"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FD890C62-02BA-4B64-96F1-99D7E3BEEE56}" type="slidenum">
              <a:rPr lang="el-GR" smtClean="0"/>
              <a:t>1</a:t>
            </a:fld>
            <a:endParaRPr lang="el-GR"/>
          </a:p>
        </p:txBody>
      </p:sp>
    </p:spTree>
    <p:extLst>
      <p:ext uri="{BB962C8B-B14F-4D97-AF65-F5344CB8AC3E}">
        <p14:creationId xmlns:p14="http://schemas.microsoft.com/office/powerpoint/2010/main" val="2223858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10</a:t>
            </a:fld>
            <a:endParaRPr lang="el-GR"/>
          </a:p>
        </p:txBody>
      </p:sp>
    </p:spTree>
    <p:extLst>
      <p:ext uri="{BB962C8B-B14F-4D97-AF65-F5344CB8AC3E}">
        <p14:creationId xmlns:p14="http://schemas.microsoft.com/office/powerpoint/2010/main" val="452062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Quelle</a:t>
            </a:r>
            <a:r>
              <a:rPr lang="sl-SI" dirty="0"/>
              <a:t>: </a:t>
            </a:r>
            <a:r>
              <a:rPr lang="sl-SI" dirty="0" err="1"/>
              <a:t>Pixabay Freie Fotos </a:t>
            </a:r>
            <a:r>
              <a:rPr lang="sl-SI" dirty="0"/>
              <a:t>https://pixabay.com </a:t>
            </a:r>
          </a:p>
        </p:txBody>
      </p:sp>
      <p:sp>
        <p:nvSpPr>
          <p:cNvPr id="4" name="Označba mesta številke diapozitiva 3"/>
          <p:cNvSpPr>
            <a:spLocks noGrp="1"/>
          </p:cNvSpPr>
          <p:nvPr>
            <p:ph type="sldNum" sz="quarter" idx="5"/>
          </p:nvPr>
        </p:nvSpPr>
        <p:spPr/>
        <p:txBody>
          <a:bodyPr/>
          <a:lstStyle/>
          <a:p>
            <a:fld id="{FD890C62-02BA-4B64-96F1-99D7E3BEEE56}" type="slidenum">
              <a:rPr lang="el-GR" smtClean="0"/>
              <a:t>11</a:t>
            </a:fld>
            <a:endParaRPr lang="el-GR"/>
          </a:p>
        </p:txBody>
      </p:sp>
    </p:spTree>
    <p:extLst>
      <p:ext uri="{BB962C8B-B14F-4D97-AF65-F5344CB8AC3E}">
        <p14:creationId xmlns:p14="http://schemas.microsoft.com/office/powerpoint/2010/main" val="242346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12</a:t>
            </a:fld>
            <a:endParaRPr lang="el-GR"/>
          </a:p>
        </p:txBody>
      </p:sp>
    </p:spTree>
    <p:extLst>
      <p:ext uri="{BB962C8B-B14F-4D97-AF65-F5344CB8AC3E}">
        <p14:creationId xmlns:p14="http://schemas.microsoft.com/office/powerpoint/2010/main" val="2033300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13</a:t>
            </a:fld>
            <a:endParaRPr lang="el-GR"/>
          </a:p>
        </p:txBody>
      </p:sp>
    </p:spTree>
    <p:extLst>
      <p:ext uri="{BB962C8B-B14F-4D97-AF65-F5344CB8AC3E}">
        <p14:creationId xmlns:p14="http://schemas.microsoft.com/office/powerpoint/2010/main" val="747465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Quelle</a:t>
            </a:r>
            <a:r>
              <a:rPr lang="sl-SI" dirty="0"/>
              <a:t>: </a:t>
            </a:r>
            <a:r>
              <a:rPr lang="sl-SI" dirty="0" err="1"/>
              <a:t>Unspelash free Photos </a:t>
            </a:r>
            <a:r>
              <a:rPr lang="sl-SI" dirty="0"/>
              <a:t>https://unsplash.com/  </a:t>
            </a:r>
          </a:p>
        </p:txBody>
      </p:sp>
      <p:sp>
        <p:nvSpPr>
          <p:cNvPr id="4" name="Označba mesta številke diapozitiva 3"/>
          <p:cNvSpPr>
            <a:spLocks noGrp="1"/>
          </p:cNvSpPr>
          <p:nvPr>
            <p:ph type="sldNum" sz="quarter" idx="5"/>
          </p:nvPr>
        </p:nvSpPr>
        <p:spPr/>
        <p:txBody>
          <a:bodyPr/>
          <a:lstStyle/>
          <a:p>
            <a:fld id="{FD890C62-02BA-4B64-96F1-99D7E3BEEE56}" type="slidenum">
              <a:rPr lang="el-GR" smtClean="0"/>
              <a:t>14</a:t>
            </a:fld>
            <a:endParaRPr lang="el-GR"/>
          </a:p>
        </p:txBody>
      </p:sp>
    </p:spTree>
    <p:extLst>
      <p:ext uri="{BB962C8B-B14F-4D97-AF65-F5344CB8AC3E}">
        <p14:creationId xmlns:p14="http://schemas.microsoft.com/office/powerpoint/2010/main" val="2839838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Quelle</a:t>
            </a:r>
            <a:r>
              <a:rPr lang="sl-SI" dirty="0"/>
              <a:t>: </a:t>
            </a:r>
            <a:r>
              <a:rPr lang="sl-SI" dirty="0" err="1"/>
              <a:t>Pixabax Kostenlose Fotos </a:t>
            </a:r>
            <a:r>
              <a:rPr lang="sl-SI" dirty="0"/>
              <a:t>https://pixabay.com</a:t>
            </a:r>
          </a:p>
        </p:txBody>
      </p:sp>
      <p:sp>
        <p:nvSpPr>
          <p:cNvPr id="4" name="Označba mesta številke diapozitiva 3"/>
          <p:cNvSpPr>
            <a:spLocks noGrp="1"/>
          </p:cNvSpPr>
          <p:nvPr>
            <p:ph type="sldNum" sz="quarter" idx="5"/>
          </p:nvPr>
        </p:nvSpPr>
        <p:spPr/>
        <p:txBody>
          <a:bodyPr/>
          <a:lstStyle/>
          <a:p>
            <a:fld id="{FD890C62-02BA-4B64-96F1-99D7E3BEEE56}" type="slidenum">
              <a:rPr lang="el-GR" smtClean="0"/>
              <a:t>15</a:t>
            </a:fld>
            <a:endParaRPr lang="el-GR"/>
          </a:p>
        </p:txBody>
      </p:sp>
    </p:spTree>
    <p:extLst>
      <p:ext uri="{BB962C8B-B14F-4D97-AF65-F5344CB8AC3E}">
        <p14:creationId xmlns:p14="http://schemas.microsoft.com/office/powerpoint/2010/main" val="27917517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16</a:t>
            </a:fld>
            <a:endParaRPr lang="el-GR"/>
          </a:p>
        </p:txBody>
      </p:sp>
    </p:spTree>
    <p:extLst>
      <p:ext uri="{BB962C8B-B14F-4D97-AF65-F5344CB8AC3E}">
        <p14:creationId xmlns:p14="http://schemas.microsoft.com/office/powerpoint/2010/main" val="718532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17</a:t>
            </a:fld>
            <a:endParaRPr lang="el-GR"/>
          </a:p>
        </p:txBody>
      </p:sp>
    </p:spTree>
    <p:extLst>
      <p:ext uri="{BB962C8B-B14F-4D97-AF65-F5344CB8AC3E}">
        <p14:creationId xmlns:p14="http://schemas.microsoft.com/office/powerpoint/2010/main" val="39044041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Quelle</a:t>
            </a:r>
            <a:r>
              <a:rPr lang="sl-SI" dirty="0"/>
              <a:t>: </a:t>
            </a:r>
            <a:r>
              <a:rPr lang="sl-SI" dirty="0" err="1"/>
              <a:t>Unsplash Free Photos </a:t>
            </a:r>
            <a:r>
              <a:rPr lang="sl-SI" dirty="0"/>
              <a:t>https://unsplash.com/ </a:t>
            </a:r>
          </a:p>
        </p:txBody>
      </p:sp>
      <p:sp>
        <p:nvSpPr>
          <p:cNvPr id="4" name="Označba mesta številke diapozitiva 3"/>
          <p:cNvSpPr>
            <a:spLocks noGrp="1"/>
          </p:cNvSpPr>
          <p:nvPr>
            <p:ph type="sldNum" sz="quarter" idx="5"/>
          </p:nvPr>
        </p:nvSpPr>
        <p:spPr/>
        <p:txBody>
          <a:bodyPr/>
          <a:lstStyle/>
          <a:p>
            <a:fld id="{FD890C62-02BA-4B64-96F1-99D7E3BEEE56}" type="slidenum">
              <a:rPr lang="el-GR" smtClean="0"/>
              <a:t>18</a:t>
            </a:fld>
            <a:endParaRPr lang="el-GR"/>
          </a:p>
        </p:txBody>
      </p:sp>
    </p:spTree>
    <p:extLst>
      <p:ext uri="{BB962C8B-B14F-4D97-AF65-F5344CB8AC3E}">
        <p14:creationId xmlns:p14="http://schemas.microsoft.com/office/powerpoint/2010/main" val="17253536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Quelle</a:t>
            </a:r>
            <a:r>
              <a:rPr lang="sl-SI" dirty="0"/>
              <a:t>: </a:t>
            </a:r>
            <a:r>
              <a:rPr lang="sl-SI" dirty="0" err="1"/>
              <a:t>Pixabay Freie Fotos </a:t>
            </a:r>
            <a:r>
              <a:rPr lang="sl-SI" dirty="0"/>
              <a:t>https://pixabay.com</a:t>
            </a:r>
          </a:p>
        </p:txBody>
      </p:sp>
      <p:sp>
        <p:nvSpPr>
          <p:cNvPr id="4" name="Označba mesta številke diapozitiva 3"/>
          <p:cNvSpPr>
            <a:spLocks noGrp="1"/>
          </p:cNvSpPr>
          <p:nvPr>
            <p:ph type="sldNum" sz="quarter" idx="5"/>
          </p:nvPr>
        </p:nvSpPr>
        <p:spPr/>
        <p:txBody>
          <a:bodyPr/>
          <a:lstStyle/>
          <a:p>
            <a:fld id="{FD890C62-02BA-4B64-96F1-99D7E3BEEE56}" type="slidenum">
              <a:rPr lang="el-GR" smtClean="0"/>
              <a:t>19</a:t>
            </a:fld>
            <a:endParaRPr lang="el-GR"/>
          </a:p>
        </p:txBody>
      </p:sp>
    </p:spTree>
    <p:extLst>
      <p:ext uri="{BB962C8B-B14F-4D97-AF65-F5344CB8AC3E}">
        <p14:creationId xmlns:p14="http://schemas.microsoft.com/office/powerpoint/2010/main" val="1189362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a:t>
            </a:fld>
            <a:endParaRPr lang="el-GR"/>
          </a:p>
        </p:txBody>
      </p:sp>
    </p:spTree>
    <p:extLst>
      <p:ext uri="{BB962C8B-B14F-4D97-AF65-F5344CB8AC3E}">
        <p14:creationId xmlns:p14="http://schemas.microsoft.com/office/powerpoint/2010/main" val="42164729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Quelle</a:t>
            </a:r>
            <a:r>
              <a:rPr lang="sl-SI" dirty="0"/>
              <a:t>: </a:t>
            </a:r>
            <a:r>
              <a:rPr lang="sl-SI" dirty="0" err="1"/>
              <a:t>Pixabay Freie Fotos </a:t>
            </a:r>
            <a:r>
              <a:rPr lang="sl-SI" dirty="0"/>
              <a:t>https://pixabay.com</a:t>
            </a:r>
          </a:p>
        </p:txBody>
      </p:sp>
      <p:sp>
        <p:nvSpPr>
          <p:cNvPr id="4" name="Označba mesta številke diapozitiva 3"/>
          <p:cNvSpPr>
            <a:spLocks noGrp="1"/>
          </p:cNvSpPr>
          <p:nvPr>
            <p:ph type="sldNum" sz="quarter" idx="5"/>
          </p:nvPr>
        </p:nvSpPr>
        <p:spPr/>
        <p:txBody>
          <a:bodyPr/>
          <a:lstStyle/>
          <a:p>
            <a:fld id="{FD890C62-02BA-4B64-96F1-99D7E3BEEE56}" type="slidenum">
              <a:rPr lang="el-GR" smtClean="0"/>
              <a:t>20</a:t>
            </a:fld>
            <a:endParaRPr lang="el-GR"/>
          </a:p>
        </p:txBody>
      </p:sp>
    </p:spTree>
    <p:extLst>
      <p:ext uri="{BB962C8B-B14F-4D97-AF65-F5344CB8AC3E}">
        <p14:creationId xmlns:p14="http://schemas.microsoft.com/office/powerpoint/2010/main" val="4089939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21</a:t>
            </a:fld>
            <a:endParaRPr lang="el-GR"/>
          </a:p>
        </p:txBody>
      </p:sp>
    </p:spTree>
    <p:extLst>
      <p:ext uri="{BB962C8B-B14F-4D97-AF65-F5344CB8AC3E}">
        <p14:creationId xmlns:p14="http://schemas.microsoft.com/office/powerpoint/2010/main" val="25314793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22</a:t>
            </a:fld>
            <a:endParaRPr lang="el-GR"/>
          </a:p>
        </p:txBody>
      </p:sp>
    </p:spTree>
    <p:extLst>
      <p:ext uri="{BB962C8B-B14F-4D97-AF65-F5344CB8AC3E}">
        <p14:creationId xmlns:p14="http://schemas.microsoft.com/office/powerpoint/2010/main" val="2564702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23</a:t>
            </a:fld>
            <a:endParaRPr lang="el-GR"/>
          </a:p>
        </p:txBody>
      </p:sp>
    </p:spTree>
    <p:extLst>
      <p:ext uri="{BB962C8B-B14F-4D97-AF65-F5344CB8AC3E}">
        <p14:creationId xmlns:p14="http://schemas.microsoft.com/office/powerpoint/2010/main" val="1088547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24</a:t>
            </a:fld>
            <a:endParaRPr lang="el-GR"/>
          </a:p>
        </p:txBody>
      </p:sp>
    </p:spTree>
    <p:extLst>
      <p:ext uri="{BB962C8B-B14F-4D97-AF65-F5344CB8AC3E}">
        <p14:creationId xmlns:p14="http://schemas.microsoft.com/office/powerpoint/2010/main" val="23308023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Quelle</a:t>
            </a:r>
            <a:r>
              <a:rPr lang="sl-SI" dirty="0"/>
              <a:t>: </a:t>
            </a:r>
            <a:r>
              <a:rPr lang="sl-SI" dirty="0" err="1"/>
              <a:t>Pixabay </a:t>
            </a:r>
            <a:r>
              <a:rPr lang="sl-SI" dirty="0"/>
              <a:t>Lizenz (</a:t>
            </a:r>
            <a:r>
              <a:rPr lang="sl-SI" dirty="0" err="1"/>
              <a:t>Rree Photos</a:t>
            </a:r>
            <a:r>
              <a:rPr lang="sl-SI" dirty="0"/>
              <a:t>): https://pixabay.com   </a:t>
            </a:r>
          </a:p>
          <a:p>
            <a:endParaRPr lang="sl-SI" dirty="0"/>
          </a:p>
        </p:txBody>
      </p:sp>
      <p:sp>
        <p:nvSpPr>
          <p:cNvPr id="4" name="Označba mesta številke diapozitiva 3"/>
          <p:cNvSpPr>
            <a:spLocks noGrp="1"/>
          </p:cNvSpPr>
          <p:nvPr>
            <p:ph type="sldNum" sz="quarter" idx="5"/>
          </p:nvPr>
        </p:nvSpPr>
        <p:spPr/>
        <p:txBody>
          <a:bodyPr/>
          <a:lstStyle/>
          <a:p>
            <a:fld id="{FD890C62-02BA-4B64-96F1-99D7E3BEEE56}" type="slidenum">
              <a:rPr lang="el-GR" smtClean="0"/>
              <a:t>25</a:t>
            </a:fld>
            <a:endParaRPr lang="el-GR"/>
          </a:p>
        </p:txBody>
      </p:sp>
    </p:spTree>
    <p:extLst>
      <p:ext uri="{BB962C8B-B14F-4D97-AF65-F5344CB8AC3E}">
        <p14:creationId xmlns:p14="http://schemas.microsoft.com/office/powerpoint/2010/main" val="33790134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26</a:t>
            </a:fld>
            <a:endParaRPr lang="el-GR"/>
          </a:p>
        </p:txBody>
      </p:sp>
    </p:spTree>
    <p:extLst>
      <p:ext uri="{BB962C8B-B14F-4D97-AF65-F5344CB8AC3E}">
        <p14:creationId xmlns:p14="http://schemas.microsoft.com/office/powerpoint/2010/main" val="35450732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27</a:t>
            </a:fld>
            <a:endParaRPr lang="el-GR"/>
          </a:p>
        </p:txBody>
      </p:sp>
    </p:spTree>
    <p:extLst>
      <p:ext uri="{BB962C8B-B14F-4D97-AF65-F5344CB8AC3E}">
        <p14:creationId xmlns:p14="http://schemas.microsoft.com/office/powerpoint/2010/main" val="42269153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28</a:t>
            </a:fld>
            <a:endParaRPr lang="el-GR"/>
          </a:p>
        </p:txBody>
      </p:sp>
    </p:spTree>
    <p:extLst>
      <p:ext uri="{BB962C8B-B14F-4D97-AF65-F5344CB8AC3E}">
        <p14:creationId xmlns:p14="http://schemas.microsoft.com/office/powerpoint/2010/main" val="18500080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29</a:t>
            </a:fld>
            <a:endParaRPr lang="el-GR"/>
          </a:p>
        </p:txBody>
      </p:sp>
    </p:spTree>
    <p:extLst>
      <p:ext uri="{BB962C8B-B14F-4D97-AF65-F5344CB8AC3E}">
        <p14:creationId xmlns:p14="http://schemas.microsoft.com/office/powerpoint/2010/main" val="2338822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a:t>
            </a:fld>
            <a:endParaRPr lang="el-GR"/>
          </a:p>
        </p:txBody>
      </p:sp>
    </p:spTree>
    <p:extLst>
      <p:ext uri="{BB962C8B-B14F-4D97-AF65-F5344CB8AC3E}">
        <p14:creationId xmlns:p14="http://schemas.microsoft.com/office/powerpoint/2010/main" val="26635334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Quelle</a:t>
            </a:r>
            <a:r>
              <a:rPr lang="sl-SI" dirty="0"/>
              <a:t>: </a:t>
            </a:r>
            <a:r>
              <a:rPr lang="sl-SI" dirty="0" err="1"/>
              <a:t>Pixabay Freie Fotos </a:t>
            </a:r>
            <a:r>
              <a:rPr lang="sl-SI" dirty="0"/>
              <a:t>https://pixabay.com</a:t>
            </a:r>
          </a:p>
        </p:txBody>
      </p:sp>
      <p:sp>
        <p:nvSpPr>
          <p:cNvPr id="4" name="Označba mesta številke diapozitiva 3"/>
          <p:cNvSpPr>
            <a:spLocks noGrp="1"/>
          </p:cNvSpPr>
          <p:nvPr>
            <p:ph type="sldNum" sz="quarter" idx="5"/>
          </p:nvPr>
        </p:nvSpPr>
        <p:spPr/>
        <p:txBody>
          <a:bodyPr/>
          <a:lstStyle/>
          <a:p>
            <a:fld id="{FD890C62-02BA-4B64-96F1-99D7E3BEEE56}" type="slidenum">
              <a:rPr lang="el-GR" smtClean="0"/>
              <a:t>30</a:t>
            </a:fld>
            <a:endParaRPr lang="el-GR"/>
          </a:p>
        </p:txBody>
      </p:sp>
    </p:spTree>
    <p:extLst>
      <p:ext uri="{BB962C8B-B14F-4D97-AF65-F5344CB8AC3E}">
        <p14:creationId xmlns:p14="http://schemas.microsoft.com/office/powerpoint/2010/main" val="10490423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31</a:t>
            </a:fld>
            <a:endParaRPr lang="el-GR"/>
          </a:p>
        </p:txBody>
      </p:sp>
    </p:spTree>
    <p:extLst>
      <p:ext uri="{BB962C8B-B14F-4D97-AF65-F5344CB8AC3E}">
        <p14:creationId xmlns:p14="http://schemas.microsoft.com/office/powerpoint/2010/main" val="15120463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32</a:t>
            </a:fld>
            <a:endParaRPr lang="el-GR"/>
          </a:p>
        </p:txBody>
      </p:sp>
    </p:spTree>
    <p:extLst>
      <p:ext uri="{BB962C8B-B14F-4D97-AF65-F5344CB8AC3E}">
        <p14:creationId xmlns:p14="http://schemas.microsoft.com/office/powerpoint/2010/main" val="36662825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33</a:t>
            </a:fld>
            <a:endParaRPr lang="el-GR"/>
          </a:p>
        </p:txBody>
      </p:sp>
    </p:spTree>
    <p:extLst>
      <p:ext uri="{BB962C8B-B14F-4D97-AF65-F5344CB8AC3E}">
        <p14:creationId xmlns:p14="http://schemas.microsoft.com/office/powerpoint/2010/main" val="307145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a:p>
        </p:txBody>
      </p:sp>
      <p:sp>
        <p:nvSpPr>
          <p:cNvPr id="4" name="Rezervirano mjesto broja slajda 3"/>
          <p:cNvSpPr>
            <a:spLocks noGrp="1"/>
          </p:cNvSpPr>
          <p:nvPr>
            <p:ph type="sldNum" sz="quarter" idx="10"/>
          </p:nvPr>
        </p:nvSpPr>
        <p:spPr/>
        <p:txBody>
          <a:bodyPr/>
          <a:lstStyle/>
          <a:p>
            <a:fld id="{FD890C62-02BA-4B64-96F1-99D7E3BEEE56}" type="slidenum">
              <a:rPr lang="el-GR" smtClean="0"/>
              <a:t>4</a:t>
            </a:fld>
            <a:endParaRPr lang="el-GR"/>
          </a:p>
        </p:txBody>
      </p:sp>
    </p:spTree>
    <p:extLst>
      <p:ext uri="{BB962C8B-B14F-4D97-AF65-F5344CB8AC3E}">
        <p14:creationId xmlns:p14="http://schemas.microsoft.com/office/powerpoint/2010/main" val="116205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5</a:t>
            </a:fld>
            <a:endParaRPr lang="el-GR"/>
          </a:p>
        </p:txBody>
      </p:sp>
    </p:spTree>
    <p:extLst>
      <p:ext uri="{BB962C8B-B14F-4D97-AF65-F5344CB8AC3E}">
        <p14:creationId xmlns:p14="http://schemas.microsoft.com/office/powerpoint/2010/main" val="264933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6</a:t>
            </a:fld>
            <a:endParaRPr lang="el-GR"/>
          </a:p>
        </p:txBody>
      </p:sp>
    </p:spTree>
    <p:extLst>
      <p:ext uri="{BB962C8B-B14F-4D97-AF65-F5344CB8AC3E}">
        <p14:creationId xmlns:p14="http://schemas.microsoft.com/office/powerpoint/2010/main" val="1491346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7</a:t>
            </a:fld>
            <a:endParaRPr lang="el-GR"/>
          </a:p>
        </p:txBody>
      </p:sp>
    </p:spTree>
    <p:extLst>
      <p:ext uri="{BB962C8B-B14F-4D97-AF65-F5344CB8AC3E}">
        <p14:creationId xmlns:p14="http://schemas.microsoft.com/office/powerpoint/2010/main" val="128476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nSpc>
                <a:spcPct val="107000"/>
              </a:lnSpc>
              <a:spcAft>
                <a:spcPts val="800"/>
              </a:spcAft>
            </a:pPr>
            <a:r>
              <a:rPr lang="sl-SI" sz="1200" kern="100" dirty="0" err="1">
                <a:effectLst/>
                <a:latin typeface="Calibri" panose="020F0502020204030204" pitchFamily="34" charset="0"/>
                <a:ea typeface="Calibri" panose="020F0502020204030204" pitchFamily="34" charset="0"/>
                <a:cs typeface="Times New Roman" panose="02020603050405020304" pitchFamily="18" charset="0"/>
              </a:rPr>
              <a:t>Quelle</a:t>
            </a:r>
            <a:r>
              <a:rPr lang="sl-SI"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1200" kern="100" dirty="0" err="1">
                <a:effectLst/>
                <a:latin typeface="Calibri" panose="020F0502020204030204" pitchFamily="34" charset="0"/>
                <a:ea typeface="Calibri" panose="020F0502020204030204" pitchFamily="34" charset="0"/>
                <a:cs typeface="Times New Roman" panose="02020603050405020304" pitchFamily="18" charset="0"/>
              </a:rPr>
              <a:t>Informationsstörung</a:t>
            </a:r>
            <a:r>
              <a:rPr lang="sl-SI"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1200" kern="100" dirty="0" err="1">
                <a:effectLst/>
                <a:latin typeface="Calibri" panose="020F0502020204030204" pitchFamily="34" charset="0"/>
                <a:ea typeface="Calibri" panose="020F0502020204030204" pitchFamily="34" charset="0"/>
                <a:cs typeface="Times New Roman" panose="02020603050405020304" pitchFamily="18" charset="0"/>
              </a:rPr>
              <a:t>Toward an Interdisciplinary Framework for Research and Policy Making: </a:t>
            </a:r>
            <a:r>
              <a:rPr lang="sl-SI" sz="12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https://rm.coe.int/information-disorder-toward-an-interdisciplinary-framework-for-researc/168076277c</a:t>
            </a:r>
            <a:endParaRPr lang="sl-SI"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sl-SI" dirty="0"/>
          </a:p>
        </p:txBody>
      </p:sp>
      <p:sp>
        <p:nvSpPr>
          <p:cNvPr id="4" name="Označba mesta številke diapozitiva 3"/>
          <p:cNvSpPr>
            <a:spLocks noGrp="1"/>
          </p:cNvSpPr>
          <p:nvPr>
            <p:ph type="sldNum" sz="quarter" idx="5"/>
          </p:nvPr>
        </p:nvSpPr>
        <p:spPr/>
        <p:txBody>
          <a:bodyPr/>
          <a:lstStyle/>
          <a:p>
            <a:fld id="{FD890C62-02BA-4B64-96F1-99D7E3BEEE56}" type="slidenum">
              <a:rPr lang="el-GR" smtClean="0"/>
              <a:t>8</a:t>
            </a:fld>
            <a:endParaRPr lang="el-GR"/>
          </a:p>
        </p:txBody>
      </p:sp>
    </p:spTree>
    <p:extLst>
      <p:ext uri="{BB962C8B-B14F-4D97-AF65-F5344CB8AC3E}">
        <p14:creationId xmlns:p14="http://schemas.microsoft.com/office/powerpoint/2010/main" val="1147593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9</a:t>
            </a:fld>
            <a:endParaRPr lang="el-GR"/>
          </a:p>
        </p:txBody>
      </p:sp>
    </p:spTree>
    <p:extLst>
      <p:ext uri="{BB962C8B-B14F-4D97-AF65-F5344CB8AC3E}">
        <p14:creationId xmlns:p14="http://schemas.microsoft.com/office/powerpoint/2010/main" val="2557416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ing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97067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ubmodule Intro">
    <p:spTree>
      <p:nvGrpSpPr>
        <p:cNvPr id="1" name=""/>
        <p:cNvGrpSpPr/>
        <p:nvPr/>
      </p:nvGrpSpPr>
      <p:grpSpPr>
        <a:xfrm>
          <a:off x="0" y="0"/>
          <a:ext cx="0" cy="0"/>
          <a:chOff x="0" y="0"/>
          <a:chExt cx="0" cy="0"/>
        </a:xfrm>
      </p:grpSpPr>
      <p:sp>
        <p:nvSpPr>
          <p:cNvPr id="11" name="Rectangle 1">
            <a:extLst>
              <a:ext uri="{FF2B5EF4-FFF2-40B4-BE49-F238E27FC236}">
                <a16:creationId xmlns:a16="http://schemas.microsoft.com/office/drawing/2014/main" id="{85AC0203-B144-4B95-B9C1-17443F665396}"/>
              </a:ext>
            </a:extLst>
          </p:cNvPr>
          <p:cNvSpPr/>
          <p:nvPr userDrawn="1"/>
        </p:nvSpPr>
        <p:spPr>
          <a:xfrm>
            <a:off x="0" y="2252352"/>
            <a:ext cx="12192001" cy="3787362"/>
          </a:xfrm>
          <a:prstGeom prst="rect">
            <a:avLst/>
          </a:prstGeom>
          <a:solidFill>
            <a:srgbClr val="004899"/>
          </a:solidFill>
          <a:ln w="9525">
            <a:noFill/>
            <a:miter lim="800000"/>
            <a:headEnd/>
            <a:tailEnd/>
          </a:ln>
          <a:effectLst>
            <a:outerShdw blurRad="40000" dist="23000" dir="5400000" rotWithShape="0">
              <a:srgbClr val="808080">
                <a:alpha val="34998"/>
              </a:srgbClr>
            </a:outerShdw>
          </a:effectLst>
        </p:spPr>
        <p:txBody>
          <a:bodyPr anchor="ctr"/>
          <a:lstStyle/>
          <a:p>
            <a:pPr marL="285750" lvl="0" indent="-285750" algn="ctr">
              <a:buFont typeface="Wingdings" panose="05000000000000000000" pitchFamily="2" charset="2"/>
              <a:buChar char="§"/>
            </a:pPr>
            <a:endParaRPr lang="el-GR"/>
          </a:p>
        </p:txBody>
      </p:sp>
      <p:sp>
        <p:nvSpPr>
          <p:cNvPr id="2" name="Τίτλος 1">
            <a:extLst>
              <a:ext uri="{FF2B5EF4-FFF2-40B4-BE49-F238E27FC236}">
                <a16:creationId xmlns:a16="http://schemas.microsoft.com/office/drawing/2014/main" id="{92E2F149-5B82-4AC0-9047-B6440DBA3BCD}"/>
              </a:ext>
            </a:extLst>
          </p:cNvPr>
          <p:cNvSpPr>
            <a:spLocks noGrp="1"/>
          </p:cNvSpPr>
          <p:nvPr>
            <p:ph type="title"/>
          </p:nvPr>
        </p:nvSpPr>
        <p:spPr>
          <a:xfrm>
            <a:off x="558000" y="1080000"/>
            <a:ext cx="10515600" cy="618346"/>
          </a:xfrm>
        </p:spPr>
        <p:txBody>
          <a:bodyPr>
            <a:noAutofit/>
          </a:bodyPr>
          <a:lstStyle>
            <a:lvl1pPr>
              <a:defRPr lang="el-GR" sz="2200" kern="1200" dirty="0">
                <a:solidFill>
                  <a:srgbClr val="D8134D"/>
                </a:solidFill>
                <a:latin typeface="+mn-lt"/>
                <a:ea typeface="+mj-ea"/>
                <a:cs typeface="+mj-cs"/>
              </a:defRPr>
            </a:lvl1pPr>
          </a:lstStyle>
          <a:p>
            <a:r>
              <a:rPr lang="el-GR"/>
              <a:t>Στυλ κύριου τίτλου</a:t>
            </a:r>
          </a:p>
        </p:txBody>
      </p:sp>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36451" y="2218305"/>
            <a:ext cx="7872768" cy="3787361"/>
          </a:xfrm>
        </p:spPr>
        <p:txBody>
          <a:bodyPr/>
          <a:lstStyle>
            <a:lvl1pPr marL="228600" indent="-228600">
              <a:buClr>
                <a:schemeClr val="bg1"/>
              </a:buClr>
              <a:buFont typeface="Wingdings" panose="05000000000000000000" pitchFamily="2" charset="2"/>
              <a:buChar char="ü"/>
              <a:defRPr>
                <a:solidFill>
                  <a:schemeClr val="bg1"/>
                </a:solidFill>
                <a:effectLst>
                  <a:outerShdw blurRad="38100" dist="38100" dir="2700000" algn="tl">
                    <a:srgbClr val="000000">
                      <a:alpha val="43137"/>
                    </a:srgbClr>
                  </a:outerShdw>
                </a:effectLst>
                <a:latin typeface="+mn-lt"/>
              </a:defRPr>
            </a:lvl1pPr>
            <a:lvl2pPr marL="685800" indent="-228600">
              <a:buClr>
                <a:schemeClr val="bg1"/>
              </a:buClr>
              <a:buFont typeface="Wingdings" panose="05000000000000000000" pitchFamily="2" charset="2"/>
              <a:buChar char="ü"/>
              <a:defRPr>
                <a:solidFill>
                  <a:schemeClr val="bg1"/>
                </a:solidFill>
                <a:effectLst>
                  <a:outerShdw blurRad="38100" dist="38100" dir="2700000" algn="tl">
                    <a:srgbClr val="000000">
                      <a:alpha val="43137"/>
                    </a:srgbClr>
                  </a:outerShdw>
                </a:effectLst>
                <a:latin typeface="+mn-lt"/>
              </a:defRPr>
            </a:lvl2pPr>
            <a:lvl3pPr marL="1143000" indent="-228600">
              <a:buClr>
                <a:schemeClr val="bg1"/>
              </a:buClr>
              <a:buFont typeface="Wingdings" panose="05000000000000000000" pitchFamily="2" charset="2"/>
              <a:buChar char="ü"/>
              <a:defRPr>
                <a:solidFill>
                  <a:schemeClr val="bg1"/>
                </a:solidFill>
                <a:effectLst>
                  <a:outerShdw blurRad="38100" dist="38100" dir="2700000" algn="tl">
                    <a:srgbClr val="000000">
                      <a:alpha val="43137"/>
                    </a:srgbClr>
                  </a:outerShdw>
                </a:effectLst>
                <a:latin typeface="+mn-lt"/>
              </a:defRPr>
            </a:lvl3pPr>
            <a:lvl4pPr marL="1600200" indent="-228600">
              <a:buClr>
                <a:schemeClr val="bg1"/>
              </a:buClr>
              <a:buFont typeface="Wingdings" panose="05000000000000000000" pitchFamily="2" charset="2"/>
              <a:buChar char="ü"/>
              <a:defRPr>
                <a:solidFill>
                  <a:schemeClr val="bg1"/>
                </a:solidFill>
                <a:effectLst>
                  <a:outerShdw blurRad="38100" dist="38100" dir="2700000" algn="tl">
                    <a:srgbClr val="000000">
                      <a:alpha val="43137"/>
                    </a:srgbClr>
                  </a:outerShdw>
                </a:effectLst>
                <a:latin typeface="+mn-lt"/>
              </a:defRPr>
            </a:lvl4pPr>
            <a:lvl5pPr marL="2057400" indent="-228600">
              <a:buClr>
                <a:schemeClr val="bg1"/>
              </a:buClr>
              <a:buFont typeface="Wingdings" panose="05000000000000000000" pitchFamily="2" charset="2"/>
              <a:buChar char="ü"/>
              <a:defRPr>
                <a:solidFill>
                  <a:schemeClr val="bg1"/>
                </a:solidFill>
                <a:effectLst>
                  <a:outerShdw blurRad="38100" dist="38100" dir="2700000" algn="tl">
                    <a:srgbClr val="000000">
                      <a:alpha val="43137"/>
                    </a:srgbClr>
                  </a:outerShdw>
                </a:effectLst>
                <a:latin typeface="+mn-lt"/>
              </a:defRPr>
            </a:lvl5p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8" name="TextBox 80">
            <a:extLst>
              <a:ext uri="{FF2B5EF4-FFF2-40B4-BE49-F238E27FC236}">
                <a16:creationId xmlns:a16="http://schemas.microsoft.com/office/drawing/2014/main" id="{C2E476BC-8345-4D0D-3E80-740E90062EC8}"/>
              </a:ext>
            </a:extLst>
          </p:cNvPr>
          <p:cNvSpPr txBox="1">
            <a:spLocks noChangeArrowheads="1"/>
          </p:cNvSpPr>
          <p:nvPr userDrawn="1"/>
        </p:nvSpPr>
        <p:spPr bwMode="auto">
          <a:xfrm>
            <a:off x="-1009" y="1314"/>
            <a:ext cx="2553709" cy="533745"/>
          </a:xfrm>
          <a:prstGeom prst="rect">
            <a:avLst/>
          </a:prstGeom>
          <a:solidFill>
            <a:srgbClr val="004899"/>
          </a:solidFill>
          <a:ln w="9525">
            <a:noFill/>
            <a:miter lim="800000"/>
            <a:headEnd/>
            <a:tailEnd/>
          </a:ln>
          <a:effectLst>
            <a:outerShdw blurRad="40000" dist="23000" dir="5400000" rotWithShape="0">
              <a:srgbClr val="808080">
                <a:alpha val="34998"/>
              </a:srgbClr>
            </a:outerShdw>
          </a:effectLst>
        </p:spPr>
        <p:txBody>
          <a:bodyPr lIns="180000" anchor="ctr"/>
          <a:lstStyle>
            <a:defPPr>
              <a:defRPr lang="el-GR"/>
            </a:defPPr>
            <a:lvl1pPr algn="ctr" fontAlgn="auto">
              <a:spcBef>
                <a:spcPts val="0"/>
              </a:spcBef>
              <a:spcAft>
                <a:spcPts val="0"/>
              </a:spcAft>
              <a:defRPr>
                <a:solidFill>
                  <a:schemeClr val="lt1"/>
                </a:solidFill>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lvl="0" algn="l"/>
            <a:r>
              <a:rPr lang="en-US" altLang="el-GR" sz="2400" dirty="0" err="1" smtClean="0">
                <a:effectLst>
                  <a:outerShdw blurRad="38100" dist="38100" dir="2700000" algn="tl">
                    <a:srgbClr val="000000">
                      <a:alpha val="43137"/>
                    </a:srgbClr>
                  </a:outerShdw>
                </a:effectLst>
                <a:latin typeface="+mn-lt"/>
              </a:rPr>
              <a:t>Reflektieren</a:t>
            </a:r>
            <a:endParaRPr lang="en-US" altLang="el-GR" sz="2400" dirty="0">
              <a:effectLst>
                <a:outerShdw blurRad="38100" dist="38100" dir="2700000" algn="tl">
                  <a:srgbClr val="000000">
                    <a:alpha val="43137"/>
                  </a:srgbClr>
                </a:outerShdw>
              </a:effectLst>
              <a:latin typeface="+mn-lt"/>
            </a:endParaRPr>
          </a:p>
        </p:txBody>
      </p:sp>
      <p:sp>
        <p:nvSpPr>
          <p:cNvPr id="9" name="Oval 8">
            <a:extLst>
              <a:ext uri="{FF2B5EF4-FFF2-40B4-BE49-F238E27FC236}">
                <a16:creationId xmlns:a16="http://schemas.microsoft.com/office/drawing/2014/main" id="{FD00E564-24F8-EC0D-5724-7025327EDB99}"/>
              </a:ext>
            </a:extLst>
          </p:cNvPr>
          <p:cNvSpPr/>
          <p:nvPr userDrawn="1"/>
        </p:nvSpPr>
        <p:spPr bwMode="auto">
          <a:xfrm>
            <a:off x="2347827" y="59354"/>
            <a:ext cx="401430" cy="405819"/>
          </a:xfrm>
          <a:prstGeom prst="ellipse">
            <a:avLst/>
          </a:prstGeom>
          <a:solidFill>
            <a:srgbClr val="95C11F"/>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kern="0" dirty="0">
              <a:solidFill>
                <a:srgbClr val="D61920"/>
              </a:solidFill>
              <a:latin typeface="+mn-lt"/>
              <a:sym typeface="Arial"/>
              <a:rtl val="0"/>
            </a:endParaRPr>
          </a:p>
        </p:txBody>
      </p:sp>
      <p:sp>
        <p:nvSpPr>
          <p:cNvPr id="10" name="TextBox 9">
            <a:extLst>
              <a:ext uri="{FF2B5EF4-FFF2-40B4-BE49-F238E27FC236}">
                <a16:creationId xmlns:a16="http://schemas.microsoft.com/office/drawing/2014/main" id="{7F1C2C98-D9BC-6B3D-5C84-CBA4DF66EED5}"/>
              </a:ext>
            </a:extLst>
          </p:cNvPr>
          <p:cNvSpPr txBox="1">
            <a:spLocks noChangeArrowheads="1"/>
          </p:cNvSpPr>
          <p:nvPr userDrawn="1"/>
        </p:nvSpPr>
        <p:spPr bwMode="auto">
          <a:xfrm>
            <a:off x="2406386" y="-24282"/>
            <a:ext cx="324196" cy="46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eaLnBrk="1" hangingPunct="1">
              <a:lnSpc>
                <a:spcPct val="150000"/>
              </a:lnSpc>
              <a:buClr>
                <a:schemeClr val="bg1"/>
              </a:buClr>
              <a:buSzPct val="140000"/>
            </a:pPr>
            <a:r>
              <a:rPr lang="en-US" altLang="el-GR" sz="1800" dirty="0">
                <a:solidFill>
                  <a:schemeClr val="bg1"/>
                </a:solidFill>
                <a:effectLst>
                  <a:outerShdw blurRad="38100" dist="38100" dir="2700000" algn="tl">
                    <a:srgbClr val="000000">
                      <a:alpha val="43137"/>
                    </a:srgbClr>
                  </a:outerShdw>
                </a:effectLst>
                <a:latin typeface="+mn-lt"/>
              </a:rPr>
              <a:t>6</a:t>
            </a:r>
          </a:p>
        </p:txBody>
      </p:sp>
      <p:pic>
        <p:nvPicPr>
          <p:cNvPr id="5" name="Γραφικό 6">
            <a:extLst>
              <a:ext uri="{FF2B5EF4-FFF2-40B4-BE49-F238E27FC236}">
                <a16:creationId xmlns:a16="http://schemas.microsoft.com/office/drawing/2014/main" id="{8A4885C2-F3BE-A850-204D-D04D6FD4E502}"/>
              </a:ext>
            </a:extLst>
          </p:cNvPr>
          <p:cNvPicPr>
            <a:picLocks noChangeAspect="1"/>
          </p:cNvPicPr>
          <p:nvPr userDrawn="1"/>
        </p:nvPicPr>
        <p:blipFill>
          <a:blip r:embed="rId2">
            <a:extLst>
              <a:ext uri="{96DAC541-7B7A-43D3-8B79-37D633B846F1}">
                <asvg:svgBlip xmlns:asvg="http://schemas.microsoft.com/office/drawing/2016/SVG/main" xmlns="" r:embed="rId4"/>
              </a:ext>
            </a:extLst>
          </a:blip>
          <a:stretch>
            <a:fillRect/>
          </a:stretch>
        </p:blipFill>
        <p:spPr>
          <a:xfrm>
            <a:off x="8788071" y="48972"/>
            <a:ext cx="3381627" cy="843380"/>
          </a:xfrm>
          <a:prstGeom prst="rect">
            <a:avLst/>
          </a:prstGeom>
        </p:spPr>
      </p:pic>
      <p:pic>
        <p:nvPicPr>
          <p:cNvPr id="12" name="Εικόνα 11" descr="Εικόνα που περιέχει στιγμιότυπο οθόνης, γραμματοσειρά, Μπελ ηλεκτρίκ, Μπλε Majorelle&#10;&#10;Περιγραφή που δημιουργήθηκε αυτόματα">
            <a:extLst>
              <a:ext uri="{FF2B5EF4-FFF2-40B4-BE49-F238E27FC236}">
                <a16:creationId xmlns:a16="http://schemas.microsoft.com/office/drawing/2014/main" id="{6AABEEDA-D02E-DCCC-6FA4-75457C343B64}"/>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1181" y="6258631"/>
            <a:ext cx="2669683" cy="586246"/>
          </a:xfrm>
          <a:prstGeom prst="rect">
            <a:avLst/>
          </a:prstGeom>
        </p:spPr>
      </p:pic>
    </p:spTree>
    <p:extLst>
      <p:ext uri="{BB962C8B-B14F-4D97-AF65-F5344CB8AC3E}">
        <p14:creationId xmlns:p14="http://schemas.microsoft.com/office/powerpoint/2010/main" val="4020650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all outline">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FC282D51-334C-492B-9A39-B63B0DF2D66D}"/>
              </a:ext>
            </a:extLst>
          </p:cNvPr>
          <p:cNvSpPr>
            <a:spLocks noGrp="1"/>
          </p:cNvSpPr>
          <p:nvPr>
            <p:ph type="title"/>
          </p:nvPr>
        </p:nvSpPr>
        <p:spPr>
          <a:xfrm>
            <a:off x="838200" y="332075"/>
            <a:ext cx="10515600" cy="1325563"/>
          </a:xfrm>
        </p:spPr>
        <p:txBody>
          <a:bodyPr>
            <a:normAutofit/>
          </a:bodyPr>
          <a:lstStyle>
            <a:lvl1pPr algn="ctr">
              <a:defRPr lang="el-GR" sz="4000" b="0" kern="1200" dirty="0" smtClean="0">
                <a:solidFill>
                  <a:srgbClr val="D8134D"/>
                </a:solidFill>
                <a:latin typeface="+mn-lt"/>
                <a:ea typeface="Adobe Gothic Std B" panose="020B0800000000000000" pitchFamily="34" charset="-128"/>
                <a:cs typeface="+mj-cs"/>
              </a:defRPr>
            </a:lvl1pPr>
          </a:lstStyle>
          <a:p>
            <a:r>
              <a:rPr lang="el-GR"/>
              <a:t>Στυλ κύριου τίτλου</a:t>
            </a:r>
          </a:p>
        </p:txBody>
      </p:sp>
      <p:sp>
        <p:nvSpPr>
          <p:cNvPr id="10" name="TextBox 80">
            <a:extLst>
              <a:ext uri="{FF2B5EF4-FFF2-40B4-BE49-F238E27FC236}">
                <a16:creationId xmlns:a16="http://schemas.microsoft.com/office/drawing/2014/main" id="{79C9303C-96F0-47F7-8FD2-205DF32B61F9}"/>
              </a:ext>
            </a:extLst>
          </p:cNvPr>
          <p:cNvSpPr txBox="1">
            <a:spLocks noChangeArrowheads="1"/>
          </p:cNvSpPr>
          <p:nvPr userDrawn="1"/>
        </p:nvSpPr>
        <p:spPr bwMode="auto">
          <a:xfrm>
            <a:off x="361999" y="5260932"/>
            <a:ext cx="25624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a:solidFill>
                  <a:srgbClr val="FFFFFF"/>
                </a:solidFill>
                <a:latin typeface="Impact" panose="020B0806030902050204" pitchFamily="34" charset="0"/>
              </a:rPr>
              <a:t>2. Empower</a:t>
            </a:r>
          </a:p>
        </p:txBody>
      </p:sp>
      <p:sp>
        <p:nvSpPr>
          <p:cNvPr id="11" name="TextBox 81">
            <a:extLst>
              <a:ext uri="{FF2B5EF4-FFF2-40B4-BE49-F238E27FC236}">
                <a16:creationId xmlns:a16="http://schemas.microsoft.com/office/drawing/2014/main" id="{DA09FF50-0927-454B-AFBE-BC816B37A0E3}"/>
              </a:ext>
            </a:extLst>
          </p:cNvPr>
          <p:cNvSpPr txBox="1">
            <a:spLocks noChangeArrowheads="1"/>
          </p:cNvSpPr>
          <p:nvPr userDrawn="1"/>
        </p:nvSpPr>
        <p:spPr bwMode="auto">
          <a:xfrm>
            <a:off x="6112132" y="5231422"/>
            <a:ext cx="2465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a:solidFill>
                  <a:srgbClr val="FFFFFF"/>
                </a:solidFill>
                <a:latin typeface="Impact" panose="020B0806030902050204" pitchFamily="34" charset="0"/>
              </a:rPr>
              <a:t>3. Participate</a:t>
            </a:r>
          </a:p>
        </p:txBody>
      </p:sp>
      <p:sp>
        <p:nvSpPr>
          <p:cNvPr id="13" name="TextBox 80">
            <a:extLst>
              <a:ext uri="{FF2B5EF4-FFF2-40B4-BE49-F238E27FC236}">
                <a16:creationId xmlns:a16="http://schemas.microsoft.com/office/drawing/2014/main" id="{D64053F3-B864-46DB-814C-6742DA12C851}"/>
              </a:ext>
            </a:extLst>
          </p:cNvPr>
          <p:cNvSpPr txBox="1">
            <a:spLocks noChangeArrowheads="1"/>
          </p:cNvSpPr>
          <p:nvPr userDrawn="1"/>
        </p:nvSpPr>
        <p:spPr bwMode="auto">
          <a:xfrm>
            <a:off x="381260" y="2409476"/>
            <a:ext cx="25096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sz="2800">
                <a:solidFill>
                  <a:srgbClr val="FFFFFF"/>
                </a:solidFill>
                <a:latin typeface="Impact" panose="020B0806030902050204" pitchFamily="34" charset="0"/>
              </a:rPr>
              <a:t>1. Prevent</a:t>
            </a:r>
          </a:p>
        </p:txBody>
      </p:sp>
      <p:pic>
        <p:nvPicPr>
          <p:cNvPr id="12"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B6D1E8F0-8810-4EB0-8AB0-C8161F94E6F5}"/>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371295"/>
            <a:ext cx="1684020" cy="495300"/>
          </a:xfrm>
          <a:prstGeom prst="rect">
            <a:avLst/>
          </a:prstGeom>
          <a:noFill/>
          <a:ln>
            <a:noFill/>
          </a:ln>
        </p:spPr>
      </p:pic>
      <p:pic>
        <p:nvPicPr>
          <p:cNvPr id="2" name="Γραφικό 6">
            <a:extLst>
              <a:ext uri="{FF2B5EF4-FFF2-40B4-BE49-F238E27FC236}">
                <a16:creationId xmlns:a16="http://schemas.microsoft.com/office/drawing/2014/main" id="{3BF07FCA-51F0-CD61-A16F-1DA69030B6E7}"/>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11275" y="32173"/>
            <a:ext cx="3381627" cy="843380"/>
          </a:xfrm>
          <a:prstGeom prst="rect">
            <a:avLst/>
          </a:prstGeom>
        </p:spPr>
      </p:pic>
    </p:spTree>
    <p:extLst>
      <p:ext uri="{BB962C8B-B14F-4D97-AF65-F5344CB8AC3E}">
        <p14:creationId xmlns:p14="http://schemas.microsoft.com/office/powerpoint/2010/main" val="2071699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 Unit">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12B5C26-F28B-4AA9-BD2D-9793B5ACAA02}"/>
              </a:ext>
            </a:extLst>
          </p:cNvPr>
          <p:cNvSpPr>
            <a:spLocks noGrp="1"/>
          </p:cNvSpPr>
          <p:nvPr>
            <p:ph type="title" hasCustomPrompt="1"/>
          </p:nvPr>
        </p:nvSpPr>
        <p:spPr>
          <a:xfrm>
            <a:off x="558000" y="1079999"/>
            <a:ext cx="10515600" cy="893179"/>
          </a:xfrm>
        </p:spPr>
        <p:txBody>
          <a:bodyPr>
            <a:normAutofit/>
          </a:bodyPr>
          <a:lstStyle>
            <a:lvl1pPr>
              <a:defRPr lang="el-GR" sz="3600" b="1" kern="1200" dirty="0">
                <a:solidFill>
                  <a:srgbClr val="D8134D"/>
                </a:solidFill>
                <a:effectLst/>
                <a:latin typeface="+mn-lt"/>
                <a:ea typeface="Adobe Gothic Std B" panose="020B0800000000000000" pitchFamily="34" charset="-128"/>
                <a:cs typeface="+mj-cs"/>
              </a:defRPr>
            </a:lvl1pPr>
          </a:lstStyle>
          <a:p>
            <a:r>
              <a:rPr lang="en-US" dirty="0"/>
              <a:t>Unit 1</a:t>
            </a:r>
            <a:br>
              <a:rPr lang="en-US" dirty="0"/>
            </a:br>
            <a:r>
              <a:rPr lang="el-GR" dirty="0"/>
              <a:t>Στυλ κύριου τίτλου</a:t>
            </a:r>
          </a:p>
        </p:txBody>
      </p:sp>
      <p:sp>
        <p:nvSpPr>
          <p:cNvPr id="3" name="Θέση κειμένου 2">
            <a:extLst>
              <a:ext uri="{FF2B5EF4-FFF2-40B4-BE49-F238E27FC236}">
                <a16:creationId xmlns:a16="http://schemas.microsoft.com/office/drawing/2014/main" id="{C2867843-C85E-4F95-822E-2E2E06813F6C}"/>
              </a:ext>
            </a:extLst>
          </p:cNvPr>
          <p:cNvSpPr>
            <a:spLocks noGrp="1"/>
          </p:cNvSpPr>
          <p:nvPr>
            <p:ph type="body" idx="1"/>
          </p:nvPr>
        </p:nvSpPr>
        <p:spPr>
          <a:xfrm>
            <a:off x="558000" y="2160000"/>
            <a:ext cx="5157787" cy="503020"/>
          </a:xfrm>
        </p:spPr>
        <p:txBody>
          <a:bodyPr anchor="b">
            <a:normAutofit/>
          </a:bodyPr>
          <a:lstStyle>
            <a:lvl1pPr marL="0" indent="0">
              <a:buNone/>
              <a:defRPr lang="el-GR" sz="1800" b="1" kern="1200" dirty="0" smtClean="0">
                <a:solidFill>
                  <a:srgbClr val="000000"/>
                </a:solidFill>
                <a:latin typeface="Arial" panose="020B0604020202020204" pitchFamily="34" charset="0"/>
                <a:ea typeface="MS PGothic" panose="020B0600070205080204" pitchFamily="34" charset="-128"/>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a:extLst>
              <a:ext uri="{FF2B5EF4-FFF2-40B4-BE49-F238E27FC236}">
                <a16:creationId xmlns:a16="http://schemas.microsoft.com/office/drawing/2014/main" id="{A8468A7D-D857-4528-93D4-75CB428F4675}"/>
              </a:ext>
            </a:extLst>
          </p:cNvPr>
          <p:cNvSpPr>
            <a:spLocks noGrp="1"/>
          </p:cNvSpPr>
          <p:nvPr>
            <p:ph sz="half" idx="2"/>
          </p:nvPr>
        </p:nvSpPr>
        <p:spPr>
          <a:xfrm>
            <a:off x="558000" y="2687950"/>
            <a:ext cx="10515600" cy="3684588"/>
          </a:xfrm>
        </p:spPr>
        <p:txBody>
          <a:bodyPr/>
          <a:lstStyle>
            <a:lvl1pPr>
              <a:lnSpc>
                <a:spcPct val="150000"/>
              </a:lnSpc>
              <a:buClr>
                <a:srgbClr val="95C11F"/>
              </a:buClr>
              <a:defRPr>
                <a:latin typeface="+mn-lt"/>
              </a:defRPr>
            </a:lvl1pPr>
            <a:lvl2pPr marL="685800" indent="-228600">
              <a:lnSpc>
                <a:spcPct val="150000"/>
              </a:lnSpc>
              <a:buClr>
                <a:srgbClr val="95C11F"/>
              </a:buClr>
              <a:buFont typeface="Arial" panose="020B0604020202020204" pitchFamily="34" charset="0"/>
              <a:buChar char="•"/>
              <a:defRPr>
                <a:latin typeface="+mn-lt"/>
              </a:defRPr>
            </a:lvl2pPr>
            <a:lvl3pPr marL="1143000" indent="-228600">
              <a:lnSpc>
                <a:spcPct val="150000"/>
              </a:lnSpc>
              <a:buClr>
                <a:srgbClr val="95C11F"/>
              </a:buClr>
              <a:buFont typeface="Courier New" panose="02070309020205020404" pitchFamily="49" charset="0"/>
              <a:buChar char="o"/>
              <a:defRPr>
                <a:latin typeface="+mn-lt"/>
              </a:defRPr>
            </a:lvl3pPr>
            <a:lvl4pPr>
              <a:lnSpc>
                <a:spcPct val="150000"/>
              </a:lnSpc>
              <a:buClr>
                <a:srgbClr val="95C11F"/>
              </a:buClr>
              <a:defRPr>
                <a:latin typeface="+mn-lt"/>
              </a:defRPr>
            </a:lvl4pPr>
            <a:lvl5pPr>
              <a:lnSpc>
                <a:spcPct val="150000"/>
              </a:lnSpc>
              <a:buClr>
                <a:srgbClr val="95C11F"/>
              </a:buClr>
              <a:defRPr>
                <a:latin typeface="+mn-lt"/>
              </a:defRPr>
            </a:lvl5p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pic>
        <p:nvPicPr>
          <p:cNvPr id="19"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B9911DEF-60F4-4A71-9614-3CF965F78B27}"/>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07980" y="6356323"/>
            <a:ext cx="1684020" cy="495300"/>
          </a:xfrm>
          <a:prstGeom prst="rect">
            <a:avLst/>
          </a:prstGeom>
          <a:noFill/>
          <a:ln>
            <a:noFill/>
          </a:ln>
        </p:spPr>
      </p:pic>
      <p:pic>
        <p:nvPicPr>
          <p:cNvPr id="5" name="Γραφικό 6">
            <a:extLst>
              <a:ext uri="{FF2B5EF4-FFF2-40B4-BE49-F238E27FC236}">
                <a16:creationId xmlns:a16="http://schemas.microsoft.com/office/drawing/2014/main" id="{7429F7FF-8899-5BE5-E3F8-D6753BB3082B}"/>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9188605" y="48972"/>
            <a:ext cx="2981093" cy="743487"/>
          </a:xfrm>
          <a:prstGeom prst="rect">
            <a:avLst/>
          </a:prstGeom>
        </p:spPr>
      </p:pic>
    </p:spTree>
    <p:extLst>
      <p:ext uri="{BB962C8B-B14F-4D97-AF65-F5344CB8AC3E}">
        <p14:creationId xmlns:p14="http://schemas.microsoft.com/office/powerpoint/2010/main" val="575485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Unit slide single column">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E2F149-5B82-4AC0-9047-B6440DBA3BCD}"/>
              </a:ext>
            </a:extLst>
          </p:cNvPr>
          <p:cNvSpPr>
            <a:spLocks noGrp="1"/>
          </p:cNvSpPr>
          <p:nvPr>
            <p:ph type="title"/>
          </p:nvPr>
        </p:nvSpPr>
        <p:spPr>
          <a:xfrm>
            <a:off x="558000" y="1113050"/>
            <a:ext cx="11059692" cy="605096"/>
          </a:xfrm>
        </p:spPr>
        <p:txBody>
          <a:bodyPr>
            <a:normAutofit/>
          </a:bodyPr>
          <a:lstStyle>
            <a:lvl1pPr>
              <a:defRPr lang="el-GR" sz="2800" b="1" kern="1200" dirty="0">
                <a:solidFill>
                  <a:srgbClr val="D8134D"/>
                </a:solidFill>
                <a:effectLst/>
                <a:latin typeface="+mn-lt"/>
                <a:ea typeface="Adobe Gothic Std B" panose="020B0800000000000000" pitchFamily="34" charset="-128"/>
                <a:cs typeface="+mj-cs"/>
              </a:defRPr>
            </a:lvl1pPr>
          </a:lstStyle>
          <a:p>
            <a:r>
              <a:rPr lang="el-GR"/>
              <a:t>Στυλ κύριου τίτλου</a:t>
            </a:r>
          </a:p>
        </p:txBody>
      </p:sp>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57999" y="1799999"/>
            <a:ext cx="5852132" cy="4865977"/>
          </a:xfrm>
        </p:spPr>
        <p:txBody>
          <a:bodyPr/>
          <a:lstStyle>
            <a:lvl1pPr>
              <a:defRPr sz="2400"/>
            </a:lvl1pPr>
            <a:lvl2pPr marL="685800" indent="-228600">
              <a:buFont typeface="Arial" panose="020B0604020202020204" pitchFamily="34" charset="0"/>
              <a:buChar char="•"/>
              <a:defRPr/>
            </a:lvl2pPr>
            <a:lvl3pPr marL="1143000" indent="-228600">
              <a:buFont typeface="Courier New" panose="02070309020205020404" pitchFamily="49" charset="0"/>
              <a:buChar char="o"/>
              <a:defRPr/>
            </a:lvl3pPr>
            <a:lvl5pPr marL="2057400" indent="-228600">
              <a:buFont typeface="Arial" panose="020B0604020202020204" pitchFamily="34" charset="0"/>
              <a:buChar char="•"/>
              <a:defRPr/>
            </a:lvl5p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pic>
        <p:nvPicPr>
          <p:cNvPr id="4" name="Γραφικό 6">
            <a:extLst>
              <a:ext uri="{FF2B5EF4-FFF2-40B4-BE49-F238E27FC236}">
                <a16:creationId xmlns:a16="http://schemas.microsoft.com/office/drawing/2014/main" id="{111A1450-08EE-3E99-1407-C1C41B4AD560}"/>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20168" y="6493068"/>
            <a:ext cx="1843147" cy="459682"/>
          </a:xfrm>
          <a:prstGeom prst="rect">
            <a:avLst/>
          </a:prstGeom>
        </p:spPr>
      </p:pic>
      <p:sp>
        <p:nvSpPr>
          <p:cNvPr id="8" name="TextBox 80">
            <a:extLst>
              <a:ext uri="{FF2B5EF4-FFF2-40B4-BE49-F238E27FC236}">
                <a16:creationId xmlns:a16="http://schemas.microsoft.com/office/drawing/2014/main" id="{C2D43A71-8DDC-1F3F-9E09-D0851475026D}"/>
              </a:ext>
            </a:extLst>
          </p:cNvPr>
          <p:cNvSpPr txBox="1">
            <a:spLocks noChangeArrowheads="1"/>
          </p:cNvSpPr>
          <p:nvPr userDrawn="1"/>
        </p:nvSpPr>
        <p:spPr bwMode="auto">
          <a:xfrm>
            <a:off x="-1009" y="1314"/>
            <a:ext cx="2553709" cy="533745"/>
          </a:xfrm>
          <a:prstGeom prst="rect">
            <a:avLst/>
          </a:prstGeom>
          <a:solidFill>
            <a:srgbClr val="004899"/>
          </a:solidFill>
          <a:ln w="9525">
            <a:noFill/>
            <a:miter lim="800000"/>
            <a:headEnd/>
            <a:tailEnd/>
          </a:ln>
          <a:effectLst>
            <a:outerShdw blurRad="40000" dist="23000" dir="5400000" rotWithShape="0">
              <a:srgbClr val="808080">
                <a:alpha val="34998"/>
              </a:srgbClr>
            </a:outerShdw>
          </a:effectLst>
        </p:spPr>
        <p:txBody>
          <a:bodyPr lIns="180000" anchor="ctr"/>
          <a:lstStyle>
            <a:defPPr>
              <a:defRPr lang="el-GR"/>
            </a:defPPr>
            <a:lvl1pPr algn="ctr" fontAlgn="auto">
              <a:spcBef>
                <a:spcPts val="0"/>
              </a:spcBef>
              <a:spcAft>
                <a:spcPts val="0"/>
              </a:spcAft>
              <a:defRPr>
                <a:solidFill>
                  <a:schemeClr val="lt1"/>
                </a:solidFill>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lvl="0" algn="l"/>
            <a:r>
              <a:rPr lang="en-US" altLang="el-GR" sz="2400" dirty="0" err="1" smtClean="0">
                <a:effectLst>
                  <a:outerShdw blurRad="38100" dist="38100" dir="2700000" algn="tl">
                    <a:srgbClr val="000000">
                      <a:alpha val="43137"/>
                    </a:srgbClr>
                  </a:outerShdw>
                </a:effectLst>
                <a:latin typeface="+mn-lt"/>
              </a:rPr>
              <a:t>Reflektieren</a:t>
            </a:r>
            <a:endParaRPr lang="en-US" altLang="el-GR" sz="2400" dirty="0">
              <a:effectLst>
                <a:outerShdw blurRad="38100" dist="38100" dir="2700000" algn="tl">
                  <a:srgbClr val="000000">
                    <a:alpha val="43137"/>
                  </a:srgbClr>
                </a:outerShdw>
              </a:effectLst>
              <a:latin typeface="+mn-lt"/>
            </a:endParaRPr>
          </a:p>
        </p:txBody>
      </p:sp>
      <p:sp>
        <p:nvSpPr>
          <p:cNvPr id="9" name="Oval 8">
            <a:extLst>
              <a:ext uri="{FF2B5EF4-FFF2-40B4-BE49-F238E27FC236}">
                <a16:creationId xmlns:a16="http://schemas.microsoft.com/office/drawing/2014/main" id="{3726F1A8-B94F-FCEA-B90B-FF2A185515EB}"/>
              </a:ext>
            </a:extLst>
          </p:cNvPr>
          <p:cNvSpPr/>
          <p:nvPr userDrawn="1"/>
        </p:nvSpPr>
        <p:spPr bwMode="auto">
          <a:xfrm>
            <a:off x="2347827" y="59354"/>
            <a:ext cx="401430" cy="405819"/>
          </a:xfrm>
          <a:prstGeom prst="ellipse">
            <a:avLst/>
          </a:prstGeom>
          <a:solidFill>
            <a:srgbClr val="95C11F"/>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kern="0" dirty="0">
              <a:solidFill>
                <a:srgbClr val="D61920"/>
              </a:solidFill>
              <a:latin typeface="+mn-lt"/>
              <a:sym typeface="Arial"/>
              <a:rtl val="0"/>
            </a:endParaRPr>
          </a:p>
        </p:txBody>
      </p:sp>
      <p:sp>
        <p:nvSpPr>
          <p:cNvPr id="10" name="TextBox 9">
            <a:extLst>
              <a:ext uri="{FF2B5EF4-FFF2-40B4-BE49-F238E27FC236}">
                <a16:creationId xmlns:a16="http://schemas.microsoft.com/office/drawing/2014/main" id="{7EBFFB98-0BB5-2AC3-20D2-958B62EEC751}"/>
              </a:ext>
            </a:extLst>
          </p:cNvPr>
          <p:cNvSpPr txBox="1">
            <a:spLocks noChangeArrowheads="1"/>
          </p:cNvSpPr>
          <p:nvPr userDrawn="1"/>
        </p:nvSpPr>
        <p:spPr bwMode="auto">
          <a:xfrm>
            <a:off x="2406386" y="-24282"/>
            <a:ext cx="324196" cy="46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eaLnBrk="1" hangingPunct="1">
              <a:lnSpc>
                <a:spcPct val="150000"/>
              </a:lnSpc>
              <a:buClr>
                <a:schemeClr val="bg1"/>
              </a:buClr>
              <a:buSzPct val="140000"/>
            </a:pPr>
            <a:r>
              <a:rPr lang="en-US" altLang="el-GR" sz="1800" dirty="0">
                <a:solidFill>
                  <a:schemeClr val="bg1"/>
                </a:solidFill>
                <a:effectLst>
                  <a:outerShdw blurRad="38100" dist="38100" dir="2700000" algn="tl">
                    <a:srgbClr val="000000">
                      <a:alpha val="43137"/>
                    </a:srgbClr>
                  </a:outerShdw>
                </a:effectLst>
                <a:latin typeface="+mn-lt"/>
              </a:rPr>
              <a:t>6</a:t>
            </a:r>
          </a:p>
        </p:txBody>
      </p:sp>
    </p:spTree>
    <p:extLst>
      <p:ext uri="{BB962C8B-B14F-4D97-AF65-F5344CB8AC3E}">
        <p14:creationId xmlns:p14="http://schemas.microsoft.com/office/powerpoint/2010/main" val="257798643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Unit slide with 2 columns">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A508F4D-74CD-4DC9-8CC6-A32508E7E132}"/>
              </a:ext>
            </a:extLst>
          </p:cNvPr>
          <p:cNvSpPr>
            <a:spLocks noGrp="1"/>
          </p:cNvSpPr>
          <p:nvPr>
            <p:ph type="title"/>
          </p:nvPr>
        </p:nvSpPr>
        <p:spPr>
          <a:xfrm>
            <a:off x="558000" y="1080000"/>
            <a:ext cx="11396576" cy="599188"/>
          </a:xfrm>
        </p:spPr>
        <p:txBody>
          <a:bodyPr>
            <a:normAutofit/>
          </a:bodyPr>
          <a:lstStyle>
            <a:lvl1pPr>
              <a:defRPr lang="el-GR" sz="2800" b="1" kern="1200" dirty="0">
                <a:solidFill>
                  <a:srgbClr val="D8134D"/>
                </a:solidFill>
                <a:effectLst/>
                <a:latin typeface="+mn-lt"/>
                <a:ea typeface="Adobe Gothic Std B" panose="020B0800000000000000" pitchFamily="34" charset="-128"/>
                <a:cs typeface="+mj-cs"/>
              </a:defRPr>
            </a:lvl1pPr>
          </a:lstStyle>
          <a:p>
            <a:r>
              <a:rPr lang="el-GR"/>
              <a:t>Στυλ κύριου τίτλου</a:t>
            </a:r>
          </a:p>
        </p:txBody>
      </p:sp>
      <p:sp>
        <p:nvSpPr>
          <p:cNvPr id="3" name="Θέση περιεχομένου 2">
            <a:extLst>
              <a:ext uri="{FF2B5EF4-FFF2-40B4-BE49-F238E27FC236}">
                <a16:creationId xmlns:a16="http://schemas.microsoft.com/office/drawing/2014/main" id="{E983499B-D787-4204-9DCD-5D794F92BB3F}"/>
              </a:ext>
            </a:extLst>
          </p:cNvPr>
          <p:cNvSpPr>
            <a:spLocks noGrp="1"/>
          </p:cNvSpPr>
          <p:nvPr>
            <p:ph sz="half" idx="1"/>
          </p:nvPr>
        </p:nvSpPr>
        <p:spPr>
          <a:xfrm>
            <a:off x="557999" y="1800000"/>
            <a:ext cx="5409663" cy="4893408"/>
          </a:xfrm>
        </p:spPr>
        <p:txBody>
          <a:bodyPr/>
          <a:lstStyle>
            <a:lvl1pPr>
              <a:buClr>
                <a:srgbClr val="95C11F"/>
              </a:buClr>
              <a:defRPr/>
            </a:lvl1pPr>
            <a:lvl2pPr marL="685800" indent="-228600">
              <a:buClr>
                <a:srgbClr val="95C11F"/>
              </a:buClr>
              <a:buFont typeface="Arial" panose="020B0604020202020204" pitchFamily="34" charset="0"/>
              <a:buChar char="•"/>
              <a:defRPr/>
            </a:lvl2pPr>
            <a:lvl3pPr marL="1143000" indent="-228600">
              <a:buClr>
                <a:srgbClr val="95C11F"/>
              </a:buClr>
              <a:buFont typeface="Courier New" panose="02070309020205020404" pitchFamily="49" charset="0"/>
              <a:buChar char="o"/>
              <a:defRPr/>
            </a:lvl3pPr>
            <a:lvl4pPr>
              <a:buClr>
                <a:srgbClr val="95C11F"/>
              </a:buClr>
              <a:defRPr/>
            </a:lvl4pPr>
            <a:lvl5pPr marL="2057400" indent="-228600">
              <a:buClr>
                <a:srgbClr val="95C11F"/>
              </a:buClr>
              <a:buFont typeface="Arial" panose="020B0604020202020204" pitchFamily="34" charset="0"/>
              <a:buChar char="•"/>
              <a:defRPr/>
            </a:lvl5p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4" name="Θέση περιεχομένου 3">
            <a:extLst>
              <a:ext uri="{FF2B5EF4-FFF2-40B4-BE49-F238E27FC236}">
                <a16:creationId xmlns:a16="http://schemas.microsoft.com/office/drawing/2014/main" id="{CCB6C04F-453F-4B55-9704-E13D0B2BC950}"/>
              </a:ext>
            </a:extLst>
          </p:cNvPr>
          <p:cNvSpPr>
            <a:spLocks noGrp="1"/>
          </p:cNvSpPr>
          <p:nvPr>
            <p:ph sz="half" idx="2"/>
          </p:nvPr>
        </p:nvSpPr>
        <p:spPr>
          <a:xfrm>
            <a:off x="6172199" y="1800000"/>
            <a:ext cx="5782377" cy="4893408"/>
          </a:xfrm>
        </p:spPr>
        <p:txBody>
          <a:bodyPr/>
          <a:lstStyle>
            <a:lvl1pPr>
              <a:buClr>
                <a:srgbClr val="95C11F"/>
              </a:buClr>
              <a:defRPr/>
            </a:lvl1pPr>
            <a:lvl2pPr marL="685800" indent="-228600">
              <a:buClr>
                <a:srgbClr val="95C11F"/>
              </a:buClr>
              <a:buFont typeface="Arial" panose="020B0604020202020204" pitchFamily="34" charset="0"/>
              <a:buChar char="•"/>
              <a:defRPr/>
            </a:lvl2pPr>
            <a:lvl3pPr marL="1143000" indent="-228600">
              <a:buClr>
                <a:srgbClr val="95C11F"/>
              </a:buClr>
              <a:buFont typeface="Courier New" panose="02070309020205020404" pitchFamily="49" charset="0"/>
              <a:buChar char="o"/>
              <a:defRPr/>
            </a:lvl3pPr>
            <a:lvl4pPr>
              <a:buClr>
                <a:srgbClr val="95C11F"/>
              </a:buClr>
              <a:defRPr/>
            </a:lvl4pPr>
            <a:lvl5pPr marL="2057400" indent="-228600">
              <a:buClr>
                <a:srgbClr val="95C11F"/>
              </a:buClr>
              <a:buFont typeface="Arial" panose="020B0604020202020204" pitchFamily="34" charset="0"/>
              <a:buChar char="•"/>
              <a:defRPr/>
            </a:lvl5p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pic>
        <p:nvPicPr>
          <p:cNvPr id="7" name="Γραφικό 6">
            <a:extLst>
              <a:ext uri="{FF2B5EF4-FFF2-40B4-BE49-F238E27FC236}">
                <a16:creationId xmlns:a16="http://schemas.microsoft.com/office/drawing/2014/main" id="{E1245988-DFAB-B6A7-48AF-2BB895902B3E}"/>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20168" y="6493068"/>
            <a:ext cx="1843147" cy="459682"/>
          </a:xfrm>
          <a:prstGeom prst="rect">
            <a:avLst/>
          </a:prstGeom>
        </p:spPr>
      </p:pic>
      <p:sp>
        <p:nvSpPr>
          <p:cNvPr id="5" name="TextBox 80">
            <a:extLst>
              <a:ext uri="{FF2B5EF4-FFF2-40B4-BE49-F238E27FC236}">
                <a16:creationId xmlns:a16="http://schemas.microsoft.com/office/drawing/2014/main" id="{4B673773-7846-5C06-BF22-BAC38EE2D71A}"/>
              </a:ext>
            </a:extLst>
          </p:cNvPr>
          <p:cNvSpPr txBox="1">
            <a:spLocks noChangeArrowheads="1"/>
          </p:cNvSpPr>
          <p:nvPr userDrawn="1"/>
        </p:nvSpPr>
        <p:spPr bwMode="auto">
          <a:xfrm>
            <a:off x="-1009" y="1314"/>
            <a:ext cx="2553709" cy="533745"/>
          </a:xfrm>
          <a:prstGeom prst="rect">
            <a:avLst/>
          </a:prstGeom>
          <a:solidFill>
            <a:srgbClr val="004899"/>
          </a:solidFill>
          <a:ln w="9525">
            <a:noFill/>
            <a:miter lim="800000"/>
            <a:headEnd/>
            <a:tailEnd/>
          </a:ln>
          <a:effectLst>
            <a:outerShdw blurRad="40000" dist="23000" dir="5400000" rotWithShape="0">
              <a:srgbClr val="808080">
                <a:alpha val="34998"/>
              </a:srgbClr>
            </a:outerShdw>
          </a:effectLst>
        </p:spPr>
        <p:txBody>
          <a:bodyPr lIns="180000" anchor="ctr"/>
          <a:lstStyle>
            <a:defPPr>
              <a:defRPr lang="el-GR"/>
            </a:defPPr>
            <a:lvl1pPr algn="ctr" fontAlgn="auto">
              <a:spcBef>
                <a:spcPts val="0"/>
              </a:spcBef>
              <a:spcAft>
                <a:spcPts val="0"/>
              </a:spcAft>
              <a:defRPr>
                <a:solidFill>
                  <a:schemeClr val="lt1"/>
                </a:solidFill>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lvl="0" algn="l"/>
            <a:r>
              <a:rPr lang="en-US" altLang="el-GR" sz="2400" dirty="0" err="1" smtClean="0">
                <a:effectLst>
                  <a:outerShdw blurRad="38100" dist="38100" dir="2700000" algn="tl">
                    <a:srgbClr val="000000">
                      <a:alpha val="43137"/>
                    </a:srgbClr>
                  </a:outerShdw>
                </a:effectLst>
                <a:latin typeface="+mn-lt"/>
              </a:rPr>
              <a:t>Reflektieren</a:t>
            </a:r>
            <a:endParaRPr lang="en-US" altLang="el-GR" sz="2400" dirty="0">
              <a:effectLst>
                <a:outerShdw blurRad="38100" dist="38100" dir="2700000" algn="tl">
                  <a:srgbClr val="000000">
                    <a:alpha val="43137"/>
                  </a:srgbClr>
                </a:outerShdw>
              </a:effectLst>
              <a:latin typeface="+mn-lt"/>
            </a:endParaRPr>
          </a:p>
        </p:txBody>
      </p:sp>
      <p:sp>
        <p:nvSpPr>
          <p:cNvPr id="6" name="Oval 8">
            <a:extLst>
              <a:ext uri="{FF2B5EF4-FFF2-40B4-BE49-F238E27FC236}">
                <a16:creationId xmlns:a16="http://schemas.microsoft.com/office/drawing/2014/main" id="{CEA9D3C1-8B62-94A4-357D-784D83E0206C}"/>
              </a:ext>
            </a:extLst>
          </p:cNvPr>
          <p:cNvSpPr/>
          <p:nvPr userDrawn="1"/>
        </p:nvSpPr>
        <p:spPr bwMode="auto">
          <a:xfrm>
            <a:off x="2347827" y="59354"/>
            <a:ext cx="401430" cy="405819"/>
          </a:xfrm>
          <a:prstGeom prst="ellipse">
            <a:avLst/>
          </a:prstGeom>
          <a:solidFill>
            <a:srgbClr val="95C11F"/>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kern="0" dirty="0">
              <a:solidFill>
                <a:srgbClr val="D61920"/>
              </a:solidFill>
              <a:latin typeface="+mn-lt"/>
              <a:sym typeface="Arial"/>
              <a:rtl val="0"/>
            </a:endParaRPr>
          </a:p>
        </p:txBody>
      </p:sp>
      <p:sp>
        <p:nvSpPr>
          <p:cNvPr id="8" name="TextBox 7">
            <a:extLst>
              <a:ext uri="{FF2B5EF4-FFF2-40B4-BE49-F238E27FC236}">
                <a16:creationId xmlns:a16="http://schemas.microsoft.com/office/drawing/2014/main" id="{CD3F6AEE-D048-27A1-A4FD-777C5BCC18D0}"/>
              </a:ext>
            </a:extLst>
          </p:cNvPr>
          <p:cNvSpPr txBox="1">
            <a:spLocks noChangeArrowheads="1"/>
          </p:cNvSpPr>
          <p:nvPr userDrawn="1"/>
        </p:nvSpPr>
        <p:spPr bwMode="auto">
          <a:xfrm>
            <a:off x="2406386" y="-24282"/>
            <a:ext cx="324196" cy="46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eaLnBrk="1" hangingPunct="1">
              <a:lnSpc>
                <a:spcPct val="150000"/>
              </a:lnSpc>
              <a:buClr>
                <a:schemeClr val="bg1"/>
              </a:buClr>
              <a:buSzPct val="140000"/>
            </a:pPr>
            <a:r>
              <a:rPr lang="en-US" altLang="el-GR" sz="1800" dirty="0">
                <a:solidFill>
                  <a:schemeClr val="bg1"/>
                </a:solidFill>
                <a:effectLst>
                  <a:outerShdw blurRad="38100" dist="38100" dir="2700000" algn="tl">
                    <a:srgbClr val="000000">
                      <a:alpha val="43137"/>
                    </a:srgbClr>
                  </a:outerShdw>
                </a:effectLst>
                <a:latin typeface="+mn-lt"/>
              </a:rPr>
              <a:t>6</a:t>
            </a:r>
          </a:p>
        </p:txBody>
      </p:sp>
    </p:spTree>
    <p:extLst>
      <p:ext uri="{BB962C8B-B14F-4D97-AF65-F5344CB8AC3E}">
        <p14:creationId xmlns:p14="http://schemas.microsoft.com/office/powerpoint/2010/main" val="251574197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module other slide 1 column">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57999" y="2027104"/>
            <a:ext cx="11059693" cy="4373958"/>
          </a:xfrm>
        </p:spPr>
        <p:txBody>
          <a:bodyPr/>
          <a:lstStyle>
            <a:lvl1pPr>
              <a:buClr>
                <a:srgbClr val="95C11F"/>
              </a:buClr>
              <a:defRPr/>
            </a:lvl1pPr>
            <a:lvl2pPr marL="685800" indent="-228600">
              <a:buClr>
                <a:srgbClr val="95C11F"/>
              </a:buClr>
              <a:buFont typeface="Arial" panose="020B0604020202020204" pitchFamily="34" charset="0"/>
              <a:buChar char="•"/>
              <a:defRPr/>
            </a:lvl2pPr>
            <a:lvl3pPr marL="1143000" indent="-228600">
              <a:buClr>
                <a:srgbClr val="95C11F"/>
              </a:buClr>
              <a:buFont typeface="Courier New" panose="02070309020205020404" pitchFamily="49" charset="0"/>
              <a:buChar char="o"/>
              <a:defRPr/>
            </a:lvl3pPr>
            <a:lvl4pPr>
              <a:buClr>
                <a:srgbClr val="95C11F"/>
              </a:buClr>
              <a:defRPr/>
            </a:lvl4pPr>
            <a:lvl5pPr marL="2057400" indent="-228600">
              <a:buClr>
                <a:srgbClr val="95C11F"/>
              </a:buClr>
              <a:buFont typeface="Arial" panose="020B0604020202020204" pitchFamily="34" charset="0"/>
              <a:buChar char="•"/>
              <a:defRPr/>
            </a:lvl5p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pic>
        <p:nvPicPr>
          <p:cNvPr id="5" name="Γραφικό 6">
            <a:extLst>
              <a:ext uri="{FF2B5EF4-FFF2-40B4-BE49-F238E27FC236}">
                <a16:creationId xmlns:a16="http://schemas.microsoft.com/office/drawing/2014/main" id="{A3C3443B-208A-293E-7BFA-27CB345B73E4}"/>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20168" y="6493068"/>
            <a:ext cx="1843147" cy="459682"/>
          </a:xfrm>
          <a:prstGeom prst="rect">
            <a:avLst/>
          </a:prstGeom>
        </p:spPr>
      </p:pic>
      <p:sp>
        <p:nvSpPr>
          <p:cNvPr id="4" name="Τίτλος 1">
            <a:extLst>
              <a:ext uri="{FF2B5EF4-FFF2-40B4-BE49-F238E27FC236}">
                <a16:creationId xmlns:a16="http://schemas.microsoft.com/office/drawing/2014/main" id="{3CD20D06-4A7A-D49C-6CB2-F962BB88A8CF}"/>
              </a:ext>
            </a:extLst>
          </p:cNvPr>
          <p:cNvSpPr txBox="1">
            <a:spLocks/>
          </p:cNvSpPr>
          <p:nvPr userDrawn="1"/>
        </p:nvSpPr>
        <p:spPr>
          <a:xfrm>
            <a:off x="672658" y="1046949"/>
            <a:ext cx="11059692" cy="7281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l-GR" sz="2800" b="1" kern="1200" dirty="0">
                <a:solidFill>
                  <a:srgbClr val="D8134D"/>
                </a:solidFill>
                <a:effectLst/>
                <a:latin typeface="+mn-lt"/>
                <a:ea typeface="Adobe Gothic Std B" panose="020B0800000000000000" pitchFamily="34" charset="-128"/>
                <a:cs typeface="+mj-cs"/>
              </a:defRPr>
            </a:lvl1pPr>
          </a:lstStyle>
          <a:p>
            <a:r>
              <a:rPr lang="el-GR"/>
              <a:t>Στυλ κύριου τίτλου</a:t>
            </a:r>
          </a:p>
        </p:txBody>
      </p:sp>
      <p:sp>
        <p:nvSpPr>
          <p:cNvPr id="9" name="TextBox 80">
            <a:extLst>
              <a:ext uri="{FF2B5EF4-FFF2-40B4-BE49-F238E27FC236}">
                <a16:creationId xmlns:a16="http://schemas.microsoft.com/office/drawing/2014/main" id="{658FDC2B-DDF7-5E04-E729-E7AB491B9FA4}"/>
              </a:ext>
            </a:extLst>
          </p:cNvPr>
          <p:cNvSpPr txBox="1">
            <a:spLocks noChangeArrowheads="1"/>
          </p:cNvSpPr>
          <p:nvPr userDrawn="1"/>
        </p:nvSpPr>
        <p:spPr bwMode="auto">
          <a:xfrm>
            <a:off x="-1009" y="1314"/>
            <a:ext cx="2553709" cy="533745"/>
          </a:xfrm>
          <a:prstGeom prst="rect">
            <a:avLst/>
          </a:prstGeom>
          <a:solidFill>
            <a:srgbClr val="004899"/>
          </a:solidFill>
          <a:ln w="9525">
            <a:noFill/>
            <a:miter lim="800000"/>
            <a:headEnd/>
            <a:tailEnd/>
          </a:ln>
          <a:effectLst>
            <a:outerShdw blurRad="40000" dist="23000" dir="5400000" rotWithShape="0">
              <a:srgbClr val="808080">
                <a:alpha val="34998"/>
              </a:srgbClr>
            </a:outerShdw>
          </a:effectLst>
        </p:spPr>
        <p:txBody>
          <a:bodyPr lIns="180000" anchor="ctr"/>
          <a:lstStyle>
            <a:defPPr>
              <a:defRPr lang="el-GR"/>
            </a:defPPr>
            <a:lvl1pPr algn="ctr" fontAlgn="auto">
              <a:spcBef>
                <a:spcPts val="0"/>
              </a:spcBef>
              <a:spcAft>
                <a:spcPts val="0"/>
              </a:spcAft>
              <a:defRPr>
                <a:solidFill>
                  <a:schemeClr val="lt1"/>
                </a:solidFill>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lvl="0" algn="l"/>
            <a:r>
              <a:rPr lang="en-US" altLang="el-GR" sz="2400" dirty="0" err="1" smtClean="0">
                <a:effectLst>
                  <a:outerShdw blurRad="38100" dist="38100" dir="2700000" algn="tl">
                    <a:srgbClr val="000000">
                      <a:alpha val="43137"/>
                    </a:srgbClr>
                  </a:outerShdw>
                </a:effectLst>
                <a:latin typeface="+mn-lt"/>
              </a:rPr>
              <a:t>Reflektieren</a:t>
            </a:r>
            <a:endParaRPr lang="en-US" altLang="el-GR" sz="2400" dirty="0">
              <a:effectLst>
                <a:outerShdw blurRad="38100" dist="38100" dir="2700000" algn="tl">
                  <a:srgbClr val="000000">
                    <a:alpha val="43137"/>
                  </a:srgbClr>
                </a:outerShdw>
              </a:effectLst>
              <a:latin typeface="+mn-lt"/>
            </a:endParaRPr>
          </a:p>
        </p:txBody>
      </p:sp>
      <p:sp>
        <p:nvSpPr>
          <p:cNvPr id="10" name="Oval 8">
            <a:extLst>
              <a:ext uri="{FF2B5EF4-FFF2-40B4-BE49-F238E27FC236}">
                <a16:creationId xmlns:a16="http://schemas.microsoft.com/office/drawing/2014/main" id="{9D1B87FB-78DD-C185-42ED-AF904AA07618}"/>
              </a:ext>
            </a:extLst>
          </p:cNvPr>
          <p:cNvSpPr/>
          <p:nvPr userDrawn="1"/>
        </p:nvSpPr>
        <p:spPr bwMode="auto">
          <a:xfrm>
            <a:off x="2347827" y="59354"/>
            <a:ext cx="401430" cy="405819"/>
          </a:xfrm>
          <a:prstGeom prst="ellipse">
            <a:avLst/>
          </a:prstGeom>
          <a:solidFill>
            <a:srgbClr val="95C11F"/>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kern="0" dirty="0">
              <a:solidFill>
                <a:srgbClr val="D61920"/>
              </a:solidFill>
              <a:latin typeface="+mn-lt"/>
              <a:sym typeface="Arial"/>
              <a:rtl val="0"/>
            </a:endParaRPr>
          </a:p>
        </p:txBody>
      </p:sp>
      <p:sp>
        <p:nvSpPr>
          <p:cNvPr id="11" name="TextBox 10">
            <a:extLst>
              <a:ext uri="{FF2B5EF4-FFF2-40B4-BE49-F238E27FC236}">
                <a16:creationId xmlns:a16="http://schemas.microsoft.com/office/drawing/2014/main" id="{5A53BFEB-800B-BB45-ED5A-93E9A12E32F5}"/>
              </a:ext>
            </a:extLst>
          </p:cNvPr>
          <p:cNvSpPr txBox="1">
            <a:spLocks noChangeArrowheads="1"/>
          </p:cNvSpPr>
          <p:nvPr userDrawn="1"/>
        </p:nvSpPr>
        <p:spPr bwMode="auto">
          <a:xfrm>
            <a:off x="2406386" y="-24282"/>
            <a:ext cx="324196" cy="46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eaLnBrk="1" hangingPunct="1">
              <a:lnSpc>
                <a:spcPct val="150000"/>
              </a:lnSpc>
              <a:buClr>
                <a:schemeClr val="bg1"/>
              </a:buClr>
              <a:buSzPct val="140000"/>
            </a:pPr>
            <a:r>
              <a:rPr lang="en-US" altLang="el-GR" sz="1800" dirty="0">
                <a:solidFill>
                  <a:schemeClr val="bg1"/>
                </a:solidFill>
                <a:effectLst>
                  <a:outerShdw blurRad="38100" dist="38100" dir="2700000" algn="tl">
                    <a:srgbClr val="000000">
                      <a:alpha val="43137"/>
                    </a:srgbClr>
                  </a:outerShdw>
                </a:effectLst>
                <a:latin typeface="+mn-lt"/>
              </a:rPr>
              <a:t>6</a:t>
            </a:r>
          </a:p>
        </p:txBody>
      </p:sp>
    </p:spTree>
    <p:extLst>
      <p:ext uri="{BB962C8B-B14F-4D97-AF65-F5344CB8AC3E}">
        <p14:creationId xmlns:p14="http://schemas.microsoft.com/office/powerpoint/2010/main" val="2336866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B46BB58A-A75B-4A0C-BE6F-D0731393F4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a:extLst>
              <a:ext uri="{FF2B5EF4-FFF2-40B4-BE49-F238E27FC236}">
                <a16:creationId xmlns:a16="http://schemas.microsoft.com/office/drawing/2014/main" id="{25648635-3CA0-4F1E-817C-A6E98ACC2516}"/>
              </a:ext>
            </a:extLst>
          </p:cNvPr>
          <p:cNvSpPr>
            <a:spLocks noGrp="1"/>
          </p:cNvSpPr>
          <p:nvPr>
            <p:ph type="body" idx="1"/>
          </p:nvPr>
        </p:nvSpPr>
        <p:spPr>
          <a:xfrm>
            <a:off x="838200" y="1858674"/>
            <a:ext cx="10515600" cy="4530725"/>
          </a:xfrm>
          <a:prstGeom prst="rect">
            <a:avLst/>
          </a:prstGeom>
        </p:spPr>
        <p:txBody>
          <a:bodyPr vert="horz" lIns="91440" tIns="45720" rIns="91440" bIns="45720" rtlCol="0">
            <a:normAutofit/>
          </a:body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4" name="Θέση ημερομηνίας 3">
            <a:extLst>
              <a:ext uri="{FF2B5EF4-FFF2-40B4-BE49-F238E27FC236}">
                <a16:creationId xmlns:a16="http://schemas.microsoft.com/office/drawing/2014/main" id="{E95B5D2D-F1A2-4F99-B9AD-6FD2B8D1E7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F040FA-9906-4CC1-BC45-485E7EF45242}" type="datetimeFigureOut">
              <a:rPr lang="el-GR" smtClean="0"/>
              <a:t>31/1/2024</a:t>
            </a:fld>
            <a:endParaRPr lang="el-GR"/>
          </a:p>
        </p:txBody>
      </p:sp>
      <p:sp>
        <p:nvSpPr>
          <p:cNvPr id="5" name="Θέση υποσέλιδου 4">
            <a:extLst>
              <a:ext uri="{FF2B5EF4-FFF2-40B4-BE49-F238E27FC236}">
                <a16:creationId xmlns:a16="http://schemas.microsoft.com/office/drawing/2014/main" id="{9903A71A-FD73-44B7-9409-E37DDE72B6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406CDE5E-65B0-4D9D-8085-7599318DCE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1572DE-A66B-47C0-8B9C-780E58F2F0B4}" type="slidenum">
              <a:rPr lang="el-GR" smtClean="0"/>
              <a:t>‹#›</a:t>
            </a:fld>
            <a:endParaRPr lang="el-GR"/>
          </a:p>
        </p:txBody>
      </p:sp>
    </p:spTree>
    <p:extLst>
      <p:ext uri="{BB962C8B-B14F-4D97-AF65-F5344CB8AC3E}">
        <p14:creationId xmlns:p14="http://schemas.microsoft.com/office/powerpoint/2010/main" val="1468923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61" r:id="rId5"/>
    <p:sldLayoutId id="2147483665" r:id="rId6"/>
    <p:sldLayoutId id="2147483666" r:id="rId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rgbClr val="D8134D"/>
          </a:solidFill>
          <a:effectLst/>
          <a:latin typeface="+mn-lt"/>
          <a:ea typeface="+mj-ea"/>
          <a:cs typeface="+mj-cs"/>
        </a:defRPr>
      </a:lvl1pPr>
    </p:titleStyle>
    <p:bodyStyle>
      <a:lvl1pPr marL="228600" indent="-228600" algn="l" defTabSz="914400" rtl="0" eaLnBrk="1" latinLnBrk="0" hangingPunct="1">
        <a:lnSpc>
          <a:spcPct val="100000"/>
        </a:lnSpc>
        <a:spcBef>
          <a:spcPts val="600"/>
        </a:spcBef>
        <a:spcAft>
          <a:spcPts val="600"/>
        </a:spcAft>
        <a:buClr>
          <a:srgbClr val="95C11F"/>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95C11F"/>
        </a:buClr>
        <a:buSzPct val="120000"/>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95C11F"/>
        </a:buClr>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95C11F"/>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95C11F"/>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hyperlink" Target="https://pixabay.com/photos/news-fake-news-newspaper-press-ask-5238315/"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7.jpg"/><Relationship Id="rId4" Type="http://schemas.openxmlformats.org/officeDocument/2006/relationships/hyperlink" Target="https://pixabay.com/service/license/"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pixabay.com/ro/illustrations/social-media-mass-media-bord-re%C8%9Bele-1989152/"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hyperlink" Target="https://pixabay.com/service/license/"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pixabay.com/photos/think-mental-work-man-face-black-272677/"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19.jpeg"/><Relationship Id="rId4" Type="http://schemas.openxmlformats.org/officeDocument/2006/relationships/hyperlink" Target="https://pixabay.com/service/license/"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pixabay.com/sk/illustrations/spr%c3%a1vne-zle-karikat%c3%bara-etika-7472518/"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hyperlink" Target="https://pixabay.com/service/license/"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unsplash.com/photos/purple-and-pink-plasma-ball-OgvqXGL7XO4"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hyperlink" Target="https://unsplash.com/license"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pixabay.com/illustrations/woman-burnout-multitasking-face-1733881/"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hyperlink" Target="https://pixabay.com/service/license/"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pixabay.com/photos/glasses-magazine-a-book-read-text-934922/"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2.jpg"/><Relationship Id="rId4" Type="http://schemas.openxmlformats.org/officeDocument/2006/relationships/hyperlink" Target="https://pixabay.com/service/license/"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pixabay.com/photos/adult-dark-fashion-girl-light-1868049/"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23.jpg"/><Relationship Id="rId4" Type="http://schemas.openxmlformats.org/officeDocument/2006/relationships/hyperlink" Target="https://pixabay.com/service/license/"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image" Target="../media/image12.png"/><Relationship Id="rId5" Type="http://schemas.openxmlformats.org/officeDocument/2006/relationships/image" Target="../media/image8.jpe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hyperlink" Target="https://pixabay.com/illustrations/finger-touch-hand-structure-769300/"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hyperlink" Target="https://pixabay.com/service/license/"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unsplash.com/photos/man-reading-newspaper-in-bulletin-board-c5QdMcuFlgY"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hyperlink" Target="https://unsplash.com/license"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s://pixabay.com/illustrations/mind-brain-mindset-perception-544404/"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hyperlink" Target="https://pixabay.com/service/licens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diagramColors" Target="../diagrams/colors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QuickStyle" Target="../diagrams/quickStyle2.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diagramLayout" Target="../diagrams/layout2.xml"/><Relationship Id="rId5" Type="http://schemas.openxmlformats.org/officeDocument/2006/relationships/diagramQuickStyle" Target="../diagrams/quickStyle1.xml"/><Relationship Id="rId15" Type="http://schemas.openxmlformats.org/officeDocument/2006/relationships/image" Target="../media/image2.png"/><Relationship Id="rId10" Type="http://schemas.openxmlformats.org/officeDocument/2006/relationships/diagramData" Target="../diagrams/data2.xml"/><Relationship Id="rId4" Type="http://schemas.openxmlformats.org/officeDocument/2006/relationships/diagramLayout" Target="../diagrams/layout1.xml"/><Relationship Id="rId9" Type="http://schemas.openxmlformats.org/officeDocument/2006/relationships/image" Target="../media/image3.svg"/><Relationship Id="rId14" Type="http://schemas.microsoft.com/office/2007/relationships/diagramDrawing" Target="../diagrams/drawing2.xml"/></Relationships>
</file>

<file path=ppt/slides/_rels/slide30.xml.rels><?xml version="1.0" encoding="UTF-8" standalone="yes"?>
<Relationships xmlns="http://schemas.openxmlformats.org/package/2006/relationships"><Relationship Id="rId3" Type="http://schemas.openxmlformats.org/officeDocument/2006/relationships/hyperlink" Target="https://pixabay.com/photos/hands-earth-next-generation-4086849/" TargetMode="External"/><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hyperlink" Target="https://pixabay.com/service/license/"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intranet.ecu.edu.au/learning/curriculum-design/teaching-strategies/reflective-learning" TargetMode="External"/><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hyperlink" Target="https://www.ed.ac.uk/reflection/reflectors-toolkit/reflecting-on-experience" TargetMode="External"/><Relationship Id="rId5" Type="http://schemas.openxmlformats.org/officeDocument/2006/relationships/hyperlink" Target="https://www.skillsyouneed.com/interpersonal-skills.html" TargetMode="External"/><Relationship Id="rId4" Type="http://schemas.openxmlformats.org/officeDocument/2006/relationships/hyperlink" Target="https://www.sciencedirect.com/science/article/pii/S1364661321000516"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libguides.reading.ac.uk/reflective/thinking"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3" Type="http://schemas.openxmlformats.org/officeDocument/2006/relationships/hyperlink" Target="https://pixabay.com/photos/perception-see-eye-psychology-3554418/"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4.jpeg"/><Relationship Id="rId4" Type="http://schemas.openxmlformats.org/officeDocument/2006/relationships/hyperlink" Target="https://pixabay.com/service/license/"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pixabay.com/photos/skills-can-startup-start-up-3367965/"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hyperlink" Target="https://pixabay.com/service/license/"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D84B434-219F-E34E-63CA-A604593D1D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18231" y="6316337"/>
            <a:ext cx="1406013" cy="492105"/>
          </a:xfrm>
          <a:prstGeom prst="rect">
            <a:avLst/>
          </a:prstGeom>
          <a:noFill/>
          <a:extLst>
            <a:ext uri="{909E8E84-426E-40DD-AFC4-6F175D3DCCD1}">
              <a14:hiddenFill xmlns:a14="http://schemas.microsoft.com/office/drawing/2010/main">
                <a:solidFill>
                  <a:srgbClr val="FFFFFF"/>
                </a:solidFill>
              </a14:hiddenFill>
            </a:ext>
          </a:extLst>
        </p:spPr>
      </p:pic>
      <p:sp>
        <p:nvSpPr>
          <p:cNvPr id="9" name="Τίτλος 3">
            <a:extLst>
              <a:ext uri="{FF2B5EF4-FFF2-40B4-BE49-F238E27FC236}">
                <a16:creationId xmlns:a16="http://schemas.microsoft.com/office/drawing/2014/main" id="{C4EB2F6A-8B72-1216-AA77-C3EF12FD00A4}"/>
              </a:ext>
            </a:extLst>
          </p:cNvPr>
          <p:cNvSpPr txBox="1">
            <a:spLocks/>
          </p:cNvSpPr>
          <p:nvPr/>
        </p:nvSpPr>
        <p:spPr>
          <a:xfrm>
            <a:off x="49485" y="3478939"/>
            <a:ext cx="12124244" cy="21979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E3E98B"/>
                </a:solidFill>
                <a:effectLst>
                  <a:outerShdw blurRad="38100" dist="38100" dir="2700000" algn="tl">
                    <a:srgbClr val="000000">
                      <a:alpha val="43137"/>
                    </a:srgbClr>
                  </a:outerShdw>
                </a:effectLst>
                <a:latin typeface="Gill Sans MT" panose="020B05020201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err="1" smtClean="0">
                <a:ln>
                  <a:noFill/>
                </a:ln>
                <a:solidFill>
                  <a:srgbClr val="D7124E"/>
                </a:solidFill>
                <a:effectLst/>
                <a:uLnTx/>
                <a:uFillTx/>
                <a:latin typeface="Calibri Light" panose="020F0302020204030204"/>
                <a:ea typeface="Verdana" panose="020B0604030504040204" pitchFamily="34" charset="0"/>
                <a:cs typeface="+mj-cs"/>
              </a:rPr>
              <a:t>Modul</a:t>
            </a:r>
            <a:r>
              <a:rPr kumimoji="0" lang="en-US" sz="6000" b="1" i="0" u="none" strike="noStrike" kern="1200" cap="none" spc="0" normalizeH="0" baseline="0" noProof="0" dirty="0" smtClean="0">
                <a:ln>
                  <a:noFill/>
                </a:ln>
                <a:solidFill>
                  <a:srgbClr val="D7124E"/>
                </a:solidFill>
                <a:effectLst/>
                <a:uLnTx/>
                <a:uFillTx/>
                <a:latin typeface="Calibri Light" panose="020F0302020204030204"/>
                <a:ea typeface="Verdana" panose="020B0604030504040204" pitchFamily="34" charset="0"/>
                <a:cs typeface="+mj-cs"/>
              </a:rPr>
              <a:t> </a:t>
            </a:r>
            <a:r>
              <a:rPr lang="en-US" sz="6000" b="1" noProof="0" dirty="0">
                <a:solidFill>
                  <a:srgbClr val="D7124E"/>
                </a:solidFill>
                <a:effectLst/>
                <a:latin typeface="Calibri Light" panose="020F0302020204030204"/>
                <a:ea typeface="Verdana" panose="020B0604030504040204" pitchFamily="34" charset="0"/>
              </a:rPr>
              <a:t>6 </a:t>
            </a:r>
            <a:r>
              <a:rPr kumimoji="0" lang="en-US" sz="6000" b="1" i="0" u="none" strike="noStrike" kern="1200" cap="none" spc="0" normalizeH="0" noProof="0" dirty="0">
                <a:ln>
                  <a:noFill/>
                </a:ln>
                <a:solidFill>
                  <a:schemeClr val="tx1"/>
                </a:solidFill>
                <a:effectLst/>
                <a:uLnTx/>
                <a:uFillTx/>
                <a:latin typeface="Calibri Light" panose="020F0302020204030204"/>
                <a:ea typeface="Verdana" panose="020B0604030504040204" pitchFamily="34" charset="0"/>
                <a:cs typeface="+mj-cs"/>
              </a:rPr>
              <a:t>Reflexionsfähigkeiten</a:t>
            </a:r>
            <a:endParaRPr lang="sk-SK" sz="3600" b="1" dirty="0">
              <a:solidFill>
                <a:schemeClr val="tx1"/>
              </a:solidFill>
              <a:effectLst/>
              <a:latin typeface="Calibri Light" panose="020F0302020204030204"/>
              <a:ea typeface="Verdana" panose="020B0604030504040204" pitchFamily="34" charset="0"/>
            </a:endParaRPr>
          </a:p>
        </p:txBody>
      </p:sp>
      <p:sp>
        <p:nvSpPr>
          <p:cNvPr id="15" name="TextBox 14">
            <a:extLst>
              <a:ext uri="{FF2B5EF4-FFF2-40B4-BE49-F238E27FC236}">
                <a16:creationId xmlns:a16="http://schemas.microsoft.com/office/drawing/2014/main" id="{EE54B7E3-44B9-FA30-9DDA-EA2E3748379F}"/>
              </a:ext>
            </a:extLst>
          </p:cNvPr>
          <p:cNvSpPr txBox="1"/>
          <p:nvPr/>
        </p:nvSpPr>
        <p:spPr>
          <a:xfrm>
            <a:off x="8896144" y="778568"/>
            <a:ext cx="3271445"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89704"/>
                </a:solidFill>
                <a:effectLst/>
                <a:uLnTx/>
                <a:uFillTx/>
                <a:latin typeface="Calibri Light" panose="020F0302020204030204"/>
                <a:ea typeface="+mn-ea"/>
                <a:cs typeface="+mn-cs"/>
              </a:rPr>
              <a:t>https://www.costaid.eu</a:t>
            </a:r>
            <a:endParaRPr kumimoji="0" lang="el-GR" sz="1600" b="1" i="0" u="none" strike="noStrike" kern="1200" cap="none" spc="0" normalizeH="0" baseline="0" noProof="0" dirty="0">
              <a:ln>
                <a:noFill/>
              </a:ln>
              <a:solidFill>
                <a:srgbClr val="E89704"/>
              </a:solidFill>
              <a:effectLst/>
              <a:uLnTx/>
              <a:uFillTx/>
              <a:latin typeface="Calibri Light" panose="020F0302020204030204"/>
              <a:ea typeface="+mn-ea"/>
              <a:cs typeface="+mn-cs"/>
            </a:endParaRPr>
          </a:p>
        </p:txBody>
      </p:sp>
      <p:pic>
        <p:nvPicPr>
          <p:cNvPr id="7" name="Picture 6">
            <a:extLst>
              <a:ext uri="{FF2B5EF4-FFF2-40B4-BE49-F238E27FC236}">
                <a16:creationId xmlns:a16="http://schemas.microsoft.com/office/drawing/2014/main" id="{23EE87C0-9715-AEAE-857D-EEACC1F868EA}"/>
              </a:ext>
            </a:extLst>
          </p:cNvPr>
          <p:cNvPicPr>
            <a:picLocks noChangeAspect="1"/>
          </p:cNvPicPr>
          <p:nvPr/>
        </p:nvPicPr>
        <p:blipFill rotWithShape="1">
          <a:blip r:embed="rId4"/>
          <a:srcRect l="17333" r="19066"/>
          <a:stretch/>
        </p:blipFill>
        <p:spPr>
          <a:xfrm>
            <a:off x="-9348" y="765412"/>
            <a:ext cx="12201348" cy="2197961"/>
          </a:xfrm>
          <a:prstGeom prst="rect">
            <a:avLst/>
          </a:prstGeom>
          <a:solidFill>
            <a:srgbClr val="004899"/>
          </a:solidFill>
        </p:spPr>
      </p:pic>
      <p:sp>
        <p:nvSpPr>
          <p:cNvPr id="10" name="Rectangle 9">
            <a:extLst>
              <a:ext uri="{FF2B5EF4-FFF2-40B4-BE49-F238E27FC236}">
                <a16:creationId xmlns:a16="http://schemas.microsoft.com/office/drawing/2014/main" id="{13BF150D-79F1-8837-8727-52E6351AFF21}"/>
              </a:ext>
            </a:extLst>
          </p:cNvPr>
          <p:cNvSpPr/>
          <p:nvPr/>
        </p:nvSpPr>
        <p:spPr>
          <a:xfrm>
            <a:off x="-9348" y="-9438"/>
            <a:ext cx="12201348" cy="914400"/>
          </a:xfrm>
          <a:prstGeom prst="rect">
            <a:avLst/>
          </a:prstGeom>
          <a:solidFill>
            <a:srgbClr val="0048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Ορθογώνιο 5">
            <a:extLst>
              <a:ext uri="{FF2B5EF4-FFF2-40B4-BE49-F238E27FC236}">
                <a16:creationId xmlns:a16="http://schemas.microsoft.com/office/drawing/2014/main" id="{5D6EEF34-CE0B-CA08-B066-1CD814AE4DE3}"/>
              </a:ext>
            </a:extLst>
          </p:cNvPr>
          <p:cNvSpPr/>
          <p:nvPr/>
        </p:nvSpPr>
        <p:spPr>
          <a:xfrm>
            <a:off x="2900907" y="6258631"/>
            <a:ext cx="7681599" cy="632422"/>
          </a:xfrm>
          <a:prstGeom prst="rect">
            <a:avLst/>
          </a:prstGeom>
        </p:spPr>
        <p:txBody>
          <a:bodyPr vert="horz" lIns="91440" tIns="45720" rIns="91440" bIns="45720" rtlCol="0" anchor="ctr">
            <a:normAutofit/>
          </a:bodyPr>
          <a:lstStyle/>
          <a:p>
            <a:pPr>
              <a:lnSpc>
                <a:spcPct val="90000"/>
              </a:lnSpc>
              <a:spcAft>
                <a:spcPts val="600"/>
              </a:spcAft>
            </a:pPr>
            <a:r>
              <a:rPr lang="en-US" sz="1100" b="0" i="0" dirty="0">
                <a:latin typeface="+mj-lt"/>
              </a:rPr>
              <a:t>Finanziert von der Europäischen Union. Die geäußerten Ansichten und Meinungen sind jedoch ausschließlich die des Autors/der Autoren und spiegeln nicht unbedingt die der Europäischen Union oder der Europäischen Exekutivagentur für Bildung und Kultur (EACEA) wider. Weder die Europäische Union noch die EACEA können für diese verantwortlich gemacht werden.</a:t>
            </a:r>
            <a:endParaRPr lang="en-US" sz="1100" dirty="0">
              <a:effectLst>
                <a:outerShdw blurRad="38100" dist="38100" dir="2700000" algn="tl">
                  <a:srgbClr val="000000">
                    <a:alpha val="43137"/>
                  </a:srgbClr>
                </a:outerShdw>
              </a:effectLst>
              <a:latin typeface="+mj-lt"/>
            </a:endParaRPr>
          </a:p>
        </p:txBody>
      </p:sp>
      <p:pic>
        <p:nvPicPr>
          <p:cNvPr id="11" name="Εικόνα 10" descr="Εικόνα που περιέχει στιγμιότυπο οθόνης, γραμματοσειρά, Μπελ ηλεκτρίκ, Μπλε Majorelle&#10;&#10;Περιγραφή που δημιουργήθηκε αυτόματα">
            <a:extLst>
              <a:ext uri="{FF2B5EF4-FFF2-40B4-BE49-F238E27FC236}">
                <a16:creationId xmlns:a16="http://schemas.microsoft.com/office/drawing/2014/main" id="{6AABEEDA-D02E-DCCC-6FA4-75457C343B6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181" y="6258631"/>
            <a:ext cx="2669683" cy="586246"/>
          </a:xfrm>
          <a:prstGeom prst="rect">
            <a:avLst/>
          </a:prstGeom>
        </p:spPr>
      </p:pic>
    </p:spTree>
    <p:extLst>
      <p:ext uri="{BB962C8B-B14F-4D97-AF65-F5344CB8AC3E}">
        <p14:creationId xmlns:p14="http://schemas.microsoft.com/office/powerpoint/2010/main" val="34527102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07F83F0-B41E-E9D6-1F55-BB357CAD77CE}"/>
              </a:ext>
            </a:extLst>
          </p:cNvPr>
          <p:cNvSpPr>
            <a:spLocks noGrp="1"/>
          </p:cNvSpPr>
          <p:nvPr>
            <p:ph type="title"/>
          </p:nvPr>
        </p:nvSpPr>
        <p:spPr/>
        <p:txBody>
          <a:bodyPr/>
          <a:lstStyle/>
          <a:p>
            <a:r>
              <a:rPr lang="sl-SI" dirty="0"/>
              <a:t>Berücksichtigung von </a:t>
            </a:r>
            <a:r>
              <a:rPr lang="sl-SI" dirty="0" smtClean="0"/>
              <a:t>bedeut</a:t>
            </a:r>
            <a:r>
              <a:rPr lang="de-DE" dirty="0" smtClean="0"/>
              <a:t>enden</a:t>
            </a:r>
            <a:r>
              <a:rPr lang="sl-SI" dirty="0" smtClean="0"/>
              <a:t> </a:t>
            </a:r>
            <a:r>
              <a:rPr lang="sl-SI" dirty="0"/>
              <a:t>Fähigkeiten</a:t>
            </a:r>
          </a:p>
        </p:txBody>
      </p:sp>
      <p:sp>
        <p:nvSpPr>
          <p:cNvPr id="3" name="Označba mesta vsebine 2">
            <a:extLst>
              <a:ext uri="{FF2B5EF4-FFF2-40B4-BE49-F238E27FC236}">
                <a16:creationId xmlns:a16="http://schemas.microsoft.com/office/drawing/2014/main" id="{624E5942-9FBF-D0A4-38CF-BE6AFD54FEA6}"/>
              </a:ext>
            </a:extLst>
          </p:cNvPr>
          <p:cNvSpPr>
            <a:spLocks noGrp="1"/>
          </p:cNvSpPr>
          <p:nvPr>
            <p:ph sz="half" idx="1"/>
          </p:nvPr>
        </p:nvSpPr>
        <p:spPr/>
        <p:txBody>
          <a:bodyPr>
            <a:normAutofit fontScale="92500" lnSpcReduction="10000"/>
          </a:bodyPr>
          <a:lstStyle/>
          <a:p>
            <a:r>
              <a:rPr lang="en-US" sz="2000" b="1" dirty="0"/>
              <a:t>Medienkompetenz </a:t>
            </a:r>
            <a:r>
              <a:rPr lang="en-US" sz="2000" dirty="0"/>
              <a:t>befähigt den Einzelnen, Medieninhalte </a:t>
            </a:r>
            <a:r>
              <a:rPr lang="en-US" sz="2000" dirty="0" err="1"/>
              <a:t>zu analysieren</a:t>
            </a:r>
            <a:r>
              <a:rPr lang="en-US" sz="2000" dirty="0"/>
              <a:t>, Voreingenommenheit und Fehlinformationen zu erkennen und den Aufbau und die Verbreitung von Medienbotschaften zu verstehen.</a:t>
            </a:r>
          </a:p>
          <a:p>
            <a:r>
              <a:rPr lang="en-US" sz="2000" b="1" dirty="0"/>
              <a:t>Kritisches Denken </a:t>
            </a:r>
            <a:r>
              <a:rPr lang="en-US" sz="2000" dirty="0"/>
              <a:t>ermöglicht es dem Einzelnen, zwischen zuverlässigen Informationen und Fehlinformationen oder Desinformationen zu unterscheiden.</a:t>
            </a:r>
          </a:p>
          <a:p>
            <a:r>
              <a:rPr lang="en-US" sz="2000" dirty="0"/>
              <a:t>Der Einzelne sollte in der Lage sein, den </a:t>
            </a:r>
            <a:r>
              <a:rPr lang="en-US" sz="2000" b="1" dirty="0"/>
              <a:t>Wahrheitsgehalt </a:t>
            </a:r>
            <a:r>
              <a:rPr lang="en-US" sz="2000" dirty="0"/>
              <a:t>von Behauptungen und Informationen anhand glaubwürdiger Quellen und </a:t>
            </a:r>
            <a:r>
              <a:rPr lang="en-US" sz="2000" dirty="0" err="1"/>
              <a:t>Fact-Checking-Organisationen </a:t>
            </a:r>
            <a:r>
              <a:rPr lang="en-US" sz="2000" b="1" dirty="0"/>
              <a:t>zu überprüfen</a:t>
            </a:r>
            <a:r>
              <a:rPr lang="en-US" sz="2000" dirty="0"/>
              <a:t>.</a:t>
            </a:r>
          </a:p>
          <a:p>
            <a:r>
              <a:rPr lang="en-US" sz="2000" dirty="0"/>
              <a:t>Zu den Reflexionsfähigkeiten sollte die </a:t>
            </a:r>
            <a:r>
              <a:rPr lang="en-US" sz="2000" b="1" dirty="0"/>
              <a:t>Fähigkeit </a:t>
            </a:r>
            <a:r>
              <a:rPr lang="en-US" sz="2000" dirty="0"/>
              <a:t>gehören, Informationen effektiv </a:t>
            </a:r>
            <a:r>
              <a:rPr lang="en-US" sz="2000" b="1" dirty="0"/>
              <a:t>zu sortieren</a:t>
            </a:r>
            <a:r>
              <a:rPr lang="en-US" sz="2000" dirty="0"/>
              <a:t>.</a:t>
            </a:r>
          </a:p>
          <a:p>
            <a:endParaRPr lang="sl-SI" dirty="0"/>
          </a:p>
        </p:txBody>
      </p:sp>
      <p:sp>
        <p:nvSpPr>
          <p:cNvPr id="4" name="Ορθογώνιο 1">
            <a:extLst>
              <a:ext uri="{FF2B5EF4-FFF2-40B4-BE49-F238E27FC236}">
                <a16:creationId xmlns:a16="http://schemas.microsoft.com/office/drawing/2014/main" id="{26FD230E-57B3-3D29-7BA7-B3A0C8006596}"/>
              </a:ext>
            </a:extLst>
          </p:cNvPr>
          <p:cNvSpPr/>
          <p:nvPr/>
        </p:nvSpPr>
        <p:spPr>
          <a:xfrm>
            <a:off x="3418652" y="6566673"/>
            <a:ext cx="8772088" cy="276999"/>
          </a:xfrm>
          <a:prstGeom prst="rect">
            <a:avLst/>
          </a:prstGeom>
        </p:spPr>
        <p:txBody>
          <a:bodyPr wrap="square">
            <a:spAutoFit/>
          </a:bodyPr>
          <a:lstStyle/>
          <a:p>
            <a:pPr algn="r"/>
            <a:r>
              <a:rPr lang="en-US" sz="1200" dirty="0">
                <a:hlinkClick r:id="rId3"/>
              </a:rPr>
              <a:t>Quelle </a:t>
            </a:r>
            <a:r>
              <a:rPr lang="en-US" sz="1200" dirty="0"/>
              <a:t>| </a:t>
            </a:r>
            <a:r>
              <a:rPr lang="en-US" sz="1200" dirty="0" err="1">
                <a:hlinkClick r:id="rId4"/>
              </a:rPr>
              <a:t>Pixabay </a:t>
            </a:r>
            <a:r>
              <a:rPr lang="en-US" sz="1200" dirty="0">
                <a:hlinkClick r:id="rId4"/>
              </a:rPr>
              <a:t>Lizenz</a:t>
            </a:r>
            <a:endParaRPr lang="en-US" sz="1200" dirty="0"/>
          </a:p>
        </p:txBody>
      </p:sp>
      <p:pic>
        <p:nvPicPr>
          <p:cNvPr id="6" name="Označba mesta vsebine 9">
            <a:extLst>
              <a:ext uri="{FF2B5EF4-FFF2-40B4-BE49-F238E27FC236}">
                <a16:creationId xmlns:a16="http://schemas.microsoft.com/office/drawing/2014/main" id="{BE0AEB95-7913-A45E-F8CE-D6717F5EA50F}"/>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256288" y="1800000"/>
            <a:ext cx="5781675" cy="3852944"/>
          </a:xfrm>
        </p:spPr>
      </p:pic>
    </p:spTree>
    <p:extLst>
      <p:ext uri="{BB962C8B-B14F-4D97-AF65-F5344CB8AC3E}">
        <p14:creationId xmlns:p14="http://schemas.microsoft.com/office/powerpoint/2010/main" val="10352479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περιεχομένου 5">
            <a:extLst>
              <a:ext uri="{FF2B5EF4-FFF2-40B4-BE49-F238E27FC236}">
                <a16:creationId xmlns:a16="http://schemas.microsoft.com/office/drawing/2014/main" id="{4BD0C7CC-BAC5-4DAE-90C4-844464AC94A7}"/>
              </a:ext>
            </a:extLst>
          </p:cNvPr>
          <p:cNvSpPr>
            <a:spLocks noGrp="1"/>
          </p:cNvSpPr>
          <p:nvPr>
            <p:ph sz="half" idx="2"/>
          </p:nvPr>
        </p:nvSpPr>
        <p:spPr>
          <a:xfrm>
            <a:off x="6172199" y="1800000"/>
            <a:ext cx="5782377" cy="5058000"/>
          </a:xfrm>
        </p:spPr>
        <p:txBody>
          <a:bodyPr>
            <a:normAutofit/>
          </a:bodyPr>
          <a:lstStyle/>
          <a:p>
            <a:pPr>
              <a:lnSpc>
                <a:spcPct val="120000"/>
              </a:lnSpc>
            </a:pPr>
            <a:endParaRPr lang="sl-SI" sz="2000" dirty="0"/>
          </a:p>
          <a:p>
            <a:pPr>
              <a:lnSpc>
                <a:spcPct val="120000"/>
              </a:lnSpc>
            </a:pPr>
            <a:endParaRPr lang="sl-SI" dirty="0"/>
          </a:p>
          <a:p>
            <a:pPr>
              <a:lnSpc>
                <a:spcPct val="120000"/>
              </a:lnSpc>
            </a:pPr>
            <a:endParaRPr lang="sl-SI" dirty="0"/>
          </a:p>
          <a:p>
            <a:pPr>
              <a:lnSpc>
                <a:spcPct val="120000"/>
              </a:lnSpc>
            </a:pPr>
            <a:endParaRPr lang="sl-SI" dirty="0"/>
          </a:p>
          <a:p>
            <a:pPr>
              <a:lnSpc>
                <a:spcPct val="120000"/>
              </a:lnSpc>
            </a:pPr>
            <a:endParaRPr lang="sl-SI" dirty="0"/>
          </a:p>
          <a:p>
            <a:pPr>
              <a:lnSpc>
                <a:spcPct val="120000"/>
              </a:lnSpc>
            </a:pPr>
            <a:endParaRPr lang="sl-SI" dirty="0"/>
          </a:p>
          <a:p>
            <a:pPr>
              <a:lnSpc>
                <a:spcPct val="120000"/>
              </a:lnSpc>
            </a:pPr>
            <a:endParaRPr lang="sl-SI" dirty="0"/>
          </a:p>
          <a:p>
            <a:pPr>
              <a:lnSpc>
                <a:spcPct val="120000"/>
              </a:lnSpc>
            </a:pPr>
            <a:endParaRPr lang="sl-SI" dirty="0"/>
          </a:p>
          <a:p>
            <a:pPr>
              <a:lnSpc>
                <a:spcPct val="120000"/>
              </a:lnSpc>
            </a:pPr>
            <a:endParaRPr lang="en-GB" dirty="0"/>
          </a:p>
        </p:txBody>
      </p:sp>
      <p:sp>
        <p:nvSpPr>
          <p:cNvPr id="5" name="Θέση περιεχομένου 4">
            <a:extLst>
              <a:ext uri="{FF2B5EF4-FFF2-40B4-BE49-F238E27FC236}">
                <a16:creationId xmlns:a16="http://schemas.microsoft.com/office/drawing/2014/main" id="{FCC0DEC9-291B-4095-9896-1244D3052774}"/>
              </a:ext>
            </a:extLst>
          </p:cNvPr>
          <p:cNvSpPr>
            <a:spLocks noGrp="1"/>
          </p:cNvSpPr>
          <p:nvPr>
            <p:ph sz="half" idx="1"/>
          </p:nvPr>
        </p:nvSpPr>
        <p:spPr>
          <a:xfrm>
            <a:off x="557998" y="1679187"/>
            <a:ext cx="6642764" cy="5391313"/>
          </a:xfrm>
        </p:spPr>
        <p:txBody>
          <a:bodyPr>
            <a:noAutofit/>
          </a:bodyPr>
          <a:lstStyle/>
          <a:p>
            <a:r>
              <a:rPr lang="en-US" sz="1800" b="1" dirty="0"/>
              <a:t>Die Bewertung der </a:t>
            </a:r>
            <a:r>
              <a:rPr lang="en-US" sz="1800" dirty="0"/>
              <a:t>Authentizität und Zuverlässigkeit von Quellen ist von größter Bedeutung. Die Entwicklung der Reflexionsfähigkeit umfasst die Fähigkeit, zwischen zuverlässigen Quellen und solchen zu unterscheiden, die nachweislich ungenaue oder voreingenommene Informationen verbreiten.</a:t>
            </a:r>
          </a:p>
          <a:p>
            <a:r>
              <a:rPr lang="en-US" sz="1800" dirty="0"/>
              <a:t>Ein gesundes Maß an </a:t>
            </a:r>
            <a:r>
              <a:rPr lang="en-US" sz="1800" b="1" dirty="0" err="1"/>
              <a:t>Skepsis </a:t>
            </a:r>
            <a:r>
              <a:rPr lang="en-US" sz="1800" dirty="0"/>
              <a:t>bedeutet, Informationen und Behauptungen </a:t>
            </a:r>
            <a:r>
              <a:rPr lang="en-US" sz="1800" dirty="0" err="1"/>
              <a:t>zu hinterfragen</a:t>
            </a:r>
            <a:r>
              <a:rPr lang="en-US" sz="1800" dirty="0"/>
              <a:t>, selbst wenn sie mit den eigenen vorgefassten Meinungen übereinstimmen. Es ist wichtig, Informationen nicht für bare Münze zu nehmen und nach Beweisen zu suchen, die sie belegen.</a:t>
            </a:r>
          </a:p>
          <a:p>
            <a:r>
              <a:rPr lang="en-US" sz="1800" b="1" dirty="0"/>
              <a:t>Der Abgleich von Informationen </a:t>
            </a:r>
            <a:r>
              <a:rPr lang="en-US" sz="1800" dirty="0"/>
              <a:t>mit mehreren Quellen kann dem Einzelnen helfen, sich ein genaueres Bild von einem Thema zu machen und Unstimmigkeiten oder Widersprüche in den Informationen zu erkennen.</a:t>
            </a:r>
            <a:endParaRPr lang="en-GB" sz="1800" dirty="0"/>
          </a:p>
        </p:txBody>
      </p:sp>
      <p:sp>
        <p:nvSpPr>
          <p:cNvPr id="4" name="Τίτλος 3">
            <a:extLst>
              <a:ext uri="{FF2B5EF4-FFF2-40B4-BE49-F238E27FC236}">
                <a16:creationId xmlns:a16="http://schemas.microsoft.com/office/drawing/2014/main" id="{E9C56DBA-3CDD-4F31-8203-CE1939C66906}"/>
              </a:ext>
            </a:extLst>
          </p:cNvPr>
          <p:cNvSpPr>
            <a:spLocks noGrp="1"/>
          </p:cNvSpPr>
          <p:nvPr>
            <p:ph type="title"/>
          </p:nvPr>
        </p:nvSpPr>
        <p:spPr>
          <a:xfrm>
            <a:off x="795424" y="1080000"/>
            <a:ext cx="11396576" cy="599188"/>
          </a:xfrm>
        </p:spPr>
        <p:txBody>
          <a:bodyPr/>
          <a:lstStyle/>
          <a:p>
            <a:r>
              <a:rPr lang="sl-SI" dirty="0"/>
              <a:t>Berücksichtigung von </a:t>
            </a:r>
            <a:r>
              <a:rPr lang="sl-SI" dirty="0" smtClean="0"/>
              <a:t>bedeut</a:t>
            </a:r>
            <a:r>
              <a:rPr lang="de-DE" dirty="0" smtClean="0"/>
              <a:t>end</a:t>
            </a:r>
            <a:r>
              <a:rPr lang="sl-SI" dirty="0" smtClean="0"/>
              <a:t>en </a:t>
            </a:r>
            <a:r>
              <a:rPr lang="sl-SI" dirty="0"/>
              <a:t>Fähigkeiten</a:t>
            </a:r>
            <a:endParaRPr lang="en-GB" dirty="0"/>
          </a:p>
        </p:txBody>
      </p:sp>
      <p:sp>
        <p:nvSpPr>
          <p:cNvPr id="2" name="Ορθογώνιο 1">
            <a:extLst>
              <a:ext uri="{FF2B5EF4-FFF2-40B4-BE49-F238E27FC236}">
                <a16:creationId xmlns:a16="http://schemas.microsoft.com/office/drawing/2014/main" id="{33289937-B9C7-801F-B286-5B142CC17038}"/>
              </a:ext>
            </a:extLst>
          </p:cNvPr>
          <p:cNvSpPr/>
          <p:nvPr/>
        </p:nvSpPr>
        <p:spPr>
          <a:xfrm>
            <a:off x="3418652" y="6566673"/>
            <a:ext cx="8772088" cy="276999"/>
          </a:xfrm>
          <a:prstGeom prst="rect">
            <a:avLst/>
          </a:prstGeom>
        </p:spPr>
        <p:txBody>
          <a:bodyPr wrap="square">
            <a:spAutoFit/>
          </a:bodyPr>
          <a:lstStyle/>
          <a:p>
            <a:pPr algn="r"/>
            <a:r>
              <a:rPr lang="en-US" sz="1200" dirty="0">
                <a:hlinkClick r:id="rId3"/>
              </a:rPr>
              <a:t>Quelle </a:t>
            </a:r>
            <a:r>
              <a:rPr lang="en-US" sz="1200" dirty="0"/>
              <a:t>| </a:t>
            </a:r>
            <a:r>
              <a:rPr lang="en-US" sz="1200" dirty="0" err="1">
                <a:hlinkClick r:id="rId4"/>
              </a:rPr>
              <a:t>Pixabay </a:t>
            </a:r>
            <a:r>
              <a:rPr lang="en-US" sz="1200" dirty="0">
                <a:hlinkClick r:id="rId4"/>
              </a:rPr>
              <a:t>Lizenz</a:t>
            </a:r>
            <a:endParaRPr lang="en-US" sz="1200" dirty="0"/>
          </a:p>
        </p:txBody>
      </p:sp>
      <p:pic>
        <p:nvPicPr>
          <p:cNvPr id="7" name="Slika 9">
            <a:extLst>
              <a:ext uri="{FF2B5EF4-FFF2-40B4-BE49-F238E27FC236}">
                <a16:creationId xmlns:a16="http://schemas.microsoft.com/office/drawing/2014/main" id="{65C6ADE3-A093-116E-F6F3-4A130157A3F4}"/>
              </a:ext>
            </a:extLst>
          </p:cNvPr>
          <p:cNvPicPr>
            <a:picLocks noChangeAspect="1"/>
          </p:cNvPicPr>
          <p:nvPr/>
        </p:nvPicPr>
        <p:blipFill>
          <a:blip r:embed="rId5"/>
          <a:stretch>
            <a:fillRect/>
          </a:stretch>
        </p:blipFill>
        <p:spPr>
          <a:xfrm>
            <a:off x="7402663" y="1800000"/>
            <a:ext cx="4350012" cy="2909070"/>
          </a:xfrm>
          <a:prstGeom prst="rect">
            <a:avLst/>
          </a:prstGeom>
        </p:spPr>
      </p:pic>
    </p:spTree>
    <p:extLst>
      <p:ext uri="{BB962C8B-B14F-4D97-AF65-F5344CB8AC3E}">
        <p14:creationId xmlns:p14="http://schemas.microsoft.com/office/powerpoint/2010/main" val="7906656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normAutofit/>
          </a:bodyPr>
          <a:lstStyle/>
          <a:p>
            <a:r>
              <a:rPr kumimoji="0" lang="sl-SI" sz="2800" b="1" i="0" u="none" strike="noStrike" kern="1200" cap="none" spc="0" normalizeH="0" baseline="0" noProof="0" dirty="0">
                <a:ln>
                  <a:noFill/>
                </a:ln>
                <a:solidFill>
                  <a:srgbClr val="D8134D"/>
                </a:solidFill>
                <a:effectLst/>
                <a:uLnTx/>
                <a:uFillTx/>
                <a:latin typeface="Calibri" panose="020F0502020204030204"/>
                <a:ea typeface="Adobe Gothic Std B" panose="020B0800000000000000" pitchFamily="34" charset="-128"/>
                <a:cs typeface="+mj-cs"/>
              </a:rPr>
              <a:t>Berücksichtigung von </a:t>
            </a:r>
            <a:r>
              <a:rPr kumimoji="0" lang="sl-SI" sz="2800" b="1" i="0" u="none" strike="noStrike" kern="1200" cap="none" spc="0" normalizeH="0" baseline="0" noProof="0" dirty="0" smtClean="0">
                <a:ln>
                  <a:noFill/>
                </a:ln>
                <a:solidFill>
                  <a:srgbClr val="D8134D"/>
                </a:solidFill>
                <a:effectLst/>
                <a:uLnTx/>
                <a:uFillTx/>
                <a:latin typeface="Calibri" panose="020F0502020204030204"/>
                <a:ea typeface="Adobe Gothic Std B" panose="020B0800000000000000" pitchFamily="34" charset="-128"/>
                <a:cs typeface="+mj-cs"/>
              </a:rPr>
              <a:t>bedeut</a:t>
            </a:r>
            <a:r>
              <a:rPr kumimoji="0" lang="de-DE" sz="2800" b="1" i="0" u="none" strike="noStrike" kern="1200" cap="none" spc="0" normalizeH="0" baseline="0" noProof="0" dirty="0" smtClean="0">
                <a:ln>
                  <a:noFill/>
                </a:ln>
                <a:solidFill>
                  <a:srgbClr val="D8134D"/>
                </a:solidFill>
                <a:effectLst/>
                <a:uLnTx/>
                <a:uFillTx/>
                <a:latin typeface="Calibri" panose="020F0502020204030204"/>
                <a:ea typeface="Adobe Gothic Std B" panose="020B0800000000000000" pitchFamily="34" charset="-128"/>
                <a:cs typeface="+mj-cs"/>
              </a:rPr>
              <a:t>end</a:t>
            </a:r>
            <a:r>
              <a:rPr kumimoji="0" lang="sl-SI" sz="2800" b="1" i="0" u="none" strike="noStrike" kern="1200" cap="none" spc="0" normalizeH="0" baseline="0" noProof="0" dirty="0" smtClean="0">
                <a:ln>
                  <a:noFill/>
                </a:ln>
                <a:solidFill>
                  <a:srgbClr val="D8134D"/>
                </a:solidFill>
                <a:effectLst/>
                <a:uLnTx/>
                <a:uFillTx/>
                <a:latin typeface="Calibri" panose="020F0502020204030204"/>
                <a:ea typeface="Adobe Gothic Std B" panose="020B0800000000000000" pitchFamily="34" charset="-128"/>
                <a:cs typeface="+mj-cs"/>
              </a:rPr>
              <a:t>en </a:t>
            </a:r>
            <a:r>
              <a:rPr kumimoji="0" lang="sl-SI" sz="2800" b="1" i="0" u="none" strike="noStrike" kern="1200" cap="none" spc="0" normalizeH="0" baseline="0" noProof="0" dirty="0">
                <a:ln>
                  <a:noFill/>
                </a:ln>
                <a:solidFill>
                  <a:srgbClr val="D8134D"/>
                </a:solidFill>
                <a:effectLst/>
                <a:uLnTx/>
                <a:uFillTx/>
                <a:latin typeface="Calibri" panose="020F0502020204030204"/>
                <a:ea typeface="Adobe Gothic Std B" panose="020B0800000000000000" pitchFamily="34" charset="-128"/>
                <a:cs typeface="+mj-cs"/>
              </a:rPr>
              <a:t>Fähigkeiten</a:t>
            </a:r>
            <a:endParaRPr lang="en-GB" dirty="0"/>
          </a:p>
        </p:txBody>
      </p:sp>
      <p:sp>
        <p:nvSpPr>
          <p:cNvPr id="6" name="Θέση περιεχομένου 5">
            <a:extLst>
              <a:ext uri="{FF2B5EF4-FFF2-40B4-BE49-F238E27FC236}">
                <a16:creationId xmlns:a16="http://schemas.microsoft.com/office/drawing/2014/main" id="{13725DC3-E1D4-4E92-AF5A-F0DED3AA5B9A}"/>
              </a:ext>
            </a:extLst>
          </p:cNvPr>
          <p:cNvSpPr>
            <a:spLocks noGrp="1"/>
          </p:cNvSpPr>
          <p:nvPr>
            <p:ph idx="1"/>
          </p:nvPr>
        </p:nvSpPr>
        <p:spPr>
          <a:xfrm>
            <a:off x="557999" y="1799999"/>
            <a:ext cx="6046001" cy="4865977"/>
          </a:xfrm>
        </p:spPr>
        <p:txBody>
          <a:bodyPr>
            <a:normAutofit fontScale="92500" lnSpcReduction="20000"/>
          </a:bodyPr>
          <a:lstStyle/>
          <a:p>
            <a:pPr>
              <a:lnSpc>
                <a:spcPct val="120000"/>
              </a:lnSpc>
            </a:pPr>
            <a:r>
              <a:rPr lang="en-US" sz="2200" b="0" i="0" dirty="0">
                <a:solidFill>
                  <a:srgbClr val="333333"/>
                </a:solidFill>
                <a:effectLst/>
              </a:rPr>
              <a:t>Das Konzept der </a:t>
            </a:r>
            <a:r>
              <a:rPr lang="en-US" sz="2200" b="1" i="0" dirty="0">
                <a:solidFill>
                  <a:srgbClr val="333333"/>
                </a:solidFill>
                <a:effectLst/>
              </a:rPr>
              <a:t>Aufgeschlossenheit </a:t>
            </a:r>
            <a:r>
              <a:rPr lang="en-US" sz="2200" b="0" i="0" dirty="0">
                <a:solidFill>
                  <a:srgbClr val="333333"/>
                </a:solidFill>
                <a:effectLst/>
              </a:rPr>
              <a:t>ist eine wichtige Fähigkeit, unterschiedliche Standpunkte in Betracht zu ziehen und einzubeziehen, sowie die Bereitschaft, die eigene Meinung im Lichte neuer Daten zu revidieren</a:t>
            </a:r>
            <a:r>
              <a:rPr lang="sl-SI" sz="2200" b="0" i="0" dirty="0">
                <a:solidFill>
                  <a:srgbClr val="333333"/>
                </a:solidFill>
                <a:effectLst/>
              </a:rPr>
              <a:t>.</a:t>
            </a:r>
          </a:p>
          <a:p>
            <a:pPr>
              <a:lnSpc>
                <a:spcPct val="120000"/>
              </a:lnSpc>
            </a:pPr>
            <a:r>
              <a:rPr lang="en-US" sz="2200" b="0" i="0" dirty="0">
                <a:solidFill>
                  <a:srgbClr val="333333"/>
                </a:solidFill>
                <a:effectLst/>
              </a:rPr>
              <a:t>Zur </a:t>
            </a:r>
            <a:r>
              <a:rPr lang="en-US" sz="2200" b="1" i="0" dirty="0">
                <a:solidFill>
                  <a:srgbClr val="333333"/>
                </a:solidFill>
                <a:effectLst/>
              </a:rPr>
              <a:t>digitalen Kompetenz </a:t>
            </a:r>
            <a:r>
              <a:rPr lang="en-US" sz="2200" b="0" i="0" dirty="0">
                <a:solidFill>
                  <a:srgbClr val="333333"/>
                </a:solidFill>
                <a:effectLst/>
              </a:rPr>
              <a:t>und zum Verständnis digitaler Tools und Plattformen gehört auch das </a:t>
            </a:r>
            <a:r>
              <a:rPr lang="en-US" sz="2200" b="0" i="0" dirty="0" err="1">
                <a:solidFill>
                  <a:srgbClr val="333333"/>
                </a:solidFill>
                <a:effectLst/>
              </a:rPr>
              <a:t>Erkennen von </a:t>
            </a:r>
            <a:r>
              <a:rPr lang="en-US" sz="2200" b="0" i="0" dirty="0">
                <a:solidFill>
                  <a:srgbClr val="333333"/>
                </a:solidFill>
                <a:effectLst/>
              </a:rPr>
              <a:t>Funktionen und Algorithmen, die Fehlinformationen verstärken können.</a:t>
            </a:r>
            <a:endParaRPr lang="sl-SI" sz="2200" b="0" i="0" dirty="0">
              <a:solidFill>
                <a:srgbClr val="333333"/>
              </a:solidFill>
              <a:effectLst/>
            </a:endParaRPr>
          </a:p>
          <a:p>
            <a:pPr>
              <a:lnSpc>
                <a:spcPct val="120000"/>
              </a:lnSpc>
            </a:pPr>
            <a:r>
              <a:rPr lang="en-US" sz="2200" b="0" i="0" dirty="0">
                <a:solidFill>
                  <a:srgbClr val="333333"/>
                </a:solidFill>
                <a:effectLst/>
              </a:rPr>
              <a:t>Die Reflexionsfähigkeiten sollten </a:t>
            </a:r>
            <a:r>
              <a:rPr lang="en-US" sz="2200" b="1" i="0" dirty="0">
                <a:solidFill>
                  <a:srgbClr val="333333"/>
                </a:solidFill>
                <a:effectLst/>
              </a:rPr>
              <a:t>ethische Fragen </a:t>
            </a:r>
            <a:r>
              <a:rPr lang="en-US" sz="2200" b="0" i="0" dirty="0">
                <a:solidFill>
                  <a:srgbClr val="333333"/>
                </a:solidFill>
                <a:effectLst/>
              </a:rPr>
              <a:t>einbeziehen, einschließlich der Vorsicht bei der Verbreitung ungeprüften Materials, der Förderung verantwortungsvoller </a:t>
            </a:r>
            <a:r>
              <a:rPr lang="en-US" sz="2200" b="0" i="0" dirty="0" err="1">
                <a:solidFill>
                  <a:srgbClr val="333333"/>
                </a:solidFill>
                <a:effectLst/>
              </a:rPr>
              <a:t>Praktiken beim </a:t>
            </a:r>
            <a:r>
              <a:rPr lang="en-US" sz="2200" b="0" i="0" dirty="0">
                <a:solidFill>
                  <a:srgbClr val="333333"/>
                </a:solidFill>
                <a:effectLst/>
              </a:rPr>
              <a:t>Informationsaustausch und der Vermeidung der Verbreitung irreführender oder schädlicher Inhalte.</a:t>
            </a:r>
            <a:endParaRPr lang="sl-SI" sz="2200" b="0" i="0" dirty="0">
              <a:solidFill>
                <a:srgbClr val="333333"/>
              </a:solidFill>
              <a:effectLst/>
            </a:endParaRPr>
          </a:p>
        </p:txBody>
      </p:sp>
      <p:sp>
        <p:nvSpPr>
          <p:cNvPr id="7" name="Ορθογώνιο 6">
            <a:extLst>
              <a:ext uri="{FF2B5EF4-FFF2-40B4-BE49-F238E27FC236}">
                <a16:creationId xmlns:a16="http://schemas.microsoft.com/office/drawing/2014/main" id="{D83F90A3-F8EE-642E-6D5D-86BB3FC8BDDB}"/>
              </a:ext>
            </a:extLst>
          </p:cNvPr>
          <p:cNvSpPr/>
          <p:nvPr/>
        </p:nvSpPr>
        <p:spPr>
          <a:xfrm>
            <a:off x="3418652" y="6566673"/>
            <a:ext cx="8772088" cy="276999"/>
          </a:xfrm>
          <a:prstGeom prst="rect">
            <a:avLst/>
          </a:prstGeom>
        </p:spPr>
        <p:txBody>
          <a:bodyPr wrap="square">
            <a:spAutoFit/>
          </a:bodyPr>
          <a:lstStyle/>
          <a:p>
            <a:pPr algn="r"/>
            <a:r>
              <a:rPr lang="en-US" sz="1200" dirty="0">
                <a:hlinkClick r:id="rId3"/>
              </a:rPr>
              <a:t>Quelle </a:t>
            </a:r>
            <a:r>
              <a:rPr lang="en-US" sz="1200" dirty="0"/>
              <a:t>| </a:t>
            </a:r>
            <a:r>
              <a:rPr lang="en-US" sz="1200" dirty="0" err="1">
                <a:hlinkClick r:id="rId4"/>
              </a:rPr>
              <a:t>Pixabay </a:t>
            </a:r>
            <a:r>
              <a:rPr lang="en-US" sz="1200" dirty="0">
                <a:hlinkClick r:id="rId4"/>
              </a:rPr>
              <a:t>Lizenz</a:t>
            </a:r>
            <a:endParaRPr lang="en-US" sz="1200" dirty="0"/>
          </a:p>
        </p:txBody>
      </p:sp>
      <p:pic>
        <p:nvPicPr>
          <p:cNvPr id="8" name="Εικόνα 3" descr="Εικόνα που περιέχει ασπρόμαυρο, ανθρώπινο πρόσωπο, άτομο, πορτραίτο&#10;&#10;Περιγραφή που δημιουργήθηκε αυτόματα">
            <a:extLst>
              <a:ext uri="{FF2B5EF4-FFF2-40B4-BE49-F238E27FC236}">
                <a16:creationId xmlns:a16="http://schemas.microsoft.com/office/drawing/2014/main" id="{C7E3F0C9-D709-273E-BCEF-0A57B0F0AF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88135" y="1975824"/>
            <a:ext cx="4494262" cy="3254829"/>
          </a:xfrm>
          <a:prstGeom prst="rect">
            <a:avLst/>
          </a:prstGeom>
        </p:spPr>
      </p:pic>
    </p:spTree>
    <p:extLst>
      <p:ext uri="{BB962C8B-B14F-4D97-AF65-F5344CB8AC3E}">
        <p14:creationId xmlns:p14="http://schemas.microsoft.com/office/powerpoint/2010/main" val="14392453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sl-SI" dirty="0"/>
              <a:t>Einige </a:t>
            </a:r>
            <a:r>
              <a:rPr lang="sl-SI" dirty="0" err="1"/>
              <a:t>der wichtigsten </a:t>
            </a:r>
            <a:r>
              <a:rPr lang="sl-SI" dirty="0"/>
              <a:t>Reflexionsfähigkeiten </a:t>
            </a:r>
            <a:endParaRPr lang="en-GB" dirty="0"/>
          </a:p>
        </p:txBody>
      </p:sp>
      <p:graphicFrame>
        <p:nvGraphicFramePr>
          <p:cNvPr id="2" name="Označba mesta vsebine 1">
            <a:extLst>
              <a:ext uri="{FF2B5EF4-FFF2-40B4-BE49-F238E27FC236}">
                <a16:creationId xmlns:a16="http://schemas.microsoft.com/office/drawing/2014/main" id="{ED4CCDC5-FFF4-D77E-976F-DD1BEFC7DEBD}"/>
              </a:ext>
            </a:extLst>
          </p:cNvPr>
          <p:cNvGraphicFramePr>
            <a:graphicFrameLocks noGrp="1"/>
          </p:cNvGraphicFramePr>
          <p:nvPr>
            <p:ph idx="1"/>
            <p:extLst>
              <p:ext uri="{D42A27DB-BD31-4B8C-83A1-F6EECF244321}">
                <p14:modId xmlns:p14="http://schemas.microsoft.com/office/powerpoint/2010/main" val="3863630668"/>
              </p:ext>
            </p:extLst>
          </p:nvPr>
        </p:nvGraphicFramePr>
        <p:xfrm>
          <a:off x="557212" y="1800225"/>
          <a:ext cx="10734901" cy="4865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Ορθογώνιο 1">
            <a:extLst>
              <a:ext uri="{FF2B5EF4-FFF2-40B4-BE49-F238E27FC236}">
                <a16:creationId xmlns:a16="http://schemas.microsoft.com/office/drawing/2014/main" id="{E314B2E6-0586-408E-8D1A-41287EF3B8C4}"/>
              </a:ext>
            </a:extLst>
          </p:cNvPr>
          <p:cNvSpPr/>
          <p:nvPr/>
        </p:nvSpPr>
        <p:spPr>
          <a:xfrm>
            <a:off x="3418652" y="6566673"/>
            <a:ext cx="8772088" cy="276999"/>
          </a:xfrm>
          <a:prstGeom prst="rect">
            <a:avLst/>
          </a:prstGeom>
        </p:spPr>
        <p:txBody>
          <a:bodyPr wrap="square">
            <a:spAutoFit/>
          </a:bodyPr>
          <a:lstStyle/>
          <a:p>
            <a:pPr algn="r"/>
            <a:r>
              <a:rPr lang="en-US" sz="1200" dirty="0">
                <a:hlinkClick r:id="rId8"/>
              </a:rPr>
              <a:t>Quelle </a:t>
            </a:r>
            <a:r>
              <a:rPr lang="en-US" sz="1200" dirty="0"/>
              <a:t>| </a:t>
            </a:r>
            <a:r>
              <a:rPr lang="en-US" sz="1200" dirty="0" err="1">
                <a:hlinkClick r:id="rId9"/>
              </a:rPr>
              <a:t>Pixabay </a:t>
            </a:r>
            <a:r>
              <a:rPr lang="en-US" sz="1200" dirty="0">
                <a:hlinkClick r:id="rId9"/>
              </a:rPr>
              <a:t>Lizenz</a:t>
            </a:r>
            <a:endParaRPr lang="en-US" sz="1200" dirty="0"/>
          </a:p>
        </p:txBody>
      </p:sp>
    </p:spTree>
    <p:extLst>
      <p:ext uri="{BB962C8B-B14F-4D97-AF65-F5344CB8AC3E}">
        <p14:creationId xmlns:p14="http://schemas.microsoft.com/office/powerpoint/2010/main" val="32607138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D8CE1D3-29BC-22C8-BE72-958EEAF59FAF}"/>
              </a:ext>
            </a:extLst>
          </p:cNvPr>
          <p:cNvSpPr>
            <a:spLocks noGrp="1"/>
          </p:cNvSpPr>
          <p:nvPr>
            <p:ph type="title"/>
          </p:nvPr>
        </p:nvSpPr>
        <p:spPr/>
        <p:txBody>
          <a:bodyPr/>
          <a:lstStyle/>
          <a:p>
            <a:r>
              <a:rPr lang="sl-SI" dirty="0" err="1"/>
              <a:t>Reflexion </a:t>
            </a:r>
            <a:r>
              <a:rPr lang="sl-SI" dirty="0"/>
              <a:t>als </a:t>
            </a:r>
            <a:r>
              <a:rPr lang="sl-SI" dirty="0" err="1"/>
              <a:t>kognitiver Prozess</a:t>
            </a:r>
            <a:endParaRPr lang="sl-SI" dirty="0"/>
          </a:p>
        </p:txBody>
      </p:sp>
      <p:sp>
        <p:nvSpPr>
          <p:cNvPr id="4" name="Označba mesta vsebine 3">
            <a:extLst>
              <a:ext uri="{FF2B5EF4-FFF2-40B4-BE49-F238E27FC236}">
                <a16:creationId xmlns:a16="http://schemas.microsoft.com/office/drawing/2014/main" id="{4C574F1A-904B-F7EA-BC5E-46E132FFB11E}"/>
              </a:ext>
            </a:extLst>
          </p:cNvPr>
          <p:cNvSpPr>
            <a:spLocks noGrp="1"/>
          </p:cNvSpPr>
          <p:nvPr>
            <p:ph sz="half" idx="2"/>
          </p:nvPr>
        </p:nvSpPr>
        <p:spPr/>
        <p:txBody>
          <a:bodyPr/>
          <a:lstStyle/>
          <a:p>
            <a:endParaRPr lang="sl-SI" dirty="0"/>
          </a:p>
          <a:p>
            <a:pPr marL="0" indent="0">
              <a:buNone/>
            </a:pPr>
            <a:r>
              <a:rPr lang="en-US" dirty="0"/>
              <a:t>Reflexion ist ein </a:t>
            </a:r>
            <a:r>
              <a:rPr lang="en-US" b="1" dirty="0"/>
              <a:t>kognitiver Prozess</a:t>
            </a:r>
            <a:r>
              <a:rPr lang="en-US" dirty="0"/>
              <a:t>, bei dem Erfahrungen, Gedanken und Gefühle überdacht und </a:t>
            </a:r>
            <a:r>
              <a:rPr lang="en-US" dirty="0" err="1"/>
              <a:t>analysiert werden</a:t>
            </a:r>
            <a:r>
              <a:rPr lang="en-US" dirty="0"/>
              <a:t>. Es gibt verschiedene Arten der Reflexion, die jeweils unterschiedlichen Zwecken dienen und in unterschiedlichen Kontexten auftreten. Hier sind einige gängige Arten der Reflexion, die wir nutzen können, um irreführende und falsche Informationen oder deren Störungen zu erkennen. </a:t>
            </a:r>
          </a:p>
          <a:p>
            <a:endParaRPr lang="sl-SI" dirty="0"/>
          </a:p>
        </p:txBody>
      </p:sp>
      <p:sp>
        <p:nvSpPr>
          <p:cNvPr id="3" name="Textfeld 5">
            <a:extLst>
              <a:ext uri="{FF2B5EF4-FFF2-40B4-BE49-F238E27FC236}">
                <a16:creationId xmlns:a16="http://schemas.microsoft.com/office/drawing/2014/main" id="{D9920F3B-6134-CF56-999A-19C803EC008E}"/>
              </a:ext>
            </a:extLst>
          </p:cNvPr>
          <p:cNvSpPr txBox="1"/>
          <p:nvPr/>
        </p:nvSpPr>
        <p:spPr>
          <a:xfrm>
            <a:off x="9178863" y="6416409"/>
            <a:ext cx="3183466" cy="276999"/>
          </a:xfrm>
          <a:prstGeom prst="rect">
            <a:avLst/>
          </a:prstGeom>
          <a:noFill/>
        </p:spPr>
        <p:txBody>
          <a:bodyPr wrap="square" rtlCol="0">
            <a:spAutoFit/>
          </a:bodyPr>
          <a:lstStyle/>
          <a:p>
            <a:pPr algn="ctr"/>
            <a:r>
              <a:rPr lang="de-DE" sz="1200" dirty="0">
                <a:hlinkClick r:id="rId3"/>
              </a:rPr>
              <a:t>Bildquelle </a:t>
            </a:r>
            <a:r>
              <a:rPr lang="de-DE" sz="1200" dirty="0"/>
              <a:t>| </a:t>
            </a:r>
            <a:r>
              <a:rPr lang="de-DE" sz="1200" dirty="0" err="1">
                <a:hlinkClick r:id="rId4"/>
              </a:rPr>
              <a:t>Unsplash Lizenz</a:t>
            </a:r>
            <a:endParaRPr lang="de-AT" sz="1200" dirty="0" err="1"/>
          </a:p>
        </p:txBody>
      </p:sp>
      <p:pic>
        <p:nvPicPr>
          <p:cNvPr id="6" name="Označba mesta vsebine 15">
            <a:extLst>
              <a:ext uri="{FF2B5EF4-FFF2-40B4-BE49-F238E27FC236}">
                <a16:creationId xmlns:a16="http://schemas.microsoft.com/office/drawing/2014/main" id="{384A6697-A42C-66B8-66F8-0A5A29DBC0E6}"/>
              </a:ext>
            </a:extLst>
          </p:cNvPr>
          <p:cNvPicPr>
            <a:picLocks noGrp="1" noChangeAspect="1"/>
          </p:cNvPicPr>
          <p:nvPr>
            <p:ph sz="half" idx="1"/>
          </p:nvPr>
        </p:nvPicPr>
        <p:blipFill>
          <a:blip r:embed="rId5"/>
          <a:stretch>
            <a:fillRect/>
          </a:stretch>
        </p:blipFill>
        <p:spPr>
          <a:xfrm>
            <a:off x="557213" y="2443162"/>
            <a:ext cx="5410200" cy="3606800"/>
          </a:xfrm>
          <a:prstGeom prst="rect">
            <a:avLst/>
          </a:prstGeom>
        </p:spPr>
      </p:pic>
    </p:spTree>
    <p:extLst>
      <p:ext uri="{BB962C8B-B14F-4D97-AF65-F5344CB8AC3E}">
        <p14:creationId xmlns:p14="http://schemas.microsoft.com/office/powerpoint/2010/main" val="29063057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l-SI" dirty="0" err="1"/>
              <a:t>Arten der </a:t>
            </a:r>
            <a:r>
              <a:rPr lang="sl-SI" dirty="0"/>
              <a:t>Reflexion </a:t>
            </a:r>
            <a:endParaRPr lang="de-AT" dirty="0"/>
          </a:p>
        </p:txBody>
      </p:sp>
      <p:sp>
        <p:nvSpPr>
          <p:cNvPr id="3" name="Inhaltsplatzhalter 2"/>
          <p:cNvSpPr>
            <a:spLocks noGrp="1"/>
          </p:cNvSpPr>
          <p:nvPr>
            <p:ph idx="1"/>
          </p:nvPr>
        </p:nvSpPr>
        <p:spPr>
          <a:xfrm>
            <a:off x="557998" y="1800000"/>
            <a:ext cx="10574459" cy="4673372"/>
          </a:xfrm>
        </p:spPr>
        <p:txBody>
          <a:bodyPr/>
          <a:lstStyle/>
          <a:p>
            <a:pPr>
              <a:lnSpc>
                <a:spcPct val="107000"/>
              </a:lnSpc>
              <a:spcAft>
                <a:spcPts val="800"/>
              </a:spcAft>
              <a:buFont typeface="Arial" panose="020B0604020202020204" pitchFamily="34" charset="0"/>
              <a:buChar char="•"/>
            </a:pPr>
            <a:r>
              <a:rPr lang="sl-SI" sz="2000" b="1" kern="100" dirty="0" err="1">
                <a:effectLst/>
                <a:latin typeface="Calibri" panose="020F0502020204030204" pitchFamily="34" charset="0"/>
                <a:ea typeface="Calibri" panose="020F0502020204030204" pitchFamily="34" charset="0"/>
                <a:cs typeface="Calibri" panose="020F0502020204030204" pitchFamily="34" charset="0"/>
              </a:rPr>
              <a:t>Selbstreflexion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bedeutet, die eigenen Gedanken</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Gefühle und Handlungen zu untersuchen</a:t>
            </a:r>
            <a:r>
              <a:rPr lang="sl-SI" sz="2000" kern="100" dirty="0">
                <a:effectLst/>
                <a:latin typeface="Calibri" panose="020F0502020204030204" pitchFamily="34" charset="0"/>
                <a:ea typeface="Calibri" panose="020F0502020204030204" pitchFamily="34" charset="0"/>
                <a:cs typeface="Calibri" panose="020F0502020204030204" pitchFamily="34" charset="0"/>
              </a:rPr>
              <a:t>. Sie ist ein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entscheidender Bestandteil des </a:t>
            </a:r>
            <a:r>
              <a:rPr lang="sl-SI" sz="2000" kern="100" dirty="0">
                <a:effectLst/>
                <a:latin typeface="Calibri" panose="020F0502020204030204" pitchFamily="34" charset="0"/>
                <a:ea typeface="Calibri" panose="020F0502020204030204" pitchFamily="34" charset="0"/>
                <a:cs typeface="Calibri" panose="020F0502020204030204" pitchFamily="34" charset="0"/>
              </a:rPr>
              <a:t>persönlichen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Wachstums und der Selbsterkenntnis</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Selbstreflexion kann dem Einzelnen helfen, seine Stärken und Schwächen zu verstehen</a:t>
            </a:r>
            <a:r>
              <a:rPr lang="sl-SI" sz="2000" kern="100" dirty="0">
                <a:effectLst/>
                <a:latin typeface="Calibri" panose="020F0502020204030204" pitchFamily="34" charset="0"/>
                <a:ea typeface="Calibri" panose="020F0502020204030204" pitchFamily="34" charset="0"/>
                <a:cs typeface="Calibri" panose="020F0502020204030204" pitchFamily="34" charset="0"/>
              </a:rPr>
              <a:t>, persönliche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Werte und Überzeugungen zu erkennen und fundierte Entscheidungen </a:t>
            </a:r>
            <a:r>
              <a:rPr lang="sl-SI" sz="2000" kern="100" dirty="0">
                <a:effectLst/>
                <a:latin typeface="Calibri" panose="020F0502020204030204" pitchFamily="34" charset="0"/>
                <a:ea typeface="Calibri" panose="020F0502020204030204" pitchFamily="34" charset="0"/>
                <a:cs typeface="Calibri" panose="020F0502020204030204" pitchFamily="34" charset="0"/>
              </a:rPr>
              <a:t>zu treffen.</a:t>
            </a:r>
          </a:p>
          <a:p>
            <a:pPr>
              <a:lnSpc>
                <a:spcPct val="107000"/>
              </a:lnSpc>
              <a:spcAft>
                <a:spcPts val="800"/>
              </a:spcAft>
            </a:pPr>
            <a:r>
              <a:rPr lang="sl-SI" sz="2000" b="1" kern="100" dirty="0">
                <a:effectLst/>
                <a:latin typeface="Calibri" panose="020F0502020204030204" pitchFamily="34" charset="0"/>
                <a:ea typeface="Calibri" panose="020F0502020204030204" pitchFamily="34" charset="0"/>
                <a:cs typeface="Calibri" panose="020F0502020204030204" pitchFamily="34" charset="0"/>
              </a:rPr>
              <a:t>Kritische Reflexion </a:t>
            </a:r>
            <a:r>
              <a:rPr lang="sl-SI" sz="2000" kern="100" dirty="0">
                <a:effectLst/>
                <a:latin typeface="Calibri" panose="020F0502020204030204" pitchFamily="34" charset="0"/>
                <a:ea typeface="Calibri" panose="020F0502020204030204" pitchFamily="34" charset="0"/>
                <a:cs typeface="Calibri" panose="020F0502020204030204" pitchFamily="34" charset="0"/>
              </a:rPr>
              <a:t>geht über die Selbstprüfung hinaus und beinhaltet eine kritische und objektive </a:t>
            </a:r>
            <a:r>
              <a:rPr lang="nl-NL" sz="2000" kern="100" dirty="0">
                <a:effectLst/>
                <a:latin typeface="Calibri" panose="020F0502020204030204" pitchFamily="34" charset="0"/>
                <a:ea typeface="Calibri" panose="020F0502020204030204" pitchFamily="34" charset="0"/>
                <a:cs typeface="Calibri" panose="020F0502020204030204" pitchFamily="34" charset="0"/>
              </a:rPr>
              <a:t>Analyse </a:t>
            </a:r>
            <a:r>
              <a:rPr lang="sl-SI" sz="2000" kern="100" dirty="0">
                <a:effectLst/>
                <a:latin typeface="Calibri" panose="020F0502020204030204" pitchFamily="34" charset="0"/>
                <a:ea typeface="Calibri" panose="020F0502020204030204" pitchFamily="34" charset="0"/>
                <a:cs typeface="Calibri" panose="020F0502020204030204" pitchFamily="34" charset="0"/>
              </a:rPr>
              <a:t>und Bewertung von Erfahrungen, Ideen oder Situationen. Sie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erfordert oft das Hinterfragen von Annahmen</a:t>
            </a:r>
            <a:r>
              <a:rPr lang="sl-SI" sz="2000" kern="100" dirty="0">
                <a:effectLst/>
                <a:latin typeface="Calibri" panose="020F0502020204030204" pitchFamily="34" charset="0"/>
                <a:ea typeface="Calibri" panose="020F0502020204030204" pitchFamily="34" charset="0"/>
                <a:cs typeface="Calibri" panose="020F0502020204030204" pitchFamily="34" charset="0"/>
              </a:rPr>
              <a:t>, das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Infragestellen bestehender Überzeugungen und die Suche nach </a:t>
            </a:r>
            <a:r>
              <a:rPr lang="sl-SI" sz="2000" kern="100" dirty="0">
                <a:effectLst/>
                <a:latin typeface="Calibri" panose="020F0502020204030204" pitchFamily="34" charset="0"/>
                <a:ea typeface="Calibri" panose="020F0502020204030204" pitchFamily="34" charset="0"/>
                <a:cs typeface="Calibri" panose="020F0502020204030204" pitchFamily="34" charset="0"/>
              </a:rPr>
              <a:t>alternativen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Perspektiven</a:t>
            </a:r>
            <a:r>
              <a:rPr lang="sl-SI" sz="2000" kern="100" dirty="0">
                <a:effectLst/>
                <a:latin typeface="Calibri" panose="020F0502020204030204" pitchFamily="34" charset="0"/>
                <a:ea typeface="Calibri" panose="020F0502020204030204" pitchFamily="34" charset="0"/>
                <a:cs typeface="Calibri" panose="020F0502020204030204" pitchFamily="34" charset="0"/>
              </a:rPr>
              <a:t>.</a:t>
            </a:r>
          </a:p>
          <a:p>
            <a:pPr>
              <a:lnSpc>
                <a:spcPct val="107000"/>
              </a:lnSpc>
              <a:spcAft>
                <a:spcPts val="800"/>
              </a:spcAft>
            </a:pPr>
            <a:endParaRPr lang="sl-SI"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sl-SI" sz="2000" kern="1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sl-SI" sz="1800" kern="1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Arial" panose="020B0604020202020204" pitchFamily="34" charset="0"/>
              <a:buChar char="•"/>
            </a:pPr>
            <a:endParaRPr lang="sl-SI" sz="2000" dirty="0"/>
          </a:p>
          <a:p>
            <a:endParaRPr lang="de-AT" dirty="0"/>
          </a:p>
        </p:txBody>
      </p:sp>
      <p:sp>
        <p:nvSpPr>
          <p:cNvPr id="4" name="Ορθογώνιο 3">
            <a:extLst>
              <a:ext uri="{FF2B5EF4-FFF2-40B4-BE49-F238E27FC236}">
                <a16:creationId xmlns:a16="http://schemas.microsoft.com/office/drawing/2014/main" id="{09FC413B-C866-5C6C-A149-E9E91296E12D}"/>
              </a:ext>
            </a:extLst>
          </p:cNvPr>
          <p:cNvSpPr/>
          <p:nvPr/>
        </p:nvSpPr>
        <p:spPr>
          <a:xfrm>
            <a:off x="3418652" y="6566673"/>
            <a:ext cx="8772088" cy="276999"/>
          </a:xfrm>
          <a:prstGeom prst="rect">
            <a:avLst/>
          </a:prstGeom>
        </p:spPr>
        <p:txBody>
          <a:bodyPr wrap="square">
            <a:spAutoFit/>
          </a:bodyPr>
          <a:lstStyle/>
          <a:p>
            <a:pPr algn="r"/>
            <a:r>
              <a:rPr lang="en-US" sz="1200" dirty="0">
                <a:hlinkClick r:id="rId3"/>
              </a:rPr>
              <a:t>Quelle </a:t>
            </a:r>
            <a:r>
              <a:rPr lang="en-US" sz="1200" dirty="0"/>
              <a:t>| </a:t>
            </a:r>
            <a:r>
              <a:rPr lang="en-US" sz="1200" dirty="0" err="1">
                <a:hlinkClick r:id="rId4"/>
              </a:rPr>
              <a:t>Pixabay </a:t>
            </a:r>
            <a:r>
              <a:rPr lang="en-US" sz="1200" dirty="0">
                <a:hlinkClick r:id="rId4"/>
              </a:rPr>
              <a:t>Lizenz</a:t>
            </a:r>
            <a:endParaRPr lang="en-US" sz="1200" dirty="0"/>
          </a:p>
        </p:txBody>
      </p:sp>
      <p:pic>
        <p:nvPicPr>
          <p:cNvPr id="5" name="Slika 4">
            <a:extLst>
              <a:ext uri="{FF2B5EF4-FFF2-40B4-BE49-F238E27FC236}">
                <a16:creationId xmlns:a16="http://schemas.microsoft.com/office/drawing/2014/main" id="{B1EB097F-F214-3393-1F1F-2B702E6CC957}"/>
              </a:ext>
            </a:extLst>
          </p:cNvPr>
          <p:cNvPicPr>
            <a:picLocks noChangeAspect="1"/>
          </p:cNvPicPr>
          <p:nvPr/>
        </p:nvPicPr>
        <p:blipFill>
          <a:blip r:embed="rId5"/>
          <a:stretch>
            <a:fillRect/>
          </a:stretch>
        </p:blipFill>
        <p:spPr>
          <a:xfrm>
            <a:off x="4078845" y="4510908"/>
            <a:ext cx="5425525" cy="2055765"/>
          </a:xfrm>
          <a:prstGeom prst="rect">
            <a:avLst/>
          </a:prstGeom>
        </p:spPr>
      </p:pic>
    </p:spTree>
    <p:extLst>
      <p:ext uri="{BB962C8B-B14F-4D97-AF65-F5344CB8AC3E}">
        <p14:creationId xmlns:p14="http://schemas.microsoft.com/office/powerpoint/2010/main" val="7416946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l-SI" dirty="0" err="1"/>
              <a:t>Arten der </a:t>
            </a:r>
            <a:r>
              <a:rPr lang="sl-SI" dirty="0"/>
              <a:t>Reflexion </a:t>
            </a:r>
            <a:endParaRPr lang="de-AT" dirty="0"/>
          </a:p>
        </p:txBody>
      </p:sp>
      <p:sp>
        <p:nvSpPr>
          <p:cNvPr id="3" name="Inhaltsplatzhalter 2"/>
          <p:cNvSpPr>
            <a:spLocks noGrp="1"/>
          </p:cNvSpPr>
          <p:nvPr>
            <p:ph idx="1"/>
          </p:nvPr>
        </p:nvSpPr>
        <p:spPr>
          <a:xfrm>
            <a:off x="557998" y="1800000"/>
            <a:ext cx="10574459" cy="4673372"/>
          </a:xfrm>
        </p:spPr>
        <p:txBody>
          <a:bodyPr>
            <a:normAutofit lnSpcReduction="10000"/>
          </a:bodyPr>
          <a:lstStyle/>
          <a:p>
            <a:pPr>
              <a:lnSpc>
                <a:spcPct val="107000"/>
              </a:lnSpc>
              <a:spcAft>
                <a:spcPts val="800"/>
              </a:spcAft>
            </a:pPr>
            <a:r>
              <a:rPr lang="sl-SI" sz="2000" b="1" kern="100" dirty="0" err="1">
                <a:effectLst/>
                <a:latin typeface="Calibri" panose="020F0502020204030204" pitchFamily="34" charset="0"/>
                <a:ea typeface="Calibri" panose="020F0502020204030204" pitchFamily="34" charset="0"/>
                <a:cs typeface="Calibri" panose="020F0502020204030204" pitchFamily="34" charset="0"/>
              </a:rPr>
              <a:t>Die ethische Reflexion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konzentriert sich </a:t>
            </a:r>
            <a:r>
              <a:rPr lang="sl-SI" sz="2000" kern="100" dirty="0">
                <a:effectLst/>
                <a:latin typeface="Calibri" panose="020F0502020204030204" pitchFamily="34" charset="0"/>
                <a:ea typeface="Calibri" panose="020F0502020204030204" pitchFamily="34" charset="0"/>
                <a:cs typeface="Calibri" panose="020F0502020204030204" pitchFamily="34" charset="0"/>
              </a:rPr>
              <a:t>auf moralische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und ethische Dilemmata</a:t>
            </a:r>
            <a:r>
              <a:rPr lang="sl-SI" sz="2000" kern="100" dirty="0">
                <a:effectLst/>
                <a:latin typeface="Calibri" panose="020F0502020204030204" pitchFamily="34" charset="0"/>
                <a:ea typeface="Calibri" panose="020F0502020204030204" pitchFamily="34" charset="0"/>
                <a:cs typeface="Calibri" panose="020F0502020204030204" pitchFamily="34" charset="0"/>
              </a:rPr>
              <a:t>. Es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geht darum, die ethischen Implikationen der eigenen Handlungen</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Entscheidungen oder Überzeugungen zu bedenken und sie mit </a:t>
            </a:r>
            <a:r>
              <a:rPr lang="sl-SI" sz="2000" kern="100" dirty="0">
                <a:effectLst/>
                <a:latin typeface="Calibri" panose="020F0502020204030204" pitchFamily="34" charset="0"/>
                <a:ea typeface="Calibri" panose="020F0502020204030204" pitchFamily="34" charset="0"/>
                <a:cs typeface="Calibri" panose="020F0502020204030204" pitchFamily="34" charset="0"/>
              </a:rPr>
              <a:t>persönlichen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oder gesellschaftlichen Werten in Einklang zu bringen</a:t>
            </a:r>
            <a:r>
              <a:rPr lang="sl-SI" sz="2000" kern="100" dirty="0">
                <a:effectLst/>
                <a:latin typeface="Calibri" panose="020F0502020204030204" pitchFamily="34" charset="0"/>
                <a:ea typeface="Calibri" panose="020F0502020204030204" pitchFamily="34" charset="0"/>
                <a:cs typeface="Calibri" panose="020F0502020204030204" pitchFamily="34" charset="0"/>
              </a:rPr>
              <a:t>.</a:t>
            </a:r>
          </a:p>
          <a:p>
            <a:pPr>
              <a:lnSpc>
                <a:spcPct val="107000"/>
              </a:lnSpc>
              <a:spcAft>
                <a:spcPts val="800"/>
              </a:spcAft>
            </a:pPr>
            <a:r>
              <a:rPr lang="sl-SI" sz="2000" b="1" dirty="0" err="1">
                <a:effectLst/>
                <a:latin typeface="Calibri" panose="020F0502020204030204" pitchFamily="34" charset="0"/>
                <a:ea typeface="Calibri" panose="020F0502020204030204" pitchFamily="34" charset="0"/>
              </a:rPr>
              <a:t>Kulturelle Reflexion </a:t>
            </a:r>
            <a:r>
              <a:rPr lang="sl-SI" sz="2000" dirty="0" err="1">
                <a:effectLst/>
                <a:latin typeface="Calibri" panose="020F0502020204030204" pitchFamily="34" charset="0"/>
                <a:ea typeface="Calibri" panose="020F0502020204030204" pitchFamily="34" charset="0"/>
              </a:rPr>
              <a:t>beinhaltet das Erforschen und Verstehen der eigenen kulturellen Identität</a:t>
            </a:r>
            <a:r>
              <a:rPr lang="sl-SI" sz="2000" dirty="0">
                <a:effectLst/>
                <a:latin typeface="Calibri" panose="020F0502020204030204" pitchFamily="34" charset="0"/>
                <a:ea typeface="Calibri" panose="020F0502020204030204" pitchFamily="34" charset="0"/>
              </a:rPr>
              <a:t>, der eigenen </a:t>
            </a:r>
            <a:r>
              <a:rPr lang="sl-SI" sz="2000" dirty="0" err="1">
                <a:effectLst/>
                <a:latin typeface="Calibri" panose="020F0502020204030204" pitchFamily="34" charset="0"/>
                <a:ea typeface="Calibri" panose="020F0502020204030204" pitchFamily="34" charset="0"/>
              </a:rPr>
              <a:t>Vorurteile und der </a:t>
            </a:r>
            <a:r>
              <a:rPr lang="sl-SI" sz="2000" dirty="0">
                <a:effectLst/>
                <a:latin typeface="Calibri" panose="020F0502020204030204" pitchFamily="34" charset="0"/>
                <a:ea typeface="Calibri" panose="020F0502020204030204" pitchFamily="34" charset="0"/>
              </a:rPr>
              <a:t>Art und Weise, wie die </a:t>
            </a:r>
            <a:r>
              <a:rPr lang="sl-SI" sz="2000" dirty="0" err="1">
                <a:effectLst/>
                <a:latin typeface="Calibri" panose="020F0502020204030204" pitchFamily="34" charset="0"/>
                <a:ea typeface="Calibri" panose="020F0502020204030204" pitchFamily="34" charset="0"/>
              </a:rPr>
              <a:t>Kultur die eigenen Perspektiven und Verhaltensweisen beeinflusst</a:t>
            </a:r>
            <a:r>
              <a:rPr lang="sl-SI" sz="2000" dirty="0">
                <a:effectLst/>
                <a:latin typeface="Calibri" panose="020F0502020204030204" pitchFamily="34" charset="0"/>
                <a:ea typeface="Calibri" panose="020F0502020204030204" pitchFamily="34" charset="0"/>
              </a:rPr>
              <a:t>. Sie </a:t>
            </a:r>
            <a:r>
              <a:rPr lang="sl-SI" sz="2000" dirty="0" err="1">
                <a:effectLst/>
                <a:latin typeface="Calibri" panose="020F0502020204030204" pitchFamily="34" charset="0"/>
                <a:ea typeface="Calibri" panose="020F0502020204030204" pitchFamily="34" charset="0"/>
              </a:rPr>
              <a:t>kann </a:t>
            </a:r>
            <a:r>
              <a:rPr lang="sl-SI" sz="2000" dirty="0">
                <a:effectLst/>
                <a:latin typeface="Calibri" panose="020F0502020204030204" pitchFamily="34" charset="0"/>
                <a:ea typeface="Calibri" panose="020F0502020204030204" pitchFamily="34" charset="0"/>
              </a:rPr>
              <a:t>ein </a:t>
            </a:r>
            <a:r>
              <a:rPr lang="sl-SI" sz="2000" dirty="0" err="1">
                <a:effectLst/>
                <a:latin typeface="Calibri" panose="020F0502020204030204" pitchFamily="34" charset="0"/>
                <a:ea typeface="Calibri" panose="020F0502020204030204" pitchFamily="34" charset="0"/>
              </a:rPr>
              <a:t>wertvolles Instrument sein, um kulturelles Bewusstsein und Sensibilität zu fördern</a:t>
            </a:r>
            <a:r>
              <a:rPr lang="sl-SI" sz="2000" dirty="0">
                <a:effectLst/>
                <a:latin typeface="Calibri" panose="020F0502020204030204" pitchFamily="34" charset="0"/>
                <a:ea typeface="Calibri" panose="020F0502020204030204" pitchFamily="34" charset="0"/>
              </a:rPr>
              <a:t>.</a:t>
            </a:r>
            <a:endParaRPr lang="sl-SI"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l-SI" sz="2000" kern="100" dirty="0">
                <a:effectLst/>
                <a:latin typeface="Calibri" panose="020F0502020204030204" pitchFamily="34" charset="0"/>
                <a:ea typeface="Calibri" panose="020F0502020204030204" pitchFamily="34" charset="0"/>
                <a:cs typeface="Calibri" panose="020F0502020204030204" pitchFamily="34" charset="0"/>
              </a:rPr>
              <a:t>Die </a:t>
            </a:r>
            <a:r>
              <a:rPr lang="sl-SI" sz="2000" b="1" kern="100" dirty="0" err="1">
                <a:effectLst/>
                <a:latin typeface="Calibri" panose="020F0502020204030204" pitchFamily="34" charset="0"/>
                <a:ea typeface="Calibri" panose="020F0502020204030204" pitchFamily="34" charset="0"/>
                <a:cs typeface="Calibri" panose="020F0502020204030204" pitchFamily="34" charset="0"/>
              </a:rPr>
              <a:t>Erfahrungsreflexion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basiert </a:t>
            </a:r>
            <a:r>
              <a:rPr lang="sl-SI" sz="2000" kern="100" dirty="0">
                <a:effectLst/>
                <a:latin typeface="Calibri" panose="020F0502020204030204" pitchFamily="34" charset="0"/>
                <a:ea typeface="Calibri" panose="020F0502020204030204" pitchFamily="34" charset="0"/>
                <a:cs typeface="Calibri" panose="020F0502020204030204" pitchFamily="34" charset="0"/>
              </a:rPr>
              <a:t>auf dem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Lernen aus direkten Erfahrungen</a:t>
            </a:r>
            <a:r>
              <a:rPr lang="sl-SI" sz="2000" kern="100" dirty="0">
                <a:effectLst/>
                <a:latin typeface="Calibri" panose="020F0502020204030204" pitchFamily="34" charset="0"/>
                <a:ea typeface="Calibri" panose="020F0502020204030204" pitchFamily="34" charset="0"/>
                <a:cs typeface="Calibri" panose="020F0502020204030204" pitchFamily="34" charset="0"/>
              </a:rPr>
              <a:t>. Sie beinhaltet die </a:t>
            </a:r>
            <a:r>
              <a:rPr lang="nl-NL" sz="2000" kern="100" dirty="0">
                <a:effectLst/>
                <a:latin typeface="Calibri" panose="020F0502020204030204" pitchFamily="34" charset="0"/>
                <a:ea typeface="Calibri" panose="020F0502020204030204" pitchFamily="34" charset="0"/>
                <a:cs typeface="Calibri" panose="020F0502020204030204" pitchFamily="34" charset="0"/>
              </a:rPr>
              <a:t>Analyse </a:t>
            </a:r>
            <a:r>
              <a:rPr lang="sl-SI" sz="2000" kern="100" dirty="0">
                <a:effectLst/>
                <a:latin typeface="Calibri" panose="020F0502020204030204" pitchFamily="34" charset="0"/>
                <a:ea typeface="Calibri" panose="020F0502020204030204" pitchFamily="34" charset="0"/>
                <a:cs typeface="Calibri" panose="020F0502020204030204" pitchFamily="34" charset="0"/>
              </a:rPr>
              <a:t>dessen, was gelernt wurde, wie es gelernt wurde und wie das gewonnene Wissen in der Zukunft angewendet werden kann.</a:t>
            </a:r>
            <a:endParaRPr lang="sl-SI"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l-SI" sz="2000" b="1" kern="100" dirty="0">
                <a:effectLst/>
                <a:latin typeface="Calibri" panose="020F0502020204030204" pitchFamily="34" charset="0"/>
                <a:ea typeface="Calibri" panose="020F0502020204030204" pitchFamily="34" charset="0"/>
                <a:cs typeface="Calibri" panose="020F0502020204030204" pitchFamily="34" charset="0"/>
              </a:rPr>
              <a:t>Gruppenreflexion </a:t>
            </a:r>
            <a:r>
              <a:rPr lang="sl-SI" sz="2000" kern="100" dirty="0">
                <a:effectLst/>
                <a:latin typeface="Calibri" panose="020F0502020204030204" pitchFamily="34" charset="0"/>
                <a:ea typeface="Calibri" panose="020F0502020204030204" pitchFamily="34" charset="0"/>
                <a:cs typeface="Calibri" panose="020F0502020204030204" pitchFamily="34" charset="0"/>
              </a:rPr>
              <a:t>findet statt, wenn ein Team oder eine Gruppe von Personen gemeinsam ihre Erfahrungen oder die Ergebnisse eines Projekts oder einer Aufgabe </a:t>
            </a:r>
            <a:r>
              <a:rPr lang="nl-NL" sz="2000" kern="100" dirty="0">
                <a:effectLst/>
                <a:latin typeface="Calibri" panose="020F0502020204030204" pitchFamily="34" charset="0"/>
                <a:ea typeface="Calibri" panose="020F0502020204030204" pitchFamily="34" charset="0"/>
                <a:cs typeface="Calibri" panose="020F0502020204030204" pitchFamily="34" charset="0"/>
              </a:rPr>
              <a:t>analysiert</a:t>
            </a:r>
            <a:r>
              <a:rPr lang="sl-SI" sz="2000" kern="100" dirty="0">
                <a:effectLst/>
                <a:latin typeface="Calibri" panose="020F0502020204030204" pitchFamily="34" charset="0"/>
                <a:ea typeface="Calibri" panose="020F0502020204030204" pitchFamily="34" charset="0"/>
                <a:cs typeface="Calibri" panose="020F0502020204030204" pitchFamily="34" charset="0"/>
              </a:rPr>
              <a:t>. Sie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kann </a:t>
            </a:r>
            <a:r>
              <a:rPr lang="sl-SI" sz="2000" kern="100" dirty="0">
                <a:effectLst/>
                <a:latin typeface="Calibri" panose="020F0502020204030204" pitchFamily="34" charset="0"/>
                <a:ea typeface="Calibri" panose="020F0502020204030204" pitchFamily="34" charset="0"/>
                <a:cs typeface="Calibri" panose="020F0502020204030204" pitchFamily="34" charset="0"/>
              </a:rPr>
              <a:t>zu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besserer Teamarbeit</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besserer Entscheidungsfindung und besserer Problemlösung führen</a:t>
            </a:r>
            <a:r>
              <a:rPr lang="sl-SI" sz="2000" kern="100" dirty="0">
                <a:effectLst/>
                <a:latin typeface="Calibri" panose="020F0502020204030204" pitchFamily="34" charset="0"/>
                <a:ea typeface="Calibri" panose="020F0502020204030204" pitchFamily="34" charset="0"/>
                <a:cs typeface="Calibri" panose="020F0502020204030204" pitchFamily="34" charset="0"/>
              </a:rPr>
              <a:t>.</a:t>
            </a:r>
            <a:endParaRPr lang="sl-SI"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sl-SI"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sl-SI" sz="2000" kern="1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sl-SI" sz="1800" kern="1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Arial" panose="020B0604020202020204" pitchFamily="34" charset="0"/>
              <a:buChar char="•"/>
            </a:pPr>
            <a:endParaRPr lang="sl-SI" sz="2000" dirty="0"/>
          </a:p>
          <a:p>
            <a:endParaRPr lang="de-AT" dirty="0"/>
          </a:p>
        </p:txBody>
      </p:sp>
    </p:spTree>
    <p:extLst>
      <p:ext uri="{BB962C8B-B14F-4D97-AF65-F5344CB8AC3E}">
        <p14:creationId xmlns:p14="http://schemas.microsoft.com/office/powerpoint/2010/main" val="12729375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sl-SI" dirty="0" err="1"/>
              <a:t>Arten der </a:t>
            </a:r>
            <a:r>
              <a:rPr lang="sl-SI" dirty="0"/>
              <a:t>Reflexion </a:t>
            </a:r>
            <a:endParaRPr lang="en-GB" dirty="0"/>
          </a:p>
        </p:txBody>
      </p:sp>
      <p:sp>
        <p:nvSpPr>
          <p:cNvPr id="6" name="Θέση περιεχομένου 5">
            <a:extLst>
              <a:ext uri="{FF2B5EF4-FFF2-40B4-BE49-F238E27FC236}">
                <a16:creationId xmlns:a16="http://schemas.microsoft.com/office/drawing/2014/main" id="{13725DC3-E1D4-4E92-AF5A-F0DED3AA5B9A}"/>
              </a:ext>
            </a:extLst>
          </p:cNvPr>
          <p:cNvSpPr>
            <a:spLocks noGrp="1"/>
          </p:cNvSpPr>
          <p:nvPr>
            <p:ph idx="1"/>
          </p:nvPr>
        </p:nvSpPr>
        <p:spPr>
          <a:xfrm>
            <a:off x="449943" y="1718146"/>
            <a:ext cx="5994399" cy="4522998"/>
          </a:xfrm>
        </p:spPr>
        <p:txBody>
          <a:bodyPr>
            <a:normAutofit fontScale="92500" lnSpcReduction="20000"/>
          </a:bodyPr>
          <a:lstStyle/>
          <a:p>
            <a:pPr>
              <a:lnSpc>
                <a:spcPct val="120000"/>
              </a:lnSpc>
            </a:pPr>
            <a:r>
              <a:rPr lang="sl-SI" sz="2000" b="1" dirty="0" err="1">
                <a:effectLst/>
                <a:latin typeface="Calibri" panose="020F0502020204030204" pitchFamily="34" charset="0"/>
                <a:ea typeface="Calibri" panose="020F0502020204030204" pitchFamily="34" charset="0"/>
              </a:rPr>
              <a:t>Metakognition </a:t>
            </a:r>
            <a:r>
              <a:rPr lang="sl-SI" sz="2000" dirty="0">
                <a:effectLst/>
                <a:latin typeface="Calibri" panose="020F0502020204030204" pitchFamily="34" charset="0"/>
                <a:ea typeface="Calibri" panose="020F0502020204030204" pitchFamily="34" charset="0"/>
              </a:rPr>
              <a:t>ist eine </a:t>
            </a:r>
            <a:r>
              <a:rPr lang="sl-SI" sz="2000" dirty="0" err="1">
                <a:effectLst/>
                <a:latin typeface="Calibri" panose="020F0502020204030204" pitchFamily="34" charset="0"/>
                <a:ea typeface="Calibri" panose="020F0502020204030204" pitchFamily="34" charset="0"/>
              </a:rPr>
              <a:t>übergeordnete </a:t>
            </a:r>
            <a:r>
              <a:rPr lang="sl-SI" sz="2000" dirty="0">
                <a:effectLst/>
                <a:latin typeface="Calibri" panose="020F0502020204030204" pitchFamily="34" charset="0"/>
                <a:ea typeface="Calibri" panose="020F0502020204030204" pitchFamily="34" charset="0"/>
              </a:rPr>
              <a:t>Form </a:t>
            </a:r>
            <a:r>
              <a:rPr lang="sl-SI" sz="2000" dirty="0" err="1">
                <a:effectLst/>
                <a:latin typeface="Calibri" panose="020F0502020204030204" pitchFamily="34" charset="0"/>
                <a:ea typeface="Calibri" panose="020F0502020204030204" pitchFamily="34" charset="0"/>
              </a:rPr>
              <a:t>der Reflexion, bei der man über die eigenen Denkprozesse nachdenkt</a:t>
            </a:r>
            <a:r>
              <a:rPr lang="sl-SI" sz="2000" dirty="0">
                <a:effectLst/>
                <a:latin typeface="Calibri" panose="020F0502020204030204" pitchFamily="34" charset="0"/>
                <a:ea typeface="Calibri" panose="020F0502020204030204" pitchFamily="34" charset="0"/>
              </a:rPr>
              <a:t>. Sie hilft dem Einzelnen, sich seiner kognitiven Stärken und Schwächen bewusster zu werden, was zu besseren Lern- und </a:t>
            </a:r>
            <a:r>
              <a:rPr lang="sl-SI" sz="2000" dirty="0" smtClean="0">
                <a:effectLst/>
                <a:latin typeface="Calibri" panose="020F0502020204030204" pitchFamily="34" charset="0"/>
                <a:ea typeface="Calibri" panose="020F0502020204030204" pitchFamily="34" charset="0"/>
              </a:rPr>
              <a:t>Problemlösungs</a:t>
            </a:r>
            <a:r>
              <a:rPr lang="de-DE" sz="2000" dirty="0" smtClean="0">
                <a:effectLst/>
                <a:latin typeface="Calibri" panose="020F0502020204030204" pitchFamily="34" charset="0"/>
                <a:ea typeface="Calibri" panose="020F0502020204030204" pitchFamily="34" charset="0"/>
              </a:rPr>
              <a:t>-</a:t>
            </a:r>
            <a:r>
              <a:rPr lang="sl-SI" sz="2000" dirty="0" smtClean="0">
                <a:effectLst/>
                <a:latin typeface="Calibri" panose="020F0502020204030204" pitchFamily="34" charset="0"/>
                <a:ea typeface="Calibri" panose="020F0502020204030204" pitchFamily="34" charset="0"/>
              </a:rPr>
              <a:t>fähigkeiten </a:t>
            </a:r>
            <a:r>
              <a:rPr lang="sl-SI" sz="2000" dirty="0">
                <a:effectLst/>
                <a:latin typeface="Calibri" panose="020F0502020204030204" pitchFamily="34" charset="0"/>
                <a:ea typeface="Calibri" panose="020F0502020204030204" pitchFamily="34" charset="0"/>
              </a:rPr>
              <a:t>führt.</a:t>
            </a:r>
          </a:p>
          <a:p>
            <a:pPr marL="0" indent="0">
              <a:lnSpc>
                <a:spcPct val="107000"/>
              </a:lnSpc>
              <a:spcAft>
                <a:spcPts val="800"/>
              </a:spcAft>
              <a:buNone/>
            </a:pPr>
            <a:endParaRPr lang="sl-SI" sz="2000" kern="100" dirty="0">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07000"/>
              </a:lnSpc>
              <a:spcAft>
                <a:spcPts val="800"/>
              </a:spcAft>
              <a:buNone/>
            </a:pPr>
            <a:r>
              <a:rPr lang="sl-SI" sz="2000" kern="100" dirty="0" err="1">
                <a:effectLst/>
                <a:latin typeface="Calibri" panose="020F0502020204030204" pitchFamily="34" charset="0"/>
                <a:ea typeface="Calibri" panose="020F0502020204030204" pitchFamily="34" charset="0"/>
                <a:cs typeface="Calibri" panose="020F0502020204030204" pitchFamily="34" charset="0"/>
              </a:rPr>
              <a:t>Diese </a:t>
            </a:r>
            <a:r>
              <a:rPr lang="sl-SI" sz="2000" b="1" kern="100" dirty="0" err="1">
                <a:effectLst/>
                <a:latin typeface="Calibri" panose="020F0502020204030204" pitchFamily="34" charset="0"/>
                <a:ea typeface="Calibri" panose="020F0502020204030204" pitchFamily="34" charset="0"/>
                <a:cs typeface="Calibri" panose="020F0502020204030204" pitchFamily="34" charset="0"/>
              </a:rPr>
              <a:t>Arten der Reflexion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schließen </a:t>
            </a:r>
            <a:r>
              <a:rPr lang="sl-SI" sz="2000" b="1" kern="100" dirty="0">
                <a:effectLst/>
                <a:latin typeface="Calibri" panose="020F0502020204030204" pitchFamily="34" charset="0"/>
                <a:ea typeface="Calibri" panose="020F0502020204030204" pitchFamily="34" charset="0"/>
                <a:cs typeface="Calibri" panose="020F0502020204030204" pitchFamily="34" charset="0"/>
              </a:rPr>
              <a:t>sich </a:t>
            </a:r>
            <a:r>
              <a:rPr lang="sl-SI" sz="2000" kern="100" dirty="0">
                <a:effectLst/>
                <a:latin typeface="Calibri" panose="020F0502020204030204" pitchFamily="34" charset="0"/>
                <a:ea typeface="Calibri" panose="020F0502020204030204" pitchFamily="34" charset="0"/>
                <a:cs typeface="Calibri" panose="020F0502020204030204" pitchFamily="34" charset="0"/>
              </a:rPr>
              <a:t>nicht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gegenseitig aus</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und der Einzelne wendet je nach Situation und Zweck oft </a:t>
            </a:r>
            <a:r>
              <a:rPr lang="sl-SI" sz="2000" kern="100" dirty="0">
                <a:effectLst/>
                <a:latin typeface="Calibri" panose="020F0502020204030204" pitchFamily="34" charset="0"/>
                <a:ea typeface="Calibri" panose="020F0502020204030204" pitchFamily="34" charset="0"/>
                <a:cs typeface="Calibri" panose="020F0502020204030204" pitchFamily="34" charset="0"/>
              </a:rPr>
              <a:t>mehrere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Formen der Reflexion an</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p>
          <a:p>
            <a:pPr marL="0" indent="0">
              <a:lnSpc>
                <a:spcPct val="107000"/>
              </a:lnSpc>
              <a:spcAft>
                <a:spcPts val="800"/>
              </a:spcAft>
              <a:buNone/>
            </a:pPr>
            <a:r>
              <a:rPr lang="sl-SI" sz="2000" kern="100" dirty="0">
                <a:effectLst/>
                <a:latin typeface="Calibri" panose="020F0502020204030204" pitchFamily="34" charset="0"/>
                <a:ea typeface="Calibri" panose="020F0502020204030204" pitchFamily="34" charset="0"/>
                <a:cs typeface="Calibri" panose="020F0502020204030204" pitchFamily="34" charset="0"/>
              </a:rPr>
              <a:t>Reflexion ist ein </a:t>
            </a:r>
            <a:r>
              <a:rPr lang="sl-SI" sz="2000" b="1" kern="100" dirty="0">
                <a:effectLst/>
                <a:latin typeface="Calibri" panose="020F0502020204030204" pitchFamily="34" charset="0"/>
                <a:ea typeface="Calibri" panose="020F0502020204030204" pitchFamily="34" charset="0"/>
                <a:cs typeface="Calibri" panose="020F0502020204030204" pitchFamily="34" charset="0"/>
              </a:rPr>
              <a:t>wertvolles Instrument </a:t>
            </a:r>
            <a:r>
              <a:rPr lang="sl-SI" sz="2000" kern="100" dirty="0">
                <a:effectLst/>
                <a:latin typeface="Calibri" panose="020F0502020204030204" pitchFamily="34" charset="0"/>
                <a:ea typeface="Calibri" panose="020F0502020204030204" pitchFamily="34" charset="0"/>
                <a:cs typeface="Calibri" panose="020F0502020204030204" pitchFamily="34" charset="0"/>
              </a:rPr>
              <a:t>für die persönliche und berufliche Entwicklung, denn sie fördert die </a:t>
            </a:r>
            <a:r>
              <a:rPr lang="sl-SI" sz="2000" kern="100" dirty="0" smtClean="0">
                <a:effectLst/>
                <a:latin typeface="Calibri" panose="020F0502020204030204" pitchFamily="34" charset="0"/>
                <a:ea typeface="Calibri" panose="020F0502020204030204" pitchFamily="34" charset="0"/>
                <a:cs typeface="Calibri" panose="020F0502020204030204" pitchFamily="34" charset="0"/>
              </a:rPr>
              <a:t>Selbst</a:t>
            </a:r>
            <a:r>
              <a:rPr lang="de-DE" sz="2000" kern="100" dirty="0" smtClean="0">
                <a:effectLst/>
                <a:latin typeface="Calibri" panose="020F0502020204030204" pitchFamily="34" charset="0"/>
                <a:ea typeface="Calibri" panose="020F0502020204030204" pitchFamily="34" charset="0"/>
                <a:cs typeface="Calibri" panose="020F0502020204030204" pitchFamily="34" charset="0"/>
              </a:rPr>
              <a:t>-</a:t>
            </a:r>
            <a:r>
              <a:rPr lang="sl-SI" sz="2000" kern="100" dirty="0" smtClean="0">
                <a:effectLst/>
                <a:latin typeface="Calibri" panose="020F0502020204030204" pitchFamily="34" charset="0"/>
                <a:ea typeface="Calibri" panose="020F0502020204030204" pitchFamily="34" charset="0"/>
                <a:cs typeface="Calibri" panose="020F0502020204030204" pitchFamily="34" charset="0"/>
              </a:rPr>
              <a:t>reflexion</a:t>
            </a:r>
            <a:r>
              <a:rPr lang="sl-SI" sz="2000" kern="100" dirty="0">
                <a:effectLst/>
                <a:latin typeface="Calibri" panose="020F0502020204030204" pitchFamily="34" charset="0"/>
                <a:ea typeface="Calibri" panose="020F0502020204030204" pitchFamily="34" charset="0"/>
                <a:cs typeface="Calibri" panose="020F0502020204030204" pitchFamily="34" charset="0"/>
              </a:rPr>
              <a:t>, das kritische Denken und das kontinuierliche Lernen.</a:t>
            </a:r>
            <a:endParaRPr lang="sl-S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20000"/>
              </a:lnSpc>
              <a:buNone/>
            </a:pPr>
            <a:endParaRPr lang="en-GB" sz="2000" b="0" i="0" dirty="0">
              <a:solidFill>
                <a:srgbClr val="333333"/>
              </a:solidFill>
              <a:effectLst/>
            </a:endParaRPr>
          </a:p>
        </p:txBody>
      </p:sp>
      <p:sp>
        <p:nvSpPr>
          <p:cNvPr id="11" name="Ορθογώνιο 1">
            <a:extLst>
              <a:ext uri="{FF2B5EF4-FFF2-40B4-BE49-F238E27FC236}">
                <a16:creationId xmlns:a16="http://schemas.microsoft.com/office/drawing/2014/main" id="{E314B2E6-0586-408E-8D1A-41287EF3B8C4}"/>
              </a:ext>
            </a:extLst>
          </p:cNvPr>
          <p:cNvSpPr/>
          <p:nvPr/>
        </p:nvSpPr>
        <p:spPr>
          <a:xfrm>
            <a:off x="3418652" y="6566673"/>
            <a:ext cx="8772088" cy="276999"/>
          </a:xfrm>
          <a:prstGeom prst="rect">
            <a:avLst/>
          </a:prstGeom>
        </p:spPr>
        <p:txBody>
          <a:bodyPr wrap="square">
            <a:spAutoFit/>
          </a:bodyPr>
          <a:lstStyle/>
          <a:p>
            <a:pPr algn="r"/>
            <a:r>
              <a:rPr lang="en-US" sz="1200" dirty="0">
                <a:hlinkClick r:id="rId3"/>
              </a:rPr>
              <a:t>Quelle </a:t>
            </a:r>
            <a:r>
              <a:rPr lang="en-US" sz="1200" dirty="0"/>
              <a:t>| </a:t>
            </a:r>
            <a:r>
              <a:rPr lang="en-US" sz="1200" dirty="0" err="1">
                <a:hlinkClick r:id="rId4"/>
              </a:rPr>
              <a:t>Pixabay </a:t>
            </a:r>
            <a:r>
              <a:rPr lang="en-US" sz="1200" dirty="0">
                <a:hlinkClick r:id="rId4"/>
              </a:rPr>
              <a:t>Lizenz</a:t>
            </a:r>
            <a:endParaRPr lang="en-US" sz="1200" dirty="0"/>
          </a:p>
        </p:txBody>
      </p:sp>
      <p:pic>
        <p:nvPicPr>
          <p:cNvPr id="7" name="Slika 6">
            <a:extLst>
              <a:ext uri="{FF2B5EF4-FFF2-40B4-BE49-F238E27FC236}">
                <a16:creationId xmlns:a16="http://schemas.microsoft.com/office/drawing/2014/main" id="{03890856-CCE6-5AB5-CFF5-BC62799C8E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6939" y="1906831"/>
            <a:ext cx="4865118" cy="3439096"/>
          </a:xfrm>
          <a:prstGeom prst="rect">
            <a:avLst/>
          </a:prstGeom>
        </p:spPr>
      </p:pic>
    </p:spTree>
    <p:extLst>
      <p:ext uri="{BB962C8B-B14F-4D97-AF65-F5344CB8AC3E}">
        <p14:creationId xmlns:p14="http://schemas.microsoft.com/office/powerpoint/2010/main" val="1444560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21EC9DE-73E1-4AF4-ADA5-8D9F5708A96C}"/>
              </a:ext>
            </a:extLst>
          </p:cNvPr>
          <p:cNvSpPr>
            <a:spLocks noGrp="1"/>
          </p:cNvSpPr>
          <p:nvPr>
            <p:ph type="title"/>
          </p:nvPr>
        </p:nvSpPr>
        <p:spPr/>
        <p:txBody>
          <a:bodyPr>
            <a:normAutofit/>
          </a:bodyPr>
          <a:lstStyle/>
          <a:p>
            <a:r>
              <a:rPr lang="en-US" dirty="0" err="1" smtClean="0"/>
              <a:t>Zusammenfassen</a:t>
            </a:r>
            <a:r>
              <a:rPr lang="en-US" dirty="0" smtClean="0"/>
              <a:t> </a:t>
            </a:r>
            <a:r>
              <a:rPr lang="en-US" dirty="0"/>
              <a:t>im Prozess der Reflexion </a:t>
            </a:r>
            <a:endParaRPr lang="sl-SI" dirty="0"/>
          </a:p>
        </p:txBody>
      </p:sp>
      <p:sp>
        <p:nvSpPr>
          <p:cNvPr id="3" name="Označba mesta vsebine 2">
            <a:extLst>
              <a:ext uri="{FF2B5EF4-FFF2-40B4-BE49-F238E27FC236}">
                <a16:creationId xmlns:a16="http://schemas.microsoft.com/office/drawing/2014/main" id="{605DFC5C-CE38-A427-B87A-9E50083076E4}"/>
              </a:ext>
            </a:extLst>
          </p:cNvPr>
          <p:cNvSpPr>
            <a:spLocks noGrp="1"/>
          </p:cNvSpPr>
          <p:nvPr>
            <p:ph idx="1"/>
          </p:nvPr>
        </p:nvSpPr>
        <p:spPr/>
        <p:txBody>
          <a:bodyPr/>
          <a:lstStyle/>
          <a:p>
            <a:r>
              <a:rPr lang="en-US" dirty="0"/>
              <a:t>Die Fähigkeit zur Reflexion spielt eine wichtige Rolle im Prozess der </a:t>
            </a:r>
            <a:r>
              <a:rPr lang="en-US" dirty="0" err="1" smtClean="0"/>
              <a:t>Zusammen-fassung</a:t>
            </a:r>
            <a:r>
              <a:rPr lang="en-US" dirty="0" smtClean="0"/>
              <a:t> </a:t>
            </a:r>
            <a:r>
              <a:rPr lang="en-US" dirty="0"/>
              <a:t>in den folgenden Schritten: </a:t>
            </a:r>
          </a:p>
          <a:p>
            <a:r>
              <a:rPr lang="en-US" b="1" dirty="0"/>
              <a:t>Verstehen des Materials</a:t>
            </a:r>
            <a:r>
              <a:rPr lang="en-US" dirty="0"/>
              <a:t>: Bevor Sie eine effektive Zusammenfassung erstellen können, müssen Sie das Material gründlich verstehen. Zu den Reflexionsfähigkeiten gehört die Fähigkeit, die im Quellenmaterial enthaltenen Informationen kritisch </a:t>
            </a:r>
            <a:r>
              <a:rPr lang="en-US" dirty="0" err="1"/>
              <a:t>zu analysieren </a:t>
            </a:r>
            <a:r>
              <a:rPr lang="en-US" dirty="0"/>
              <a:t>und zu verstehen.</a:t>
            </a:r>
          </a:p>
          <a:p>
            <a:endParaRPr lang="sl-SI" dirty="0"/>
          </a:p>
        </p:txBody>
      </p:sp>
      <p:sp>
        <p:nvSpPr>
          <p:cNvPr id="8" name="Ορθογώνιο 1">
            <a:extLst>
              <a:ext uri="{FF2B5EF4-FFF2-40B4-BE49-F238E27FC236}">
                <a16:creationId xmlns:a16="http://schemas.microsoft.com/office/drawing/2014/main" id="{310172F0-3E14-4921-B91C-8CC4B460BB7F}"/>
              </a:ext>
            </a:extLst>
          </p:cNvPr>
          <p:cNvSpPr/>
          <p:nvPr/>
        </p:nvSpPr>
        <p:spPr>
          <a:xfrm>
            <a:off x="3418652" y="6566673"/>
            <a:ext cx="8772088" cy="276999"/>
          </a:xfrm>
          <a:prstGeom prst="rect">
            <a:avLst/>
          </a:prstGeom>
        </p:spPr>
        <p:txBody>
          <a:bodyPr wrap="square">
            <a:spAutoFit/>
          </a:bodyPr>
          <a:lstStyle/>
          <a:p>
            <a:pPr algn="r"/>
            <a:r>
              <a:rPr lang="en-US" sz="1200" dirty="0">
                <a:hlinkClick r:id="rId3"/>
              </a:rPr>
              <a:t>Quelle </a:t>
            </a:r>
            <a:r>
              <a:rPr lang="en-US" sz="1200" dirty="0"/>
              <a:t>| </a:t>
            </a:r>
            <a:r>
              <a:rPr lang="en-US" sz="1200" dirty="0" err="1">
                <a:hlinkClick r:id="rId4"/>
              </a:rPr>
              <a:t>Pixabay </a:t>
            </a:r>
            <a:r>
              <a:rPr lang="en-US" sz="1200" dirty="0">
                <a:hlinkClick r:id="rId4"/>
              </a:rPr>
              <a:t>Lizenz</a:t>
            </a:r>
            <a:endParaRPr lang="en-US" sz="1200" dirty="0"/>
          </a:p>
        </p:txBody>
      </p:sp>
      <p:pic>
        <p:nvPicPr>
          <p:cNvPr id="5" name="Εικόνα 6" descr="Εικόνα που περιέχει ρουχισμός, άτομο, ανθρώπινο πρόσωπο, γυναίκα&#10;&#10;Περιγραφή που δημιουργήθηκε αυτόματα">
            <a:extLst>
              <a:ext uri="{FF2B5EF4-FFF2-40B4-BE49-F238E27FC236}">
                <a16:creationId xmlns:a16="http://schemas.microsoft.com/office/drawing/2014/main" id="{7EE282DE-5342-F76E-A5C6-2C293D5F5F89}"/>
              </a:ext>
            </a:extLst>
          </p:cNvPr>
          <p:cNvPicPr>
            <a:picLocks noChangeAspect="1"/>
          </p:cNvPicPr>
          <p:nvPr/>
        </p:nvPicPr>
        <p:blipFill rotWithShape="1">
          <a:blip r:embed="rId5">
            <a:extLst>
              <a:ext uri="{28A0092B-C50C-407E-A947-70E740481C1C}">
                <a14:useLocalDpi xmlns:a14="http://schemas.microsoft.com/office/drawing/2010/main" val="0"/>
              </a:ext>
            </a:extLst>
          </a:blip>
          <a:srcRect l="27575" t="22857" r="35191"/>
          <a:stretch/>
        </p:blipFill>
        <p:spPr>
          <a:xfrm>
            <a:off x="7785921" y="1113050"/>
            <a:ext cx="3831771" cy="5290457"/>
          </a:xfrm>
          <a:prstGeom prst="rect">
            <a:avLst/>
          </a:prstGeom>
        </p:spPr>
      </p:pic>
    </p:spTree>
    <p:extLst>
      <p:ext uri="{BB962C8B-B14F-4D97-AF65-F5344CB8AC3E}">
        <p14:creationId xmlns:p14="http://schemas.microsoft.com/office/powerpoint/2010/main" val="12130068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4911A24-06BA-FFB3-14A3-130774259E6F}"/>
              </a:ext>
            </a:extLst>
          </p:cNvPr>
          <p:cNvSpPr>
            <a:spLocks noGrp="1"/>
          </p:cNvSpPr>
          <p:nvPr>
            <p:ph type="title"/>
          </p:nvPr>
        </p:nvSpPr>
        <p:spPr/>
        <p:txBody>
          <a:bodyPr/>
          <a:lstStyle/>
          <a:p>
            <a:r>
              <a:rPr lang="en-US" dirty="0" err="1" smtClean="0"/>
              <a:t>Zusammenfassen</a:t>
            </a:r>
            <a:r>
              <a:rPr lang="en-US" dirty="0" smtClean="0"/>
              <a:t> </a:t>
            </a:r>
            <a:r>
              <a:rPr lang="en-US" dirty="0"/>
              <a:t>im Prozess der Reflexion </a:t>
            </a:r>
            <a:endParaRPr lang="sl-SI" dirty="0"/>
          </a:p>
        </p:txBody>
      </p:sp>
      <p:sp>
        <p:nvSpPr>
          <p:cNvPr id="3" name="Označba mesta vsebine 2">
            <a:extLst>
              <a:ext uri="{FF2B5EF4-FFF2-40B4-BE49-F238E27FC236}">
                <a16:creationId xmlns:a16="http://schemas.microsoft.com/office/drawing/2014/main" id="{753BF7DE-7DAF-33BD-1581-3D2E1918C85C}"/>
              </a:ext>
            </a:extLst>
          </p:cNvPr>
          <p:cNvSpPr>
            <a:spLocks noGrp="1"/>
          </p:cNvSpPr>
          <p:nvPr>
            <p:ph sz="half" idx="1"/>
          </p:nvPr>
        </p:nvSpPr>
        <p:spPr>
          <a:xfrm>
            <a:off x="557999" y="1800000"/>
            <a:ext cx="7707460" cy="4893408"/>
          </a:xfrm>
        </p:spPr>
        <p:txBody>
          <a:bodyPr/>
          <a:lstStyle/>
          <a:p>
            <a:pPr marL="571500" marR="0" lvl="0" indent="-342900" algn="l" defTabSz="914400" rtl="0" eaLnBrk="1" fontAlgn="auto" latinLnBrk="0" hangingPunct="1">
              <a:lnSpc>
                <a:spcPct val="107000"/>
              </a:lnSpc>
              <a:spcBef>
                <a:spcPts val="600"/>
              </a:spcBef>
              <a:spcAft>
                <a:spcPts val="600"/>
              </a:spcAft>
              <a:buClr>
                <a:srgbClr val="95C11F"/>
              </a:buClr>
              <a:buSzTx/>
              <a:tabLst/>
              <a:defRPr/>
            </a:pPr>
            <a:r>
              <a:rPr kumimoji="0" lang="sl-SI" sz="20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Identifizierung von Schlüsselpunkten</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Die Reflexionsfähigkeit hilft Ihnen, die Hauptgedanken, Schlüsselargumente und wichtigen </a:t>
            </a:r>
            <a:r>
              <a:rPr lang="sl-SI" sz="2000" kern="100" dirty="0" err="1">
                <a:solidFill>
                  <a:prstClr val="black"/>
                </a:solidFill>
                <a:latin typeface="Calibri" panose="020F0502020204030204" pitchFamily="34" charset="0"/>
                <a:cs typeface="Calibri" panose="020F0502020204030204" pitchFamily="34" charset="0"/>
              </a:rPr>
              <a:t>Details </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des Inhalts zu erkennen. Diese Unterscheidungskraft ist für die Erstellung einer aussagekräftigen Zusammenfassung entscheidend.</a:t>
            </a:r>
            <a:endParaRPr kumimoji="0" lang="en-US"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571500" marR="0" lvl="0" indent="-342900" algn="l" defTabSz="914400" rtl="0" eaLnBrk="1" fontAlgn="auto" latinLnBrk="0" hangingPunct="1">
              <a:lnSpc>
                <a:spcPct val="107000"/>
              </a:lnSpc>
              <a:spcBef>
                <a:spcPts val="600"/>
              </a:spcBef>
              <a:spcAft>
                <a:spcPts val="600"/>
              </a:spcAft>
              <a:buClr>
                <a:srgbClr val="95C11F"/>
              </a:buClr>
              <a:buSzTx/>
              <a:tabLst/>
              <a:defRPr/>
            </a:pPr>
            <a:r>
              <a:rPr kumimoji="0" lang="sl-SI" sz="20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Bewertung der Relevanz</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Reflektierendes Denken ermöglicht es Ihnen, die Bedeutung und Relevanz verschiedener Elemente im Text zu beurteilen.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Sie können bestimmen, welche Informationen </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die Zusammenfassung aufgenommen </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werden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sollten und welche weggelassen </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werden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können</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sl-SI"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sl-SI" dirty="0"/>
          </a:p>
        </p:txBody>
      </p:sp>
    </p:spTree>
    <p:extLst>
      <p:ext uri="{BB962C8B-B14F-4D97-AF65-F5344CB8AC3E}">
        <p14:creationId xmlns:p14="http://schemas.microsoft.com/office/powerpoint/2010/main" val="12555860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a:extLst>
              <a:ext uri="{FF2B5EF4-FFF2-40B4-BE49-F238E27FC236}">
                <a16:creationId xmlns:a16="http://schemas.microsoft.com/office/drawing/2014/main" id="{4A136FFB-580F-2CEF-EB31-329B8282945E}"/>
              </a:ext>
            </a:extLst>
          </p:cNvPr>
          <p:cNvSpPr/>
          <p:nvPr/>
        </p:nvSpPr>
        <p:spPr>
          <a:xfrm>
            <a:off x="-9346" y="0"/>
            <a:ext cx="2983456" cy="6858000"/>
          </a:xfrm>
          <a:prstGeom prst="rect">
            <a:avLst/>
          </a:prstGeom>
          <a:solidFill>
            <a:srgbClr val="004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4" name="Τίτλος 3">
            <a:extLst>
              <a:ext uri="{FF2B5EF4-FFF2-40B4-BE49-F238E27FC236}">
                <a16:creationId xmlns:a16="http://schemas.microsoft.com/office/drawing/2014/main" id="{0355FE7A-0D65-83AF-43BC-C964D7CF6D45}"/>
              </a:ext>
            </a:extLst>
          </p:cNvPr>
          <p:cNvSpPr>
            <a:spLocks noGrp="1"/>
          </p:cNvSpPr>
          <p:nvPr>
            <p:ph type="title" idx="4294967295"/>
          </p:nvPr>
        </p:nvSpPr>
        <p:spPr>
          <a:xfrm>
            <a:off x="0" y="1882766"/>
            <a:ext cx="2974110" cy="2387600"/>
          </a:xfrm>
        </p:spPr>
        <p:txBody>
          <a:bodyPr vert="horz" lIns="91440" tIns="45720" rIns="91440" bIns="45720" rtlCol="0" anchor="b">
            <a:normAutofit/>
          </a:bodyPr>
          <a:lstStyle/>
          <a:p>
            <a:pPr algn="ctr"/>
            <a:r>
              <a:rPr lang="en-US" sz="4800" kern="1200" dirty="0">
                <a:solidFill>
                  <a:srgbClr val="95C11F"/>
                </a:solidFill>
                <a:ea typeface="+mj-ea"/>
                <a:cs typeface="+mj-cs"/>
              </a:rPr>
              <a:t>Partner</a:t>
            </a:r>
          </a:p>
        </p:txBody>
      </p:sp>
      <p:pic>
        <p:nvPicPr>
          <p:cNvPr id="10" name="Εικόνα 9">
            <a:extLst>
              <a:ext uri="{FF2B5EF4-FFF2-40B4-BE49-F238E27FC236}">
                <a16:creationId xmlns:a16="http://schemas.microsoft.com/office/drawing/2014/main" id="{C0F28B5C-65D3-FEF9-9044-3978B94F61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757202"/>
            <a:ext cx="3244053" cy="2157295"/>
          </a:xfrm>
          <a:prstGeom prst="rect">
            <a:avLst/>
          </a:prstGeom>
        </p:spPr>
      </p:pic>
      <p:pic>
        <p:nvPicPr>
          <p:cNvPr id="16" name="Εικόνα 15">
            <a:extLst>
              <a:ext uri="{FF2B5EF4-FFF2-40B4-BE49-F238E27FC236}">
                <a16:creationId xmlns:a16="http://schemas.microsoft.com/office/drawing/2014/main" id="{5D782A21-BD9B-860F-8BAC-73C8044B9E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2736" y="5405948"/>
            <a:ext cx="4360748" cy="872148"/>
          </a:xfrm>
          <a:prstGeom prst="rect">
            <a:avLst/>
          </a:prstGeom>
        </p:spPr>
      </p:pic>
      <p:sp>
        <p:nvSpPr>
          <p:cNvPr id="14" name="AutoShape 6">
            <a:extLst>
              <a:ext uri="{FF2B5EF4-FFF2-40B4-BE49-F238E27FC236}">
                <a16:creationId xmlns:a16="http://schemas.microsoft.com/office/drawing/2014/main" id="{3736C95B-3204-EAE4-E75B-F32B618B8EB3}"/>
              </a:ext>
            </a:extLst>
          </p:cNvPr>
          <p:cNvSpPr>
            <a:spLocks noChangeAspect="1" noChangeArrowheads="1"/>
          </p:cNvSpPr>
          <p:nvPr/>
        </p:nvSpPr>
        <p:spPr bwMode="auto">
          <a:xfrm>
            <a:off x="5250504" y="183261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4" name="Picture 10" descr="KU Leuven | Universitas 21">
            <a:extLst>
              <a:ext uri="{FF2B5EF4-FFF2-40B4-BE49-F238E27FC236}">
                <a16:creationId xmlns:a16="http://schemas.microsoft.com/office/drawing/2014/main" id="{6E08D071-9448-2E87-BD3B-A6ED4C10776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0669" b="29601"/>
          <a:stretch/>
        </p:blipFill>
        <p:spPr bwMode="auto">
          <a:xfrm>
            <a:off x="8572783" y="1080426"/>
            <a:ext cx="2983456" cy="11853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66148653-8419-7040-3E17-EBE2C3013C4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5162" y="5149850"/>
            <a:ext cx="2820283" cy="150653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4A2CB6C9-2D9B-64E6-4216-816560D1BF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22495" y="2765928"/>
            <a:ext cx="229552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9" name="Γραφικό 6">
            <a:extLst>
              <a:ext uri="{FF2B5EF4-FFF2-40B4-BE49-F238E27FC236}">
                <a16:creationId xmlns:a16="http://schemas.microsoft.com/office/drawing/2014/main" id="{F2772EE3-ADA2-2635-64F5-BA2D4C6217EC}"/>
              </a:ext>
            </a:extLst>
          </p:cNvPr>
          <p:cNvPicPr>
            <a:picLocks noChangeAspect="1"/>
          </p:cNvPicPr>
          <p:nvPr/>
        </p:nvPicPr>
        <p:blipFill>
          <a:blip r:embed="rId8">
            <a:extLst>
              <a:ext uri="{96DAC541-7B7A-43D3-8B79-37D633B846F1}">
                <asvg:svgBlip xmlns:asvg="http://schemas.microsoft.com/office/drawing/2016/SVG/main" xmlns:p14="http://schemas.microsoft.com/office/powerpoint/2010/main" xmlns:a14="http://schemas.microsoft.com/office/drawing/2010/main" xmlns:a16="http://schemas.microsoft.com/office/drawing/2014/main" xmlns="" r:embed="rId9"/>
              </a:ext>
            </a:extLst>
          </a:blip>
          <a:stretch>
            <a:fillRect/>
          </a:stretch>
        </p:blipFill>
        <p:spPr>
          <a:xfrm>
            <a:off x="350180" y="2692026"/>
            <a:ext cx="2288310" cy="570706"/>
          </a:xfrm>
          <a:prstGeom prst="rect">
            <a:avLst/>
          </a:prstGeom>
        </p:spPr>
      </p:pic>
      <p:pic>
        <p:nvPicPr>
          <p:cNvPr id="6" name="Picture 5" descr="A picture containing graphics, clipart, graphic design, design&#10;&#10;Description automatically generated">
            <a:extLst>
              <a:ext uri="{FF2B5EF4-FFF2-40B4-BE49-F238E27FC236}">
                <a16:creationId xmlns:a16="http://schemas.microsoft.com/office/drawing/2014/main" id="{021DED3E-70D8-7F7C-1DC8-57F0AD016EF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83711" y="2692026"/>
            <a:ext cx="1585130" cy="1818287"/>
          </a:xfrm>
          <a:prstGeom prst="rect">
            <a:avLst/>
          </a:prstGeom>
        </p:spPr>
      </p:pic>
      <p:pic>
        <p:nvPicPr>
          <p:cNvPr id="1028" name="Picture 4" descr="WijkWijzer - Verwey-Jonker Instituut">
            <a:extLst>
              <a:ext uri="{FF2B5EF4-FFF2-40B4-BE49-F238E27FC236}">
                <a16:creationId xmlns:a16="http://schemas.microsoft.com/office/drawing/2014/main" id="{21B5AC31-2966-4E59-9F99-C8EBE1FCD84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07945" y="600375"/>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665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nl-NL" sz="2800" b="1" i="0" u="none" strike="noStrike" kern="1200" cap="none" spc="0" normalizeH="0" baseline="0" noProof="0" dirty="0">
                <a:ln>
                  <a:noFill/>
                </a:ln>
                <a:solidFill>
                  <a:srgbClr val="D8134D"/>
                </a:solidFill>
                <a:effectLst/>
                <a:uLnTx/>
                <a:uFillTx/>
                <a:latin typeface="Calibri" panose="020F0502020204030204"/>
                <a:ea typeface="Adobe Gothic Std B" panose="020B0800000000000000" pitchFamily="34" charset="-128"/>
                <a:cs typeface="+mj-cs"/>
              </a:rPr>
              <a:t>Zusammenfassen </a:t>
            </a:r>
            <a:r>
              <a:rPr kumimoji="0" lang="sl-SI" sz="2800" b="1" i="0" u="none" strike="noStrike" kern="1200" cap="none" spc="0" normalizeH="0" baseline="0" noProof="0" dirty="0">
                <a:ln>
                  <a:noFill/>
                </a:ln>
                <a:solidFill>
                  <a:srgbClr val="D8134D"/>
                </a:solidFill>
                <a:effectLst/>
                <a:uLnTx/>
                <a:uFillTx/>
                <a:latin typeface="Calibri" panose="020F0502020204030204"/>
                <a:ea typeface="Adobe Gothic Std B" panose="020B0800000000000000" pitchFamily="34" charset="-128"/>
                <a:cs typeface="+mj-cs"/>
              </a:rPr>
              <a:t>im Prozess der Reflexion </a:t>
            </a:r>
            <a:endParaRPr lang="de-AT" dirty="0"/>
          </a:p>
        </p:txBody>
      </p:sp>
      <p:sp>
        <p:nvSpPr>
          <p:cNvPr id="3" name="Inhaltsplatzhalter 2"/>
          <p:cNvSpPr>
            <a:spLocks noGrp="1"/>
          </p:cNvSpPr>
          <p:nvPr>
            <p:ph idx="1"/>
          </p:nvPr>
        </p:nvSpPr>
        <p:spPr>
          <a:xfrm>
            <a:off x="557998" y="1800000"/>
            <a:ext cx="10574459" cy="4673372"/>
          </a:xfrm>
        </p:spPr>
        <p:txBody>
          <a:bodyPr>
            <a:normAutofit/>
          </a:bodyPr>
          <a:lstStyle/>
          <a:p>
            <a:pPr marL="457200">
              <a:lnSpc>
                <a:spcPct val="107000"/>
              </a:lnSpc>
            </a:pPr>
            <a:endParaRPr lang="sl-SI" sz="2000" b="1" kern="100" dirty="0">
              <a:effectLst/>
              <a:latin typeface="Calibri" panose="020F0502020204030204" pitchFamily="34" charset="0"/>
              <a:ea typeface="Calibri" panose="020F0502020204030204" pitchFamily="34" charset="0"/>
              <a:cs typeface="Calibri" panose="020F0502020204030204" pitchFamily="34" charset="0"/>
            </a:endParaRPr>
          </a:p>
          <a:p>
            <a:pPr marL="457200">
              <a:lnSpc>
                <a:spcPct val="107000"/>
              </a:lnSpc>
            </a:pPr>
            <a:r>
              <a:rPr lang="sl-SI" sz="2000" b="1" kern="100" dirty="0">
                <a:effectLst/>
                <a:latin typeface="Calibri" panose="020F0502020204030204" pitchFamily="34" charset="0"/>
                <a:ea typeface="Calibri" panose="020F0502020204030204" pitchFamily="34" charset="0"/>
                <a:cs typeface="Calibri" panose="020F0502020204030204" pitchFamily="34" charset="0"/>
              </a:rPr>
              <a:t>Informationen </a:t>
            </a:r>
            <a:r>
              <a:rPr lang="nl-NL" sz="2000" b="1" kern="100" dirty="0">
                <a:effectLst/>
                <a:latin typeface="Calibri" panose="020F0502020204030204" pitchFamily="34" charset="0"/>
                <a:ea typeface="Calibri" panose="020F0502020204030204" pitchFamily="34" charset="0"/>
                <a:cs typeface="Calibri" panose="020F0502020204030204" pitchFamily="34" charset="0"/>
              </a:rPr>
              <a:t>ordnen</a:t>
            </a:r>
            <a:r>
              <a:rPr lang="sl-SI" sz="2000" kern="100" dirty="0">
                <a:effectLst/>
                <a:latin typeface="Calibri" panose="020F0502020204030204" pitchFamily="34" charset="0"/>
                <a:ea typeface="Calibri" panose="020F0502020204030204" pitchFamily="34" charset="0"/>
                <a:cs typeface="Calibri" panose="020F0502020204030204" pitchFamily="34" charset="0"/>
              </a:rPr>
              <a:t>: Die Reflexionsfähigkeit hilft Ihnen, die Informationen in Ihrer Zusammenfassung logisch und kohärent zu </a:t>
            </a:r>
            <a:r>
              <a:rPr lang="en-US" sz="2000" kern="100" dirty="0">
                <a:effectLst/>
                <a:latin typeface="Calibri" panose="020F0502020204030204" pitchFamily="34" charset="0"/>
                <a:ea typeface="Calibri" panose="020F0502020204030204" pitchFamily="34" charset="0"/>
                <a:cs typeface="Calibri" panose="020F0502020204030204" pitchFamily="34" charset="0"/>
              </a:rPr>
              <a:t>organisieren</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Sie können die Zusammenfassung </a:t>
            </a:r>
            <a:r>
              <a:rPr lang="sl-SI" sz="2000" kern="100" dirty="0">
                <a:effectLst/>
                <a:latin typeface="Calibri" panose="020F0502020204030204" pitchFamily="34" charset="0"/>
                <a:ea typeface="Calibri" panose="020F0502020204030204" pitchFamily="34" charset="0"/>
                <a:cs typeface="Calibri" panose="020F0502020204030204" pitchFamily="34" charset="0"/>
              </a:rPr>
              <a:t>so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strukturieren</a:t>
            </a:r>
            <a:r>
              <a:rPr lang="sl-SI" sz="2000" kern="100" dirty="0">
                <a:effectLst/>
                <a:latin typeface="Calibri" panose="020F0502020204030204" pitchFamily="34" charset="0"/>
                <a:ea typeface="Calibri" panose="020F0502020204030204" pitchFamily="34" charset="0"/>
                <a:cs typeface="Calibri" panose="020F0502020204030204" pitchFamily="34" charset="0"/>
              </a:rPr>
              <a:t>, dass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die wichtigsten Punkte effektiv vermittelt werden</a:t>
            </a:r>
            <a:r>
              <a:rPr lang="sl-SI" sz="2000" kern="100" dirty="0">
                <a:effectLst/>
                <a:latin typeface="Calibri" panose="020F0502020204030204" pitchFamily="34" charset="0"/>
                <a:ea typeface="Calibri" panose="020F0502020204030204" pitchFamily="34" charset="0"/>
                <a:cs typeface="Calibri" panose="020F0502020204030204" pitchFamily="34" charset="0"/>
              </a:rPr>
              <a:t>.</a:t>
            </a:r>
            <a:endParaRPr lang="sl-S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R="0" lvl="0" algn="l" defTabSz="914400" rtl="0" eaLnBrk="1" fontAlgn="auto" latinLnBrk="0" hangingPunct="1">
              <a:lnSpc>
                <a:spcPct val="120000"/>
              </a:lnSpc>
              <a:spcBef>
                <a:spcPts val="600"/>
              </a:spcBef>
              <a:spcAft>
                <a:spcPts val="600"/>
              </a:spcAft>
              <a:buClr>
                <a:srgbClr val="95C11F"/>
              </a:buClr>
              <a:buSzTx/>
              <a:buFont typeface="Arial" panose="020B0604020202020204" pitchFamily="34" charset="0"/>
              <a:buChar char="•"/>
              <a:tabLst/>
              <a:defRPr/>
            </a:pPr>
            <a:endParaRPr kumimoji="0" lang="sl-SI"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20000"/>
              </a:lnSpc>
              <a:spcBef>
                <a:spcPts val="600"/>
              </a:spcBef>
              <a:spcAft>
                <a:spcPts val="600"/>
              </a:spcAft>
              <a:buClr>
                <a:srgbClr val="95C11F"/>
              </a:buClr>
              <a:buSzTx/>
              <a:buFont typeface="Wingdings" panose="05000000000000000000" pitchFamily="2" charset="2"/>
              <a:buNone/>
              <a:tabLst/>
              <a:defRPr/>
            </a:pPr>
            <a:endParaRPr kumimoji="0" lang="sl-SI"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endParaRPr lang="de-AT" dirty="0"/>
          </a:p>
        </p:txBody>
      </p:sp>
      <p:sp>
        <p:nvSpPr>
          <p:cNvPr id="4" name="Ορθογώνιο 1">
            <a:extLst>
              <a:ext uri="{FF2B5EF4-FFF2-40B4-BE49-F238E27FC236}">
                <a16:creationId xmlns:a16="http://schemas.microsoft.com/office/drawing/2014/main" id="{425BB259-7CB1-D8EA-3231-3C0D24F49EB4}"/>
              </a:ext>
            </a:extLst>
          </p:cNvPr>
          <p:cNvSpPr/>
          <p:nvPr/>
        </p:nvSpPr>
        <p:spPr>
          <a:xfrm>
            <a:off x="3418652" y="6566673"/>
            <a:ext cx="8772088" cy="276999"/>
          </a:xfrm>
          <a:prstGeom prst="rect">
            <a:avLst/>
          </a:prstGeom>
        </p:spPr>
        <p:txBody>
          <a:bodyPr wrap="square">
            <a:spAutoFit/>
          </a:bodyPr>
          <a:lstStyle/>
          <a:p>
            <a:pPr algn="r"/>
            <a:r>
              <a:rPr lang="en-US" sz="1200" dirty="0">
                <a:hlinkClick r:id="rId3"/>
              </a:rPr>
              <a:t>Quelle </a:t>
            </a:r>
            <a:r>
              <a:rPr lang="en-US" sz="1200" dirty="0"/>
              <a:t>| </a:t>
            </a:r>
            <a:r>
              <a:rPr lang="en-US" sz="1200" dirty="0" err="1">
                <a:hlinkClick r:id="rId4"/>
              </a:rPr>
              <a:t>Pixabay </a:t>
            </a:r>
            <a:r>
              <a:rPr lang="en-US" sz="1200" dirty="0">
                <a:hlinkClick r:id="rId4"/>
              </a:rPr>
              <a:t>Lizenz</a:t>
            </a:r>
            <a:endParaRPr lang="en-US" sz="1200" dirty="0"/>
          </a:p>
        </p:txBody>
      </p:sp>
    </p:spTree>
    <p:extLst>
      <p:ext uri="{BB962C8B-B14F-4D97-AF65-F5344CB8AC3E}">
        <p14:creationId xmlns:p14="http://schemas.microsoft.com/office/powerpoint/2010/main" val="8895706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032EDD7-24EE-F674-37D7-8393445E6C1D}"/>
              </a:ext>
            </a:extLst>
          </p:cNvPr>
          <p:cNvSpPr>
            <a:spLocks noGrp="1"/>
          </p:cNvSpPr>
          <p:nvPr>
            <p:ph type="title"/>
          </p:nvPr>
        </p:nvSpPr>
        <p:spPr/>
        <p:txBody>
          <a:bodyPr/>
          <a:lstStyle/>
          <a:p>
            <a:r>
              <a:rPr lang="en-US" dirty="0" err="1"/>
              <a:t>Zusammenfassen </a:t>
            </a:r>
            <a:r>
              <a:rPr lang="en-US" dirty="0"/>
              <a:t>im Prozess der Reflexion </a:t>
            </a:r>
            <a:endParaRPr lang="sl-SI" dirty="0"/>
          </a:p>
        </p:txBody>
      </p:sp>
      <p:sp>
        <p:nvSpPr>
          <p:cNvPr id="3" name="Označba mesta vsebine 2">
            <a:extLst>
              <a:ext uri="{FF2B5EF4-FFF2-40B4-BE49-F238E27FC236}">
                <a16:creationId xmlns:a16="http://schemas.microsoft.com/office/drawing/2014/main" id="{F6D4197B-8D73-8861-FFBF-B029E3B5807E}"/>
              </a:ext>
            </a:extLst>
          </p:cNvPr>
          <p:cNvSpPr>
            <a:spLocks noGrp="1"/>
          </p:cNvSpPr>
          <p:nvPr>
            <p:ph sz="half" idx="1"/>
          </p:nvPr>
        </p:nvSpPr>
        <p:spPr>
          <a:xfrm>
            <a:off x="557999" y="1800000"/>
            <a:ext cx="6016056" cy="5058000"/>
          </a:xfrm>
        </p:spPr>
        <p:txBody>
          <a:bodyPr>
            <a:normAutofit fontScale="85000" lnSpcReduction="20000"/>
          </a:bodyPr>
          <a:lstStyle/>
          <a:p>
            <a:pPr marL="457200" marR="0" lvl="0" indent="-228600" algn="l" defTabSz="914400" rtl="0" eaLnBrk="1" fontAlgn="auto" latinLnBrk="0" hangingPunct="1">
              <a:lnSpc>
                <a:spcPct val="107000"/>
              </a:lnSpc>
              <a:spcBef>
                <a:spcPts val="600"/>
              </a:spcBef>
              <a:spcAft>
                <a:spcPts val="600"/>
              </a:spcAft>
              <a:buClr>
                <a:srgbClr val="95C11F"/>
              </a:buClr>
              <a:buSzTx/>
              <a:buFont typeface="Wingdings" panose="05000000000000000000" pitchFamily="2" charset="2"/>
              <a:buChar char="§"/>
              <a:tabLst/>
              <a:defRPr/>
            </a:pPr>
            <a:r>
              <a:rPr kumimoji="0" lang="sl-SI" sz="21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Vermeiden von Voreingenommenheit</a:t>
            </a:r>
            <a:r>
              <a:rPr kumimoji="0" lang="sl-SI" sz="2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Dank Ihrer </a:t>
            </a:r>
            <a:r>
              <a:rPr kumimoji="0" lang="sl-SI" sz="21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Reflexionsfähigkeit </a:t>
            </a:r>
            <a:r>
              <a:rPr kumimoji="0" lang="sl-SI" sz="2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können </a:t>
            </a:r>
            <a:r>
              <a:rPr kumimoji="0" lang="sl-SI" sz="21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Sie vermeiden, Ihre </a:t>
            </a:r>
            <a:r>
              <a:rPr kumimoji="0" lang="sl-SI" sz="2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persönlichen </a:t>
            </a:r>
            <a:r>
              <a:rPr kumimoji="0" lang="sl-SI" sz="21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Vorurteile oder Meinungen in die Zusammenfassung einfließen zu lassen</a:t>
            </a:r>
            <a:r>
              <a:rPr kumimoji="0" lang="sl-SI" sz="2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Eine </a:t>
            </a:r>
            <a:r>
              <a:rPr kumimoji="0" lang="sl-SI" sz="21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gute Zusammenfassung sollte objektiv </a:t>
            </a:r>
            <a:r>
              <a:rPr kumimoji="0" lang="sl-SI" sz="2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sein </a:t>
            </a:r>
            <a:r>
              <a:rPr kumimoji="0" lang="sl-SI" sz="21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und dem </a:t>
            </a:r>
            <a:r>
              <a:rPr kumimoji="0" lang="sl-SI" sz="2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ursprünglichen </a:t>
            </a:r>
            <a:r>
              <a:rPr kumimoji="0" lang="sl-SI" sz="21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Inhalt treu bleiben</a:t>
            </a:r>
            <a:r>
              <a:rPr kumimoji="0" lang="sl-SI" sz="2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sl-SI" sz="1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gn="l" defTabSz="914400" rtl="0" eaLnBrk="1" fontAlgn="auto" latinLnBrk="0" hangingPunct="1">
              <a:lnSpc>
                <a:spcPct val="107000"/>
              </a:lnSpc>
              <a:spcBef>
                <a:spcPts val="600"/>
              </a:spcBef>
              <a:spcAft>
                <a:spcPts val="600"/>
              </a:spcAft>
              <a:buClr>
                <a:srgbClr val="95C11F"/>
              </a:buClr>
              <a:buSzTx/>
              <a:buFont typeface="Wingdings" panose="05000000000000000000" pitchFamily="2" charset="2"/>
              <a:buChar char="§"/>
              <a:tabLst/>
              <a:defRPr/>
            </a:pPr>
            <a:r>
              <a:rPr kumimoji="0" lang="sl-SI" sz="21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Kritische Analyse</a:t>
            </a:r>
            <a:r>
              <a:rPr kumimoji="0" lang="sl-SI" sz="21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Zu den </a:t>
            </a:r>
            <a:r>
              <a:rPr kumimoji="0" lang="sl-SI" sz="21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Reflexionsfähigkeiten gehört auch die kritische Bewertung des </a:t>
            </a:r>
            <a:r>
              <a:rPr kumimoji="0" lang="sl-SI" sz="2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Quellenmaterials, </a:t>
            </a:r>
            <a:r>
              <a:rPr kumimoji="0" lang="sl-SI" sz="21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einschließlich seiner Stärken </a:t>
            </a:r>
            <a:r>
              <a:rPr kumimoji="0" lang="sl-SI" sz="2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und </a:t>
            </a:r>
            <a:r>
              <a:rPr kumimoji="0" lang="sl-SI" sz="21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Schwächen sowie möglicher Vorurteile oder Fehler</a:t>
            </a:r>
            <a:r>
              <a:rPr kumimoji="0" lang="sl-SI" sz="2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Diese Analyse kann die Art und Weise beeinflussen, wie Sie die Informationen </a:t>
            </a:r>
            <a:r>
              <a:rPr kumimoji="0" lang="en-US" sz="2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zusammenfassen </a:t>
            </a:r>
            <a:r>
              <a:rPr kumimoji="0" lang="sl-SI" sz="2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und präsentieren.</a:t>
            </a:r>
            <a:endParaRPr kumimoji="0" lang="sl-SI" sz="1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gn="l" defTabSz="914400" rtl="0" eaLnBrk="1" fontAlgn="auto" latinLnBrk="0" hangingPunct="1">
              <a:lnSpc>
                <a:spcPct val="107000"/>
              </a:lnSpc>
              <a:spcBef>
                <a:spcPts val="600"/>
              </a:spcBef>
              <a:spcAft>
                <a:spcPts val="800"/>
              </a:spcAft>
              <a:buClr>
                <a:srgbClr val="95C11F"/>
              </a:buClr>
              <a:buSzTx/>
              <a:buFont typeface="Wingdings" panose="05000000000000000000" pitchFamily="2" charset="2"/>
              <a:buChar char="§"/>
              <a:tabLst/>
              <a:defRPr/>
            </a:pPr>
            <a:r>
              <a:rPr kumimoji="0" lang="sl-SI" sz="21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Informationen </a:t>
            </a:r>
            <a:r>
              <a:rPr kumimoji="0" lang="nl-NL" sz="21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zusammenfassen</a:t>
            </a:r>
            <a:r>
              <a:rPr kumimoji="0" lang="sl-SI" sz="2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Das </a:t>
            </a:r>
            <a:r>
              <a:rPr kumimoji="0" lang="nl-NL" sz="2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Zusammenfassen</a:t>
            </a:r>
            <a:r>
              <a:rPr kumimoji="0" lang="sl-SI" sz="2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von Informationen erfordert oft eine </a:t>
            </a:r>
            <a:r>
              <a:rPr kumimoji="0" lang="nl-NL" sz="2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Synthese</a:t>
            </a:r>
            <a:r>
              <a:rPr kumimoji="0" lang="sl-SI" sz="2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von Informationen aus mehreren Quellen oder Textabschnitten. Reflexionsfähigkeiten helfen dabei, verschiedene Informationen zu einer kohärenten Zusammenfassung </a:t>
            </a:r>
            <a:r>
              <a:rPr kumimoji="0" lang="nl-NL" sz="2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zusammenzufassen</a:t>
            </a:r>
            <a:r>
              <a:rPr kumimoji="0" lang="sl-SI" sz="2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sl-SI" sz="1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sl-SI" dirty="0"/>
          </a:p>
        </p:txBody>
      </p:sp>
      <p:sp>
        <p:nvSpPr>
          <p:cNvPr id="4" name="Textfeld 5">
            <a:extLst>
              <a:ext uri="{FF2B5EF4-FFF2-40B4-BE49-F238E27FC236}">
                <a16:creationId xmlns:a16="http://schemas.microsoft.com/office/drawing/2014/main" id="{7AC12460-8C48-B54E-D5F1-071AD96100B5}"/>
              </a:ext>
            </a:extLst>
          </p:cNvPr>
          <p:cNvSpPr txBox="1"/>
          <p:nvPr/>
        </p:nvSpPr>
        <p:spPr>
          <a:xfrm>
            <a:off x="9178863" y="6416409"/>
            <a:ext cx="3183466" cy="276999"/>
          </a:xfrm>
          <a:prstGeom prst="rect">
            <a:avLst/>
          </a:prstGeom>
          <a:noFill/>
        </p:spPr>
        <p:txBody>
          <a:bodyPr wrap="square" rtlCol="0">
            <a:spAutoFit/>
          </a:bodyPr>
          <a:lstStyle/>
          <a:p>
            <a:pPr algn="ctr"/>
            <a:r>
              <a:rPr lang="de-DE" sz="1200" dirty="0">
                <a:hlinkClick r:id="rId3"/>
              </a:rPr>
              <a:t>Bildquelle </a:t>
            </a:r>
            <a:r>
              <a:rPr lang="de-DE" sz="1200" dirty="0"/>
              <a:t>| </a:t>
            </a:r>
            <a:r>
              <a:rPr lang="de-DE" sz="1200" dirty="0" err="1">
                <a:hlinkClick r:id="rId4"/>
              </a:rPr>
              <a:t>Unsplash Lizenz</a:t>
            </a:r>
            <a:endParaRPr lang="de-AT" sz="1200" dirty="0" err="1"/>
          </a:p>
        </p:txBody>
      </p:sp>
      <p:pic>
        <p:nvPicPr>
          <p:cNvPr id="6" name="Slika 4">
            <a:extLst>
              <a:ext uri="{FF2B5EF4-FFF2-40B4-BE49-F238E27FC236}">
                <a16:creationId xmlns:a16="http://schemas.microsoft.com/office/drawing/2014/main" id="{7606E3C8-632B-9958-7E64-8C24AD4754C2}"/>
              </a:ext>
            </a:extLst>
          </p:cNvPr>
          <p:cNvPicPr>
            <a:picLocks noGrp="1" noChangeAspect="1"/>
          </p:cNvPicPr>
          <p:nvPr>
            <p:ph sz="half" idx="2"/>
          </p:nvPr>
        </p:nvPicPr>
        <p:blipFill>
          <a:blip r:embed="rId5"/>
          <a:stretch>
            <a:fillRect/>
          </a:stretch>
        </p:blipFill>
        <p:spPr>
          <a:xfrm>
            <a:off x="6814409" y="1800001"/>
            <a:ext cx="5140167" cy="3638274"/>
          </a:xfrm>
          <a:prstGeom prst="rect">
            <a:avLst/>
          </a:prstGeom>
        </p:spPr>
      </p:pic>
    </p:spTree>
    <p:extLst>
      <p:ext uri="{BB962C8B-B14F-4D97-AF65-F5344CB8AC3E}">
        <p14:creationId xmlns:p14="http://schemas.microsoft.com/office/powerpoint/2010/main" val="23260450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Ein </a:t>
            </a:r>
            <a:r>
              <a:rPr lang="en-US" dirty="0" err="1"/>
              <a:t>Beispiel </a:t>
            </a:r>
            <a:r>
              <a:rPr lang="en-US" dirty="0"/>
              <a:t>für eine </a:t>
            </a:r>
            <a:r>
              <a:rPr lang="en-US" dirty="0" err="1"/>
              <a:t>Zusammenfassung</a:t>
            </a:r>
            <a:endParaRPr lang="de-AT" dirty="0"/>
          </a:p>
        </p:txBody>
      </p:sp>
      <p:sp>
        <p:nvSpPr>
          <p:cNvPr id="3" name="Inhaltsplatzhalter 2"/>
          <p:cNvSpPr>
            <a:spLocks noGrp="1"/>
          </p:cNvSpPr>
          <p:nvPr>
            <p:ph idx="1"/>
          </p:nvPr>
        </p:nvSpPr>
        <p:spPr>
          <a:xfrm>
            <a:off x="557998" y="1800000"/>
            <a:ext cx="10574459" cy="4673372"/>
          </a:xfrm>
        </p:spPr>
        <p:txBody>
          <a:bodyPr>
            <a:normAutofit fontScale="92500" lnSpcReduction="10000"/>
          </a:bodyPr>
          <a:lstStyle/>
          <a:p>
            <a:pPr marL="0" indent="0">
              <a:lnSpc>
                <a:spcPct val="107000"/>
              </a:lnSpc>
              <a:spcAft>
                <a:spcPts val="800"/>
              </a:spcAft>
              <a:buNone/>
            </a:pPr>
            <a:r>
              <a:rPr lang="sl-SI" sz="2000" b="1" kern="100" dirty="0" err="1">
                <a:solidFill>
                  <a:srgbClr val="004899"/>
                </a:solidFill>
                <a:effectLst/>
                <a:latin typeface="Calibri" panose="020F0502020204030204" pitchFamily="34" charset="0"/>
                <a:ea typeface="Calibri" panose="020F0502020204030204" pitchFamily="34" charset="0"/>
                <a:cs typeface="Calibri" panose="020F0502020204030204" pitchFamily="34" charset="0"/>
              </a:rPr>
              <a:t>Medien Text</a:t>
            </a:r>
            <a:endParaRPr lang="sl-SI" sz="1800" b="1" kern="100" dirty="0">
              <a:solidFill>
                <a:srgbClr val="0048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sl-SI" sz="2000" kern="100" dirty="0">
                <a:effectLst/>
                <a:latin typeface="Calibri" panose="020F0502020204030204" pitchFamily="34" charset="0"/>
                <a:ea typeface="Calibri" panose="020F0502020204030204" pitchFamily="34" charset="0"/>
                <a:cs typeface="Calibri" panose="020F0502020204030204" pitchFamily="34" charset="0"/>
              </a:rPr>
              <a:t>Titel: "Der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Klimawandel und seine Auswirkungen </a:t>
            </a:r>
            <a:r>
              <a:rPr lang="sl-SI" sz="2000" kern="100" dirty="0">
                <a:effectLst/>
                <a:latin typeface="Calibri" panose="020F0502020204030204" pitchFamily="34" charset="0"/>
                <a:ea typeface="Calibri" panose="020F0502020204030204" pitchFamily="34" charset="0"/>
                <a:cs typeface="Calibri" panose="020F0502020204030204" pitchFamily="34" charset="0"/>
              </a:rPr>
              <a:t>auf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Küstenstädte</a:t>
            </a:r>
            <a:r>
              <a:rPr lang="sl-SI" sz="2000" kern="100" dirty="0">
                <a:effectLst/>
                <a:latin typeface="Calibri" panose="020F0502020204030204" pitchFamily="34" charset="0"/>
                <a:ea typeface="Calibri" panose="020F0502020204030204" pitchFamily="34" charset="0"/>
                <a:cs typeface="Calibri" panose="020F0502020204030204" pitchFamily="34" charset="0"/>
              </a:rPr>
              <a:t>"</a:t>
            </a:r>
            <a:endParaRPr lang="sl-S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sl-SI" sz="2000" kern="100" dirty="0" err="1">
                <a:effectLst/>
                <a:latin typeface="Calibri" panose="020F0502020204030204" pitchFamily="34" charset="0"/>
                <a:ea typeface="Calibri" panose="020F0502020204030204" pitchFamily="34" charset="0"/>
                <a:cs typeface="Calibri" panose="020F0502020204030204" pitchFamily="34" charset="0"/>
              </a:rPr>
              <a:t>Beschreibung</a:t>
            </a:r>
            <a:r>
              <a:rPr lang="sl-SI" sz="2000" kern="100" dirty="0">
                <a:effectLst/>
                <a:latin typeface="Calibri" panose="020F0502020204030204" pitchFamily="34" charset="0"/>
                <a:ea typeface="Calibri" panose="020F0502020204030204" pitchFamily="34" charset="0"/>
                <a:cs typeface="Calibri" panose="020F0502020204030204" pitchFamily="34" charset="0"/>
              </a:rPr>
              <a:t>: In einem am 15. September 2023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veröffentlichten Nachrichtenartikel wird die wachsende Besorgnis über den Klimawandel und seine Auswirkungen </a:t>
            </a:r>
            <a:r>
              <a:rPr lang="sl-SI" sz="2000" kern="100" dirty="0">
                <a:effectLst/>
                <a:latin typeface="Calibri" panose="020F0502020204030204" pitchFamily="34" charset="0"/>
                <a:ea typeface="Calibri" panose="020F0502020204030204" pitchFamily="34" charset="0"/>
                <a:cs typeface="Calibri" panose="020F0502020204030204" pitchFamily="34" charset="0"/>
              </a:rPr>
              <a:t>auf die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Küstenstädte erörtert</a:t>
            </a:r>
            <a:r>
              <a:rPr lang="sl-SI" sz="2000" kern="100" dirty="0">
                <a:effectLst/>
                <a:latin typeface="Calibri" panose="020F0502020204030204" pitchFamily="34" charset="0"/>
                <a:ea typeface="Calibri" panose="020F0502020204030204" pitchFamily="34" charset="0"/>
                <a:cs typeface="Calibri" panose="020F0502020204030204" pitchFamily="34" charset="0"/>
              </a:rPr>
              <a:t>. Er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hebt die zunehmende Häufigkeit extremer Wetterereignisse</a:t>
            </a:r>
            <a:r>
              <a:rPr lang="sl-SI" sz="2000" kern="100" dirty="0">
                <a:effectLst/>
                <a:latin typeface="Calibri" panose="020F0502020204030204" pitchFamily="34" charset="0"/>
                <a:ea typeface="Calibri" panose="020F0502020204030204" pitchFamily="34" charset="0"/>
                <a:cs typeface="Calibri" panose="020F0502020204030204" pitchFamily="34" charset="0"/>
              </a:rPr>
              <a:t>, den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Anstieg des Meeresspiegels und die Notwendigkeit dringender Maßnahmen </a:t>
            </a:r>
            <a:r>
              <a:rPr lang="sl-SI" sz="2000" kern="100" dirty="0">
                <a:effectLst/>
                <a:latin typeface="Calibri" panose="020F0502020204030204" pitchFamily="34" charset="0"/>
                <a:ea typeface="Calibri" panose="020F0502020204030204" pitchFamily="34" charset="0"/>
                <a:cs typeface="Calibri" panose="020F0502020204030204" pitchFamily="34" charset="0"/>
              </a:rPr>
              <a:t>zur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Abschwächung dieser Auswirkungen hervor</a:t>
            </a:r>
            <a:r>
              <a:rPr lang="sl-SI" sz="2000" kern="100" dirty="0">
                <a:effectLst/>
                <a:latin typeface="Calibri" panose="020F0502020204030204" pitchFamily="34" charset="0"/>
                <a:ea typeface="Calibri" panose="020F0502020204030204" pitchFamily="34" charset="0"/>
                <a:cs typeface="Calibri" panose="020F0502020204030204" pitchFamily="34" charset="0"/>
              </a:rPr>
              <a:t>.</a:t>
            </a:r>
            <a:endParaRPr lang="sl-S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sl-SI" sz="2000" b="1" kern="100" dirty="0" err="1">
                <a:solidFill>
                  <a:srgbClr val="004899"/>
                </a:solidFill>
                <a:effectLst/>
                <a:latin typeface="Calibri" panose="020F0502020204030204" pitchFamily="34" charset="0"/>
                <a:ea typeface="Calibri" panose="020F0502020204030204" pitchFamily="34" charset="0"/>
                <a:cs typeface="Calibri" panose="020F0502020204030204" pitchFamily="34" charset="0"/>
              </a:rPr>
              <a:t>Zusammenfassung</a:t>
            </a:r>
            <a:endParaRPr lang="sl-SI" sz="1800" b="1" kern="100" dirty="0">
              <a:solidFill>
                <a:srgbClr val="0048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sl-SI" sz="2000" kern="100" dirty="0" err="1">
                <a:effectLst/>
                <a:latin typeface="Calibri" panose="020F0502020204030204" pitchFamily="34" charset="0"/>
                <a:ea typeface="Calibri" panose="020F0502020204030204" pitchFamily="34" charset="0"/>
                <a:cs typeface="Calibri" panose="020F0502020204030204" pitchFamily="34" charset="0"/>
              </a:rPr>
              <a:t>Der Artikel mit dem Titel </a:t>
            </a:r>
            <a:r>
              <a:rPr lang="sl-SI" sz="2000" kern="100" dirty="0">
                <a:effectLst/>
                <a:latin typeface="Calibri" panose="020F0502020204030204" pitchFamily="34" charset="0"/>
                <a:ea typeface="Calibri" panose="020F0502020204030204" pitchFamily="34" charset="0"/>
                <a:cs typeface="Calibri" panose="020F0502020204030204" pitchFamily="34" charset="0"/>
              </a:rPr>
              <a:t>"</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Climate Change and Its Impact </a:t>
            </a:r>
            <a:r>
              <a:rPr lang="sl-SI" sz="2000" kern="100" dirty="0">
                <a:effectLst/>
                <a:latin typeface="Calibri" panose="020F0502020204030204" pitchFamily="34" charset="0"/>
                <a:ea typeface="Calibri" panose="020F0502020204030204" pitchFamily="34" charset="0"/>
                <a:cs typeface="Calibri" panose="020F0502020204030204" pitchFamily="34" charset="0"/>
              </a:rPr>
              <a:t>on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Coastal Cities</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Klimawandel und seine Auswirkungen </a:t>
            </a:r>
            <a:r>
              <a:rPr lang="sl-SI" sz="2000" kern="100" dirty="0">
                <a:effectLst/>
                <a:latin typeface="Calibri" panose="020F0502020204030204" pitchFamily="34" charset="0"/>
                <a:ea typeface="Calibri" panose="020F0502020204030204" pitchFamily="34" charset="0"/>
                <a:cs typeface="Calibri" panose="020F0502020204030204" pitchFamily="34" charset="0"/>
              </a:rPr>
              <a:t>auf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Küstenstädte)</a:t>
            </a:r>
            <a:r>
              <a:rPr lang="sl-SI" sz="2000" kern="100" dirty="0">
                <a:effectLst/>
                <a:latin typeface="Calibri" panose="020F0502020204030204" pitchFamily="34" charset="0"/>
                <a:ea typeface="Calibri" panose="020F0502020204030204" pitchFamily="34" charset="0"/>
                <a:cs typeface="Calibri" panose="020F0502020204030204" pitchFamily="34" charset="0"/>
              </a:rPr>
              <a:t>, der am 15. September 2023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veröffentlicht wurde</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befasst sich </a:t>
            </a:r>
            <a:r>
              <a:rPr lang="sl-SI" sz="2000" kern="100" dirty="0">
                <a:effectLst/>
                <a:latin typeface="Calibri" panose="020F0502020204030204" pitchFamily="34" charset="0"/>
                <a:ea typeface="Calibri" panose="020F0502020204030204" pitchFamily="34" charset="0"/>
                <a:cs typeface="Calibri" panose="020F0502020204030204" pitchFamily="34" charset="0"/>
              </a:rPr>
              <a:t>mit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der zunehmenden Bedrohung </a:t>
            </a:r>
            <a:r>
              <a:rPr lang="sl-SI" sz="2000" kern="100" dirty="0">
                <a:effectLst/>
                <a:latin typeface="Calibri" panose="020F0502020204030204" pitchFamily="34" charset="0"/>
                <a:ea typeface="Calibri" panose="020F0502020204030204" pitchFamily="34" charset="0"/>
                <a:cs typeface="Calibri" panose="020F0502020204030204" pitchFamily="34" charset="0"/>
              </a:rPr>
              <a:t>der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Küstenstädte durch den Klimawandel</a:t>
            </a:r>
            <a:r>
              <a:rPr lang="sl-SI" sz="2000" kern="100" dirty="0">
                <a:effectLst/>
                <a:latin typeface="Calibri" panose="020F0502020204030204" pitchFamily="34" charset="0"/>
                <a:ea typeface="Calibri" panose="020F0502020204030204" pitchFamily="34" charset="0"/>
                <a:cs typeface="Calibri" panose="020F0502020204030204" pitchFamily="34" charset="0"/>
              </a:rPr>
              <a:t>. Er </a:t>
            </a:r>
            <a:r>
              <a:rPr lang="nl-NL" sz="2000" kern="100" dirty="0">
                <a:effectLst/>
                <a:latin typeface="Calibri" panose="020F0502020204030204" pitchFamily="34" charset="0"/>
                <a:ea typeface="Calibri" panose="020F0502020204030204" pitchFamily="34" charset="0"/>
                <a:cs typeface="Calibri" panose="020F0502020204030204" pitchFamily="34" charset="0"/>
              </a:rPr>
              <a:t>hebt das </a:t>
            </a:r>
            <a:r>
              <a:rPr lang="sl-SI" sz="2000" kern="100" dirty="0">
                <a:effectLst/>
                <a:latin typeface="Calibri" panose="020F0502020204030204" pitchFamily="34" charset="0"/>
                <a:ea typeface="Calibri" panose="020F0502020204030204" pitchFamily="34" charset="0"/>
                <a:cs typeface="Calibri" panose="020F0502020204030204" pitchFamily="34" charset="0"/>
              </a:rPr>
              <a:t>zunehmende Auftreten von Unwettern und den Anstieg des Meeresspiegels hervor, die diese Gebiete gefährden.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Der Artikel unterstreicht die dringende Notwendigkeit von Sofortmaßnahmen </a:t>
            </a:r>
            <a:r>
              <a:rPr lang="sl-SI" sz="2000" kern="100" dirty="0">
                <a:effectLst/>
                <a:latin typeface="Calibri" panose="020F0502020204030204" pitchFamily="34" charset="0"/>
                <a:ea typeface="Calibri" panose="020F0502020204030204" pitchFamily="34" charset="0"/>
                <a:cs typeface="Calibri" panose="020F0502020204030204" pitchFamily="34" charset="0"/>
              </a:rPr>
              <a:t>zur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Bewältigung und Abmilderung dieser Folgen</a:t>
            </a:r>
            <a:r>
              <a:rPr lang="sl-SI" sz="2000" kern="100" dirty="0">
                <a:effectLst/>
                <a:latin typeface="Calibri" panose="020F0502020204030204" pitchFamily="34" charset="0"/>
                <a:ea typeface="Calibri" panose="020F0502020204030204" pitchFamily="34" charset="0"/>
                <a:cs typeface="Calibri" panose="020F0502020204030204" pitchFamily="34" charset="0"/>
              </a:rPr>
              <a:t>.</a:t>
            </a:r>
          </a:p>
          <a:p>
            <a:pPr marL="0" indent="0">
              <a:lnSpc>
                <a:spcPct val="107000"/>
              </a:lnSpc>
              <a:spcAft>
                <a:spcPts val="800"/>
              </a:spcAft>
              <a:buNone/>
            </a:pPr>
            <a:endParaRPr lang="sl-S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20000"/>
              </a:lnSpc>
              <a:spcBef>
                <a:spcPts val="600"/>
              </a:spcBef>
              <a:spcAft>
                <a:spcPts val="600"/>
              </a:spcAft>
              <a:buClr>
                <a:srgbClr val="95C11F"/>
              </a:buClr>
              <a:buSzTx/>
              <a:buNone/>
              <a:tabLst/>
              <a:defRPr/>
            </a:pPr>
            <a:endParaRPr kumimoji="0" lang="sl-SI"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20000"/>
              </a:lnSpc>
              <a:spcBef>
                <a:spcPts val="600"/>
              </a:spcBef>
              <a:spcAft>
                <a:spcPts val="600"/>
              </a:spcAft>
              <a:buClr>
                <a:srgbClr val="95C11F"/>
              </a:buClr>
              <a:buSzTx/>
              <a:buFont typeface="Wingdings" panose="05000000000000000000" pitchFamily="2" charset="2"/>
              <a:buNone/>
              <a:tabLst/>
              <a:defRPr/>
            </a:pPr>
            <a:endParaRPr kumimoji="0" lang="sl-SI"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endParaRPr lang="de-AT" dirty="0"/>
          </a:p>
        </p:txBody>
      </p:sp>
    </p:spTree>
    <p:extLst>
      <p:ext uri="{BB962C8B-B14F-4D97-AF65-F5344CB8AC3E}">
        <p14:creationId xmlns:p14="http://schemas.microsoft.com/office/powerpoint/2010/main" val="248205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910016F-3EAC-5054-22E5-A211C2CC6AF0}"/>
              </a:ext>
            </a:extLst>
          </p:cNvPr>
          <p:cNvSpPr>
            <a:spLocks noGrp="1"/>
          </p:cNvSpPr>
          <p:nvPr>
            <p:ph type="title"/>
          </p:nvPr>
        </p:nvSpPr>
        <p:spPr/>
        <p:txBody>
          <a:bodyPr/>
          <a:lstStyle/>
          <a:p>
            <a:r>
              <a:rPr lang="sl-SI" dirty="0">
                <a:latin typeface="Calibri" panose="020F0502020204030204"/>
              </a:rPr>
              <a:t>Paraphrasierung </a:t>
            </a:r>
            <a:r>
              <a:rPr kumimoji="0" lang="sl-SI" sz="2800" b="1" i="0" u="none" strike="noStrike" kern="1200" cap="none" spc="0" normalizeH="0" baseline="0" noProof="0" dirty="0">
                <a:ln>
                  <a:noFill/>
                </a:ln>
                <a:solidFill>
                  <a:srgbClr val="D8134D"/>
                </a:solidFill>
                <a:effectLst/>
                <a:uLnTx/>
                <a:uFillTx/>
                <a:latin typeface="Calibri" panose="020F0502020204030204"/>
                <a:ea typeface="Adobe Gothic Std B" panose="020B0800000000000000" pitchFamily="34" charset="-128"/>
                <a:cs typeface="+mj-cs"/>
              </a:rPr>
              <a:t>im Prozess der Reflexion </a:t>
            </a:r>
            <a:endParaRPr lang="sl-SI" dirty="0"/>
          </a:p>
        </p:txBody>
      </p:sp>
      <p:sp>
        <p:nvSpPr>
          <p:cNvPr id="3" name="Označba mesta vsebine 2">
            <a:extLst>
              <a:ext uri="{FF2B5EF4-FFF2-40B4-BE49-F238E27FC236}">
                <a16:creationId xmlns:a16="http://schemas.microsoft.com/office/drawing/2014/main" id="{B0C4A9A4-D9BD-1A9A-A71C-E81F3526E681}"/>
              </a:ext>
            </a:extLst>
          </p:cNvPr>
          <p:cNvSpPr>
            <a:spLocks noGrp="1"/>
          </p:cNvSpPr>
          <p:nvPr>
            <p:ph sz="half" idx="1"/>
          </p:nvPr>
        </p:nvSpPr>
        <p:spPr>
          <a:xfrm>
            <a:off x="557999" y="1800000"/>
            <a:ext cx="5461803" cy="4893408"/>
          </a:xfrm>
        </p:spPr>
        <p:txBody>
          <a:bodyPr>
            <a:normAutofit fontScale="92500" lnSpcReduction="20000"/>
          </a:bodyPr>
          <a:lstStyle/>
          <a:p>
            <a:pPr marL="0" indent="0">
              <a:buNone/>
            </a:pPr>
            <a:r>
              <a:rPr lang="sl-SI" sz="2400" b="1" dirty="0" err="1">
                <a:effectLst/>
                <a:latin typeface="Calibri" panose="020F0502020204030204" pitchFamily="34" charset="0"/>
                <a:ea typeface="Calibri" panose="020F0502020204030204" pitchFamily="34" charset="0"/>
              </a:rPr>
              <a:t>Paraphrasieren </a:t>
            </a:r>
            <a:r>
              <a:rPr lang="sl-SI" sz="2400" dirty="0">
                <a:effectLst/>
                <a:latin typeface="Calibri" panose="020F0502020204030204" pitchFamily="34" charset="0"/>
                <a:ea typeface="Calibri" panose="020F0502020204030204" pitchFamily="34" charset="0"/>
              </a:rPr>
              <a:t>ist eine </a:t>
            </a:r>
            <a:r>
              <a:rPr lang="sl-SI" sz="2400" dirty="0" err="1">
                <a:effectLst/>
                <a:latin typeface="Calibri" panose="020F0502020204030204" pitchFamily="34" charset="0"/>
                <a:ea typeface="Calibri" panose="020F0502020204030204" pitchFamily="34" charset="0"/>
              </a:rPr>
              <a:t>besondere </a:t>
            </a:r>
            <a:r>
              <a:rPr lang="sl-SI" sz="2400" dirty="0">
                <a:effectLst/>
                <a:latin typeface="Calibri" panose="020F0502020204030204" pitchFamily="34" charset="0"/>
                <a:ea typeface="Calibri" panose="020F0502020204030204" pitchFamily="34" charset="0"/>
              </a:rPr>
              <a:t>Form </a:t>
            </a:r>
            <a:r>
              <a:rPr lang="sl-SI" sz="2400" dirty="0" err="1">
                <a:effectLst/>
                <a:latin typeface="Calibri" panose="020F0502020204030204" pitchFamily="34" charset="0"/>
                <a:ea typeface="Calibri" panose="020F0502020204030204" pitchFamily="34" charset="0"/>
              </a:rPr>
              <a:t>der Reflexionsfähigkeit, bei der man die Worte oder Ideen einer anderen Person </a:t>
            </a:r>
            <a:r>
              <a:rPr lang="sl-SI" sz="2400" dirty="0">
                <a:effectLst/>
                <a:latin typeface="Calibri" panose="020F0502020204030204" pitchFamily="34" charset="0"/>
                <a:ea typeface="Calibri" panose="020F0502020204030204" pitchFamily="34" charset="0"/>
              </a:rPr>
              <a:t>in </a:t>
            </a:r>
            <a:r>
              <a:rPr lang="sl-SI" sz="2400" dirty="0" err="1">
                <a:effectLst/>
                <a:latin typeface="Calibri" panose="020F0502020204030204" pitchFamily="34" charset="0"/>
                <a:ea typeface="Calibri" panose="020F0502020204030204" pitchFamily="34" charset="0"/>
              </a:rPr>
              <a:t>seinen eigenen Worten wiedergibt</a:t>
            </a:r>
            <a:r>
              <a:rPr lang="sl-SI" sz="2400" dirty="0">
                <a:effectLst/>
                <a:latin typeface="Calibri" panose="020F0502020204030204" pitchFamily="34" charset="0"/>
                <a:ea typeface="Calibri" panose="020F0502020204030204" pitchFamily="34" charset="0"/>
              </a:rPr>
              <a:t>. In der </a:t>
            </a:r>
            <a:r>
              <a:rPr lang="sl-SI" sz="2400" dirty="0" err="1">
                <a:effectLst/>
                <a:latin typeface="Calibri" panose="020F0502020204030204" pitchFamily="34" charset="0"/>
                <a:ea typeface="Calibri" panose="020F0502020204030204" pitchFamily="34" charset="0"/>
              </a:rPr>
              <a:t>Kommunikation dient </a:t>
            </a:r>
            <a:r>
              <a:rPr lang="sl-SI" sz="2400" dirty="0">
                <a:effectLst/>
                <a:latin typeface="Calibri" panose="020F0502020204030204" pitchFamily="34" charset="0"/>
                <a:ea typeface="Calibri" panose="020F0502020204030204" pitchFamily="34" charset="0"/>
              </a:rPr>
              <a:t>sie </a:t>
            </a:r>
            <a:r>
              <a:rPr lang="sl-SI" sz="2400" dirty="0" err="1">
                <a:effectLst/>
                <a:latin typeface="Calibri" panose="020F0502020204030204" pitchFamily="34" charset="0"/>
                <a:ea typeface="Calibri" panose="020F0502020204030204" pitchFamily="34" charset="0"/>
              </a:rPr>
              <a:t>mehreren Zwecken</a:t>
            </a:r>
            <a:r>
              <a:rPr lang="sl-SI" sz="2400" dirty="0">
                <a:effectLst/>
                <a:latin typeface="Calibri" panose="020F0502020204030204" pitchFamily="34" charset="0"/>
                <a:ea typeface="Calibri" panose="020F0502020204030204" pitchFamily="34" charset="0"/>
              </a:rPr>
              <a:t>. </a:t>
            </a:r>
          </a:p>
          <a:p>
            <a:pPr marL="0" indent="0">
              <a:buNone/>
            </a:pPr>
            <a:r>
              <a:rPr lang="sl-SI" sz="2400" kern="100" dirty="0" err="1">
                <a:effectLst/>
                <a:latin typeface="Calibri" panose="020F0502020204030204" pitchFamily="34" charset="0"/>
                <a:ea typeface="Calibri" panose="020F0502020204030204" pitchFamily="34" charset="0"/>
                <a:cs typeface="Calibri" panose="020F0502020204030204" pitchFamily="34" charset="0"/>
              </a:rPr>
              <a:t>Effektives Paraphrasieren bedeutet, dass Sie Ihre eigenen Worte verwenden und gleichzeitig die Kernaussage und die Absicht der </a:t>
            </a:r>
            <a:r>
              <a:rPr lang="sl-SI" sz="2400" kern="100" dirty="0">
                <a:effectLst/>
                <a:latin typeface="Calibri" panose="020F0502020204030204" pitchFamily="34" charset="0"/>
                <a:ea typeface="Calibri" panose="020F0502020204030204" pitchFamily="34" charset="0"/>
                <a:cs typeface="Calibri" panose="020F0502020204030204" pitchFamily="34" charset="0"/>
              </a:rPr>
              <a:t>ursprünglichen </a:t>
            </a:r>
            <a:r>
              <a:rPr lang="sl-SI" sz="2400" kern="100" dirty="0" err="1">
                <a:effectLst/>
                <a:latin typeface="Calibri" panose="020F0502020204030204" pitchFamily="34" charset="0"/>
                <a:ea typeface="Calibri" panose="020F0502020204030204" pitchFamily="34" charset="0"/>
                <a:cs typeface="Calibri" panose="020F0502020204030204" pitchFamily="34" charset="0"/>
              </a:rPr>
              <a:t>Aussage beibehalten</a:t>
            </a:r>
            <a:r>
              <a:rPr lang="sl-SI" sz="2400" kern="100" dirty="0">
                <a:effectLst/>
                <a:latin typeface="Calibri" panose="020F0502020204030204" pitchFamily="34" charset="0"/>
                <a:ea typeface="Calibri" panose="020F0502020204030204" pitchFamily="34" charset="0"/>
                <a:cs typeface="Calibri" panose="020F0502020204030204" pitchFamily="34" charset="0"/>
              </a:rPr>
              <a:t>. </a:t>
            </a:r>
            <a:r>
              <a:rPr lang="sl-SI" sz="2400" kern="100" dirty="0" err="1">
                <a:effectLst/>
                <a:latin typeface="Calibri" panose="020F0502020204030204" pitchFamily="34" charset="0"/>
                <a:ea typeface="Calibri" panose="020F0502020204030204" pitchFamily="34" charset="0"/>
                <a:cs typeface="Calibri" panose="020F0502020204030204" pitchFamily="34" charset="0"/>
              </a:rPr>
              <a:t>Dies ist </a:t>
            </a:r>
            <a:r>
              <a:rPr lang="sl-SI" sz="2400" kern="100" dirty="0">
                <a:effectLst/>
                <a:latin typeface="Calibri" panose="020F0502020204030204" pitchFamily="34" charset="0"/>
                <a:ea typeface="Calibri" panose="020F0502020204030204" pitchFamily="34" charset="0"/>
                <a:cs typeface="Calibri" panose="020F0502020204030204" pitchFamily="34" charset="0"/>
              </a:rPr>
              <a:t>eine </a:t>
            </a:r>
            <a:r>
              <a:rPr lang="sl-SI" sz="2400" kern="100" dirty="0" err="1">
                <a:effectLst/>
                <a:latin typeface="Calibri" panose="020F0502020204030204" pitchFamily="34" charset="0"/>
                <a:ea typeface="Calibri" panose="020F0502020204030204" pitchFamily="34" charset="0"/>
                <a:cs typeface="Calibri" panose="020F0502020204030204" pitchFamily="34" charset="0"/>
              </a:rPr>
              <a:t>wertvolle Fähigkeit</a:t>
            </a:r>
            <a:r>
              <a:rPr lang="sl-SI" sz="2400" kern="100" dirty="0">
                <a:effectLst/>
                <a:latin typeface="Calibri" panose="020F0502020204030204" pitchFamily="34" charset="0"/>
                <a:ea typeface="Calibri" panose="020F0502020204030204" pitchFamily="34" charset="0"/>
                <a:cs typeface="Calibri" panose="020F0502020204030204" pitchFamily="34" charset="0"/>
              </a:rPr>
              <a:t>, </a:t>
            </a:r>
            <a:r>
              <a:rPr lang="sl-SI" sz="2400" kern="100" dirty="0" err="1">
                <a:effectLst/>
                <a:latin typeface="Calibri" panose="020F0502020204030204" pitchFamily="34" charset="0"/>
                <a:ea typeface="Calibri" panose="020F0502020204030204" pitchFamily="34" charset="0"/>
                <a:cs typeface="Calibri" panose="020F0502020204030204" pitchFamily="34" charset="0"/>
              </a:rPr>
              <a:t>sowohl </a:t>
            </a:r>
            <a:r>
              <a:rPr lang="sl-SI" sz="2400" kern="100" dirty="0">
                <a:effectLst/>
                <a:latin typeface="Calibri" panose="020F0502020204030204" pitchFamily="34" charset="0"/>
                <a:ea typeface="Calibri" panose="020F0502020204030204" pitchFamily="34" charset="0"/>
                <a:cs typeface="Calibri" panose="020F0502020204030204" pitchFamily="34" charset="0"/>
              </a:rPr>
              <a:t>im </a:t>
            </a:r>
            <a:r>
              <a:rPr lang="sl-SI" sz="2400" kern="100" dirty="0" err="1">
                <a:effectLst/>
                <a:latin typeface="Calibri" panose="020F0502020204030204" pitchFamily="34" charset="0"/>
                <a:ea typeface="Calibri" panose="020F0502020204030204" pitchFamily="34" charset="0"/>
                <a:cs typeface="Calibri" panose="020F0502020204030204" pitchFamily="34" charset="0"/>
              </a:rPr>
              <a:t>beruflichen als auch im </a:t>
            </a:r>
            <a:r>
              <a:rPr lang="sl-SI" sz="2400" kern="100" dirty="0">
                <a:effectLst/>
                <a:latin typeface="Calibri" panose="020F0502020204030204" pitchFamily="34" charset="0"/>
                <a:ea typeface="Calibri" panose="020F0502020204030204" pitchFamily="34" charset="0"/>
                <a:cs typeface="Calibri" panose="020F0502020204030204" pitchFamily="34" charset="0"/>
              </a:rPr>
              <a:t>persönlichen </a:t>
            </a:r>
            <a:r>
              <a:rPr lang="sl-SI" sz="2400" kern="100" dirty="0" err="1">
                <a:effectLst/>
                <a:latin typeface="Calibri" panose="020F0502020204030204" pitchFamily="34" charset="0"/>
                <a:ea typeface="Calibri" panose="020F0502020204030204" pitchFamily="34" charset="0"/>
                <a:cs typeface="Calibri" panose="020F0502020204030204" pitchFamily="34" charset="0"/>
              </a:rPr>
              <a:t>Umgang miteinander</a:t>
            </a:r>
            <a:r>
              <a:rPr lang="sl-SI" sz="2400" kern="100" dirty="0">
                <a:effectLst/>
                <a:latin typeface="Calibri" panose="020F0502020204030204" pitchFamily="34" charset="0"/>
                <a:ea typeface="Calibri" panose="020F0502020204030204" pitchFamily="34" charset="0"/>
                <a:cs typeface="Calibri" panose="020F0502020204030204" pitchFamily="34" charset="0"/>
              </a:rPr>
              <a:t>. </a:t>
            </a:r>
          </a:p>
          <a:p>
            <a:pPr marL="0" indent="0">
              <a:buNone/>
            </a:pPr>
            <a:r>
              <a:rPr lang="sl-SI" sz="2400" kern="100" dirty="0">
                <a:effectLst/>
                <a:latin typeface="Calibri" panose="020F0502020204030204" pitchFamily="34" charset="0"/>
                <a:ea typeface="Calibri" panose="020F0502020204030204" pitchFamily="34" charset="0"/>
                <a:cs typeface="Calibri" panose="020F0502020204030204" pitchFamily="34" charset="0"/>
              </a:rPr>
              <a:t>Sie </a:t>
            </a:r>
            <a:r>
              <a:rPr lang="sl-SI" sz="2400" kern="100" dirty="0" err="1">
                <a:effectLst/>
                <a:latin typeface="Calibri" panose="020F0502020204030204" pitchFamily="34" charset="0"/>
                <a:ea typeface="Calibri" panose="020F0502020204030204" pitchFamily="34" charset="0"/>
                <a:cs typeface="Calibri" panose="020F0502020204030204" pitchFamily="34" charset="0"/>
              </a:rPr>
              <a:t>fördert das Verständnis und die Beziehung </a:t>
            </a:r>
            <a:r>
              <a:rPr lang="sl-SI" sz="2400" kern="100" dirty="0">
                <a:latin typeface="Calibri" panose="020F0502020204030204" pitchFamily="34" charset="0"/>
                <a:ea typeface="Calibri" panose="020F0502020204030204" pitchFamily="34" charset="0"/>
                <a:cs typeface="Calibri" panose="020F0502020204030204" pitchFamily="34" charset="0"/>
              </a:rPr>
              <a:t>und ist</a:t>
            </a:r>
            <a:r>
              <a:rPr lang="sl-SI" sz="2400" kern="100" dirty="0" err="1">
                <a:latin typeface="Calibri" panose="020F0502020204030204" pitchFamily="34" charset="0"/>
                <a:ea typeface="Calibri" panose="020F0502020204030204" pitchFamily="34" charset="0"/>
                <a:cs typeface="Calibri" panose="020F0502020204030204" pitchFamily="34" charset="0"/>
              </a:rPr>
              <a:t> daher besonders wertvoll </a:t>
            </a:r>
            <a:r>
              <a:rPr lang="sl-SI" sz="2400" kern="100" dirty="0">
                <a:latin typeface="Calibri" panose="020F0502020204030204" pitchFamily="34" charset="0"/>
                <a:ea typeface="Calibri" panose="020F0502020204030204" pitchFamily="34" charset="0"/>
                <a:cs typeface="Calibri" panose="020F0502020204030204" pitchFamily="34" charset="0"/>
              </a:rPr>
              <a:t>in </a:t>
            </a:r>
            <a:r>
              <a:rPr lang="sl-SI" sz="2400" kern="100" dirty="0" err="1">
                <a:latin typeface="Calibri" panose="020F0502020204030204" pitchFamily="34" charset="0"/>
                <a:ea typeface="Calibri" panose="020F0502020204030204" pitchFamily="34" charset="0"/>
                <a:cs typeface="Calibri" panose="020F0502020204030204" pitchFamily="34" charset="0"/>
              </a:rPr>
              <a:t>allen Bereichen, in denen eine klare Kommunikation wichtig </a:t>
            </a:r>
            <a:r>
              <a:rPr lang="sl-SI" sz="2400" kern="100" dirty="0">
                <a:latin typeface="Calibri" panose="020F0502020204030204" pitchFamily="34" charset="0"/>
                <a:ea typeface="Calibri" panose="020F0502020204030204" pitchFamily="34" charset="0"/>
                <a:cs typeface="Calibri" panose="020F0502020204030204" pitchFamily="34" charset="0"/>
              </a:rPr>
              <a:t>ist. </a:t>
            </a:r>
            <a:endParaRPr lang="sl-SI"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sl-SI" dirty="0"/>
          </a:p>
        </p:txBody>
      </p:sp>
      <p:graphicFrame>
        <p:nvGraphicFramePr>
          <p:cNvPr id="5" name="Označba mesta vsebine 4">
            <a:extLst>
              <a:ext uri="{FF2B5EF4-FFF2-40B4-BE49-F238E27FC236}">
                <a16:creationId xmlns:a16="http://schemas.microsoft.com/office/drawing/2014/main" id="{E846A3CA-4578-7AE0-1EC9-A05BEFEA4429}"/>
              </a:ext>
            </a:extLst>
          </p:cNvPr>
          <p:cNvGraphicFramePr>
            <a:graphicFrameLocks noGrp="1"/>
          </p:cNvGraphicFramePr>
          <p:nvPr>
            <p:ph sz="half" idx="2"/>
            <p:extLst>
              <p:ext uri="{D42A27DB-BD31-4B8C-83A1-F6EECF244321}">
                <p14:modId xmlns:p14="http://schemas.microsoft.com/office/powerpoint/2010/main" val="265301339"/>
              </p:ext>
            </p:extLst>
          </p:nvPr>
        </p:nvGraphicFramePr>
        <p:xfrm>
          <a:off x="5878286" y="1553030"/>
          <a:ext cx="6075589" cy="51403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649516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Ein </a:t>
            </a:r>
            <a:r>
              <a:rPr lang="en-US" dirty="0" err="1"/>
              <a:t>Beispiel </a:t>
            </a:r>
            <a:r>
              <a:rPr lang="en-US" dirty="0"/>
              <a:t>für </a:t>
            </a:r>
            <a:r>
              <a:rPr lang="sl-SI" dirty="0"/>
              <a:t>Paraphrasierung </a:t>
            </a:r>
            <a:endParaRPr lang="de-AT" dirty="0"/>
          </a:p>
        </p:txBody>
      </p:sp>
      <p:sp>
        <p:nvSpPr>
          <p:cNvPr id="3" name="Inhaltsplatzhalter 2"/>
          <p:cNvSpPr>
            <a:spLocks noGrp="1"/>
          </p:cNvSpPr>
          <p:nvPr>
            <p:ph idx="1"/>
          </p:nvPr>
        </p:nvSpPr>
        <p:spPr>
          <a:xfrm>
            <a:off x="557998" y="1800000"/>
            <a:ext cx="10574459" cy="4673372"/>
          </a:xfrm>
        </p:spPr>
        <p:txBody>
          <a:bodyPr>
            <a:normAutofit fontScale="92500" lnSpcReduction="10000"/>
          </a:bodyPr>
          <a:lstStyle/>
          <a:p>
            <a:pPr marL="0" indent="0">
              <a:lnSpc>
                <a:spcPct val="107000"/>
              </a:lnSpc>
              <a:spcAft>
                <a:spcPts val="800"/>
              </a:spcAft>
              <a:buNone/>
            </a:pPr>
            <a:r>
              <a:rPr lang="sl-SI" sz="2000" b="1" kern="100" dirty="0">
                <a:solidFill>
                  <a:srgbClr val="004899"/>
                </a:solidFill>
                <a:effectLst/>
                <a:latin typeface="Calibri" panose="020F0502020204030204" pitchFamily="34" charset="0"/>
                <a:ea typeface="Calibri" panose="020F0502020204030204" pitchFamily="34" charset="0"/>
                <a:cs typeface="Calibri" panose="020F0502020204030204" pitchFamily="34" charset="0"/>
              </a:rPr>
              <a:t>Original </a:t>
            </a:r>
            <a:r>
              <a:rPr lang="sl-SI" sz="2000" b="1" kern="100" dirty="0" err="1">
                <a:solidFill>
                  <a:srgbClr val="004899"/>
                </a:solidFill>
                <a:effectLst/>
                <a:latin typeface="Calibri" panose="020F0502020204030204" pitchFamily="34" charset="0"/>
                <a:ea typeface="Calibri" panose="020F0502020204030204" pitchFamily="34" charset="0"/>
                <a:cs typeface="Calibri" panose="020F0502020204030204" pitchFamily="34" charset="0"/>
              </a:rPr>
              <a:t>Medientext</a:t>
            </a:r>
            <a:endParaRPr lang="sl-SI" sz="2000" b="1" kern="100" dirty="0">
              <a:solidFill>
                <a:srgbClr val="004899"/>
              </a:solidFill>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07000"/>
              </a:lnSpc>
              <a:spcAft>
                <a:spcPts val="800"/>
              </a:spcAft>
              <a:buNone/>
            </a:pPr>
            <a:r>
              <a:rPr lang="sl-SI" sz="2000" dirty="0" err="1">
                <a:effectLst/>
                <a:latin typeface="Calibri" panose="020F0502020204030204" pitchFamily="34" charset="0"/>
                <a:ea typeface="Calibri" panose="020F0502020204030204" pitchFamily="34" charset="0"/>
              </a:rPr>
              <a:t>"Die bahnbrechende Entdeckung </a:t>
            </a:r>
            <a:r>
              <a:rPr lang="sl-SI" sz="2000" dirty="0">
                <a:effectLst/>
                <a:latin typeface="Calibri" panose="020F0502020204030204" pitchFamily="34" charset="0"/>
                <a:ea typeface="Calibri" panose="020F0502020204030204" pitchFamily="34" charset="0"/>
              </a:rPr>
              <a:t>einer </a:t>
            </a:r>
            <a:r>
              <a:rPr lang="sl-SI" sz="2000" dirty="0" err="1">
                <a:effectLst/>
                <a:latin typeface="Calibri" panose="020F0502020204030204" pitchFamily="34" charset="0"/>
                <a:ea typeface="Calibri" panose="020F0502020204030204" pitchFamily="34" charset="0"/>
              </a:rPr>
              <a:t>neuen Dinosaurierart hat die Aufmerksamkeit von Wissenschaftlern weltweit auf sich gezogen</a:t>
            </a:r>
            <a:r>
              <a:rPr lang="sl-SI" sz="2000" dirty="0">
                <a:effectLst/>
                <a:latin typeface="Calibri" panose="020F0502020204030204" pitchFamily="34" charset="0"/>
                <a:ea typeface="Calibri" panose="020F0502020204030204" pitchFamily="34" charset="0"/>
              </a:rPr>
              <a:t>."</a:t>
            </a:r>
            <a:endParaRPr lang="sl-SI" sz="2000" b="1" kern="100" dirty="0">
              <a:solidFill>
                <a:srgbClr val="0048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nl-NL" sz="2000" b="1" kern="100" dirty="0">
                <a:solidFill>
                  <a:srgbClr val="004899"/>
                </a:solidFill>
                <a:latin typeface="Calibri" panose="020F0502020204030204" pitchFamily="34" charset="0"/>
                <a:ea typeface="Calibri" panose="020F0502020204030204" pitchFamily="34" charset="0"/>
                <a:cs typeface="Calibri" panose="020F0502020204030204" pitchFamily="34" charset="0"/>
              </a:rPr>
              <a:t>Paraphrasierte </a:t>
            </a:r>
            <a:r>
              <a:rPr lang="sl-SI" sz="2000" b="1" kern="100" dirty="0">
                <a:solidFill>
                  <a:srgbClr val="004899"/>
                </a:solidFill>
                <a:latin typeface="Calibri" panose="020F0502020204030204" pitchFamily="34" charset="0"/>
                <a:ea typeface="Calibri" panose="020F0502020204030204" pitchFamily="34" charset="0"/>
                <a:cs typeface="Calibri" panose="020F0502020204030204" pitchFamily="34" charset="0"/>
              </a:rPr>
              <a:t>Version</a:t>
            </a:r>
            <a:endParaRPr lang="sl-SI" sz="1800" b="1" kern="100" dirty="0">
              <a:solidFill>
                <a:srgbClr val="0048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sl-SI" sz="2000" kern="100" dirty="0">
                <a:effectLst/>
                <a:latin typeface="Calibri" panose="020F0502020204030204" pitchFamily="34" charset="0"/>
                <a:ea typeface="Calibri" panose="020F0502020204030204" pitchFamily="34" charset="0"/>
                <a:cs typeface="Calibri" panose="020F0502020204030204" pitchFamily="34" charset="0"/>
              </a:rPr>
              <a:t>"Ein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bemerkenswerter Fund </a:t>
            </a:r>
            <a:r>
              <a:rPr lang="sl-SI" sz="2000" kern="100" dirty="0">
                <a:effectLst/>
                <a:latin typeface="Calibri" panose="020F0502020204030204" pitchFamily="34" charset="0"/>
                <a:ea typeface="Calibri" panose="020F0502020204030204" pitchFamily="34" charset="0"/>
                <a:cs typeface="Calibri" panose="020F0502020204030204" pitchFamily="34" charset="0"/>
              </a:rPr>
              <a:t>in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der Paläontologie hat weltweit die Aufmerksamkeit der Wissenschaftler </a:t>
            </a:r>
            <a:r>
              <a:rPr lang="sl-SI" sz="2000" kern="100" dirty="0">
                <a:effectLst/>
                <a:latin typeface="Calibri" panose="020F0502020204030204" pitchFamily="34" charset="0"/>
                <a:ea typeface="Calibri" panose="020F0502020204030204" pitchFamily="34" charset="0"/>
                <a:cs typeface="Calibri" panose="020F0502020204030204" pitchFamily="34" charset="0"/>
              </a:rPr>
              <a:t>auf sich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gezogen</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die bahnbrechende Identifizierung </a:t>
            </a:r>
            <a:r>
              <a:rPr lang="sl-SI" sz="2000" kern="100" dirty="0">
                <a:effectLst/>
                <a:latin typeface="Calibri" panose="020F0502020204030204" pitchFamily="34" charset="0"/>
                <a:ea typeface="Calibri" panose="020F0502020204030204" pitchFamily="34" charset="0"/>
                <a:cs typeface="Calibri" panose="020F0502020204030204" pitchFamily="34" charset="0"/>
              </a:rPr>
              <a:t>einer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bisher unbekannten Dinosaurierart</a:t>
            </a:r>
            <a:r>
              <a:rPr lang="sl-SI" sz="2000" kern="100" dirty="0">
                <a:effectLst/>
                <a:latin typeface="Calibri" panose="020F0502020204030204" pitchFamily="34" charset="0"/>
                <a:ea typeface="Calibri" panose="020F0502020204030204" pitchFamily="34" charset="0"/>
                <a:cs typeface="Calibri" panose="020F0502020204030204" pitchFamily="34" charset="0"/>
              </a:rPr>
              <a:t>."</a:t>
            </a:r>
            <a:endParaRPr lang="sl-S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20000"/>
              </a:lnSpc>
              <a:spcBef>
                <a:spcPts val="600"/>
              </a:spcBef>
              <a:spcAft>
                <a:spcPts val="600"/>
              </a:spcAft>
              <a:buClr>
                <a:srgbClr val="95C11F"/>
              </a:buClr>
              <a:buSzTx/>
              <a:buNone/>
              <a:tabLst/>
              <a:defRPr/>
            </a:pPr>
            <a:r>
              <a:rPr kumimoji="0" lang="sl-SI" sz="2000" b="1" i="0" u="none" strike="noStrike" kern="1200" cap="none" spc="0" normalizeH="0" baseline="0" noProof="0" dirty="0">
                <a:ln>
                  <a:noFill/>
                </a:ln>
                <a:solidFill>
                  <a:srgbClr val="C00000"/>
                </a:solidFill>
                <a:effectLst/>
                <a:uLnTx/>
                <a:uFillTx/>
                <a:latin typeface="Calibri" panose="020F0502020204030204"/>
                <a:ea typeface="+mn-ea"/>
                <a:cs typeface="+mn-cs"/>
              </a:rPr>
              <a:t>Anmerkung: </a:t>
            </a:r>
          </a:p>
          <a:p>
            <a:pPr marL="0" indent="0">
              <a:lnSpc>
                <a:spcPct val="107000"/>
              </a:lnSpc>
              <a:spcAft>
                <a:spcPts val="800"/>
              </a:spcAft>
              <a:buNone/>
            </a:pPr>
            <a:r>
              <a:rPr lang="sl-SI" sz="2000" kern="100" dirty="0" err="1">
                <a:effectLst/>
                <a:latin typeface="Calibri" panose="020F0502020204030204" pitchFamily="34" charset="0"/>
                <a:ea typeface="Calibri" panose="020F0502020204030204" pitchFamily="34" charset="0"/>
                <a:cs typeface="Calibri" panose="020F0502020204030204" pitchFamily="34" charset="0"/>
              </a:rPr>
              <a:t>*Diese </a:t>
            </a:r>
            <a:r>
              <a:rPr lang="sl-SI" sz="2000" b="1" kern="100" dirty="0" err="1">
                <a:effectLst/>
                <a:latin typeface="Calibri" panose="020F0502020204030204" pitchFamily="34" charset="0"/>
                <a:ea typeface="Calibri" panose="020F0502020204030204" pitchFamily="34" charset="0"/>
                <a:cs typeface="Calibri" panose="020F0502020204030204" pitchFamily="34" charset="0"/>
              </a:rPr>
              <a:t>Zusammenfassung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gibt </a:t>
            </a:r>
            <a:r>
              <a:rPr lang="sl-SI" sz="2000" kern="100" dirty="0">
                <a:effectLst/>
                <a:latin typeface="Calibri" panose="020F0502020204030204" pitchFamily="34" charset="0"/>
                <a:ea typeface="Calibri" panose="020F0502020204030204" pitchFamily="34" charset="0"/>
                <a:cs typeface="Calibri" panose="020F0502020204030204" pitchFamily="34" charset="0"/>
              </a:rPr>
              <a:t>einen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kurzen Überblick über den Medientext </a:t>
            </a:r>
            <a:r>
              <a:rPr lang="sl-SI" sz="2000" kern="100" dirty="0">
                <a:effectLst/>
                <a:latin typeface="Calibri" panose="020F0502020204030204" pitchFamily="34" charset="0"/>
                <a:ea typeface="Calibri" panose="020F0502020204030204" pitchFamily="34" charset="0"/>
                <a:cs typeface="Calibri" panose="020F0502020204030204" pitchFamily="34" charset="0"/>
              </a:rPr>
              <a:t>und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fasst die wichtigsten Punkte und Informationen zusammen</a:t>
            </a:r>
            <a:r>
              <a:rPr lang="sl-SI" sz="2000" kern="100" dirty="0">
                <a:effectLst/>
                <a:latin typeface="Calibri" panose="020F0502020204030204" pitchFamily="34" charset="0"/>
                <a:ea typeface="Calibri" panose="020F0502020204030204" pitchFamily="34" charset="0"/>
                <a:cs typeface="Calibri" panose="020F0502020204030204" pitchFamily="34" charset="0"/>
              </a:rPr>
              <a:t>. Je nach Kontext und Zweck Ihrer </a:t>
            </a:r>
            <a:r>
              <a:rPr lang="nl-NL" sz="2000" kern="100" dirty="0">
                <a:effectLst/>
                <a:latin typeface="Calibri" panose="020F0502020204030204" pitchFamily="34" charset="0"/>
                <a:ea typeface="Calibri" panose="020F0502020204030204" pitchFamily="34" charset="0"/>
                <a:cs typeface="Calibri" panose="020F0502020204030204" pitchFamily="34" charset="0"/>
              </a:rPr>
              <a:t>Zusammenfassung </a:t>
            </a:r>
            <a:r>
              <a:rPr lang="sl-SI" sz="2000" kern="100" dirty="0">
                <a:effectLst/>
                <a:latin typeface="Calibri" panose="020F0502020204030204" pitchFamily="34" charset="0"/>
                <a:ea typeface="Calibri" panose="020F0502020204030204" pitchFamily="34" charset="0"/>
                <a:cs typeface="Calibri" panose="020F0502020204030204" pitchFamily="34" charset="0"/>
              </a:rPr>
              <a:t>können Sie den Detailgrad und die Länge der Zusammenfassung entsprechend anpassen.</a:t>
            </a:r>
            <a:endParaRPr lang="sl-S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sl-SI" sz="2000" b="1" kern="100" dirty="0" err="1">
                <a:effectLst/>
                <a:latin typeface="Calibri" panose="020F0502020204030204" pitchFamily="34" charset="0"/>
                <a:ea typeface="Calibri" panose="020F0502020204030204" pitchFamily="34" charset="0"/>
                <a:cs typeface="Calibri" panose="020F0502020204030204" pitchFamily="34" charset="0"/>
              </a:rPr>
              <a:t>*Beim Paraphrasieren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wird der Originaltext umformuliert, wobei die Bedeutung des Textes erhalten bleibt und die Informationen </a:t>
            </a:r>
            <a:r>
              <a:rPr lang="sl-SI" sz="2000" kern="100" dirty="0">
                <a:effectLst/>
                <a:latin typeface="Calibri" panose="020F0502020204030204" pitchFamily="34" charset="0"/>
                <a:ea typeface="Calibri" panose="020F0502020204030204" pitchFamily="34" charset="0"/>
                <a:cs typeface="Calibri" panose="020F0502020204030204" pitchFamily="34" charset="0"/>
              </a:rPr>
              <a:t>auf eine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andere Art und Weise vermittelt werden</a:t>
            </a:r>
            <a:r>
              <a:rPr lang="sl-SI" sz="2000" kern="100" dirty="0">
                <a:effectLst/>
                <a:latin typeface="Calibri" panose="020F0502020204030204" pitchFamily="34" charset="0"/>
                <a:ea typeface="Calibri" panose="020F0502020204030204" pitchFamily="34" charset="0"/>
                <a:cs typeface="Calibri" panose="020F0502020204030204" pitchFamily="34" charset="0"/>
              </a:rPr>
              <a:t>.</a:t>
            </a:r>
            <a:endParaRPr lang="sl-S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20000"/>
              </a:lnSpc>
              <a:spcBef>
                <a:spcPts val="600"/>
              </a:spcBef>
              <a:spcAft>
                <a:spcPts val="600"/>
              </a:spcAft>
              <a:buClr>
                <a:srgbClr val="95C11F"/>
              </a:buClr>
              <a:buSzTx/>
              <a:buFont typeface="Wingdings" panose="05000000000000000000" pitchFamily="2" charset="2"/>
              <a:buNone/>
              <a:tabLst/>
              <a:defRPr/>
            </a:pPr>
            <a:endParaRPr kumimoji="0" lang="sl-SI"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endParaRPr lang="de-AT" dirty="0"/>
          </a:p>
        </p:txBody>
      </p:sp>
    </p:spTree>
    <p:extLst>
      <p:ext uri="{BB962C8B-B14F-4D97-AF65-F5344CB8AC3E}">
        <p14:creationId xmlns:p14="http://schemas.microsoft.com/office/powerpoint/2010/main" val="42139183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9CD2FE7-96DF-DADB-B0E7-1E6970C3F79B}"/>
              </a:ext>
            </a:extLst>
          </p:cNvPr>
          <p:cNvSpPr>
            <a:spLocks noGrp="1"/>
          </p:cNvSpPr>
          <p:nvPr>
            <p:ph type="title"/>
          </p:nvPr>
        </p:nvSpPr>
        <p:spPr/>
        <p:txBody>
          <a:bodyPr/>
          <a:lstStyle/>
          <a:p>
            <a:r>
              <a:rPr lang="sl-SI" dirty="0" err="1"/>
              <a:t>Reflektierte </a:t>
            </a:r>
            <a:r>
              <a:rPr lang="sl-SI" dirty="0"/>
              <a:t>Praxis </a:t>
            </a:r>
          </a:p>
        </p:txBody>
      </p:sp>
      <p:sp>
        <p:nvSpPr>
          <p:cNvPr id="3" name="Označba mesta vsebine 2">
            <a:extLst>
              <a:ext uri="{FF2B5EF4-FFF2-40B4-BE49-F238E27FC236}">
                <a16:creationId xmlns:a16="http://schemas.microsoft.com/office/drawing/2014/main" id="{107376CC-DADA-3CC7-A3F9-9787CFFEF15D}"/>
              </a:ext>
            </a:extLst>
          </p:cNvPr>
          <p:cNvSpPr>
            <a:spLocks noGrp="1"/>
          </p:cNvSpPr>
          <p:nvPr>
            <p:ph sz="half" idx="1"/>
          </p:nvPr>
        </p:nvSpPr>
        <p:spPr>
          <a:xfrm>
            <a:off x="557999" y="1800000"/>
            <a:ext cx="7091030" cy="4893408"/>
          </a:xfrm>
        </p:spPr>
        <p:txBody>
          <a:bodyPr>
            <a:normAutofit fontScale="92500"/>
          </a:bodyPr>
          <a:lstStyle/>
          <a:p>
            <a:pPr marL="0" indent="0">
              <a:buNone/>
            </a:pPr>
            <a:r>
              <a:rPr lang="en-US" dirty="0"/>
              <a:t>Der </a:t>
            </a:r>
            <a:r>
              <a:rPr lang="en-US" b="1" dirty="0"/>
              <a:t>Gibbs Reflective Cycle </a:t>
            </a:r>
            <a:r>
              <a:rPr lang="sl-SI" b="1" dirty="0"/>
              <a:t>(GRC) </a:t>
            </a:r>
            <a:r>
              <a:rPr lang="en-US" dirty="0"/>
              <a:t>ist ein strukturierter Ansatz für die Reflexion, der in der Bildung häufig verwendet wird, um Menschen dabei zu helfen, kritisch über ihre Erfahrungen nachzudenken und daraus Wissen abzuleiten. Er wurde von Graham Gibbs entwickelt und wird üblicherweise für das reflektierende Schreiben und die Selbsteinschätzung verwendet. </a:t>
            </a:r>
            <a:endParaRPr lang="sl-SI" dirty="0"/>
          </a:p>
          <a:p>
            <a:pPr marL="0" indent="0">
              <a:buNone/>
            </a:pPr>
            <a:r>
              <a:rPr lang="en-US" dirty="0"/>
              <a:t>Der Zyklus besteht aus </a:t>
            </a:r>
            <a:r>
              <a:rPr lang="en-US" b="1" dirty="0"/>
              <a:t>sechs Phasen</a:t>
            </a:r>
            <a:r>
              <a:rPr lang="en-US" dirty="0"/>
              <a:t>, in denen der Einzelne seine Erfahrungen </a:t>
            </a:r>
            <a:r>
              <a:rPr lang="en-US" dirty="0" err="1"/>
              <a:t>analysieren </a:t>
            </a:r>
            <a:r>
              <a:rPr lang="en-US" dirty="0"/>
              <a:t>und Erkenntnisse gewinnen kann.</a:t>
            </a:r>
            <a:endParaRPr lang="sl-SI" dirty="0"/>
          </a:p>
          <a:p>
            <a:pPr marL="0" indent="0">
              <a:buNone/>
            </a:pPr>
            <a:r>
              <a:rPr lang="en-US" dirty="0"/>
              <a:t>Der Gibbs Reflective Cycle ist ein wirksames Instrument zur Förderung der </a:t>
            </a:r>
            <a:r>
              <a:rPr lang="en-US" b="1" dirty="0"/>
              <a:t>Selbstwahrnehmung, des kritischen Denkens </a:t>
            </a:r>
            <a:r>
              <a:rPr lang="en-US" dirty="0"/>
              <a:t>und des </a:t>
            </a:r>
            <a:r>
              <a:rPr lang="en-US" b="1" dirty="0"/>
              <a:t>persönlichen Wachstums</a:t>
            </a:r>
            <a:r>
              <a:rPr lang="en-US" dirty="0"/>
              <a:t>. Er ermutigt Menschen, über ihre Erfahrungen nachzudenken, ihre Reaktionen und Gefühle zu bewerten und einen strukturierten Plan für ihr Wachstum zu entwickeln. </a:t>
            </a:r>
            <a:endParaRPr lang="sl-SI" dirty="0"/>
          </a:p>
        </p:txBody>
      </p:sp>
      <p:sp>
        <p:nvSpPr>
          <p:cNvPr id="4" name="Ορθογώνιο 1">
            <a:extLst>
              <a:ext uri="{FF2B5EF4-FFF2-40B4-BE49-F238E27FC236}">
                <a16:creationId xmlns:a16="http://schemas.microsoft.com/office/drawing/2014/main" id="{172692F2-0E1C-2F8C-0610-4FA13851ACDD}"/>
              </a:ext>
            </a:extLst>
          </p:cNvPr>
          <p:cNvSpPr/>
          <p:nvPr/>
        </p:nvSpPr>
        <p:spPr>
          <a:xfrm>
            <a:off x="3418652" y="6566673"/>
            <a:ext cx="8772088" cy="276999"/>
          </a:xfrm>
          <a:prstGeom prst="rect">
            <a:avLst/>
          </a:prstGeom>
        </p:spPr>
        <p:txBody>
          <a:bodyPr wrap="square">
            <a:spAutoFit/>
          </a:bodyPr>
          <a:lstStyle/>
          <a:p>
            <a:pPr algn="r"/>
            <a:r>
              <a:rPr lang="en-US" sz="1200" dirty="0">
                <a:hlinkClick r:id="rId3"/>
              </a:rPr>
              <a:t>Quelle </a:t>
            </a:r>
            <a:r>
              <a:rPr lang="en-US" sz="1200" dirty="0"/>
              <a:t>| </a:t>
            </a:r>
            <a:r>
              <a:rPr lang="en-US" sz="1200" dirty="0" err="1">
                <a:hlinkClick r:id="rId4"/>
              </a:rPr>
              <a:t>Pixabay </a:t>
            </a:r>
            <a:r>
              <a:rPr lang="en-US" sz="1200" dirty="0">
                <a:hlinkClick r:id="rId4"/>
              </a:rPr>
              <a:t>Lizenz</a:t>
            </a:r>
            <a:endParaRPr lang="en-US" sz="1200" dirty="0"/>
          </a:p>
        </p:txBody>
      </p:sp>
      <p:pic>
        <p:nvPicPr>
          <p:cNvPr id="6" name="Označba mesta vsebine 5">
            <a:extLst>
              <a:ext uri="{FF2B5EF4-FFF2-40B4-BE49-F238E27FC236}">
                <a16:creationId xmlns:a16="http://schemas.microsoft.com/office/drawing/2014/main" id="{A840D4D9-E45E-14C1-36FD-41276E895B54}"/>
              </a:ext>
            </a:extLst>
          </p:cNvPr>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7676681" y="1987616"/>
            <a:ext cx="4277895" cy="3302000"/>
          </a:xfrm>
        </p:spPr>
      </p:pic>
    </p:spTree>
    <p:extLst>
      <p:ext uri="{BB962C8B-B14F-4D97-AF65-F5344CB8AC3E}">
        <p14:creationId xmlns:p14="http://schemas.microsoft.com/office/powerpoint/2010/main" val="36303288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EAB4999-9B77-3282-F05A-08FA99BE4137}"/>
              </a:ext>
            </a:extLst>
          </p:cNvPr>
          <p:cNvSpPr>
            <a:spLocks noGrp="1"/>
          </p:cNvSpPr>
          <p:nvPr>
            <p:ph type="title"/>
          </p:nvPr>
        </p:nvSpPr>
        <p:spPr/>
        <p:txBody>
          <a:bodyPr/>
          <a:lstStyle/>
          <a:p>
            <a:r>
              <a:rPr kumimoji="0" lang="sl-SI" sz="2800" b="1" i="0" u="none" strike="noStrike" kern="1200" cap="none" spc="0" normalizeH="0" baseline="0" noProof="0" dirty="0" err="1">
                <a:ln>
                  <a:noFill/>
                </a:ln>
                <a:solidFill>
                  <a:srgbClr val="D8134D"/>
                </a:solidFill>
                <a:effectLst/>
                <a:uLnTx/>
                <a:uFillTx/>
                <a:latin typeface="Calibri" panose="020F0502020204030204"/>
                <a:ea typeface="Adobe Gothic Std B" panose="020B0800000000000000" pitchFamily="34" charset="-128"/>
                <a:cs typeface="+mj-cs"/>
              </a:rPr>
              <a:t>Die sechs Phasen des </a:t>
            </a:r>
            <a:r>
              <a:rPr kumimoji="0" lang="sl-SI" sz="2800" b="1" i="0" u="none" strike="noStrike" kern="1200" cap="none" spc="0" normalizeH="0" baseline="0" noProof="0" dirty="0">
                <a:ln>
                  <a:noFill/>
                </a:ln>
                <a:solidFill>
                  <a:srgbClr val="D8134D"/>
                </a:solidFill>
                <a:effectLst/>
                <a:uLnTx/>
                <a:uFillTx/>
                <a:latin typeface="Calibri" panose="020F0502020204030204"/>
                <a:ea typeface="Adobe Gothic Std B" panose="020B0800000000000000" pitchFamily="34" charset="-128"/>
                <a:cs typeface="+mj-cs"/>
              </a:rPr>
              <a:t>Gibbs-Reflexionszyklus </a:t>
            </a:r>
            <a:endParaRPr lang="sl-SI" dirty="0"/>
          </a:p>
        </p:txBody>
      </p:sp>
      <p:pic>
        <p:nvPicPr>
          <p:cNvPr id="5" name="Označba mesta vsebine 4">
            <a:extLst>
              <a:ext uri="{FF2B5EF4-FFF2-40B4-BE49-F238E27FC236}">
                <a16:creationId xmlns:a16="http://schemas.microsoft.com/office/drawing/2014/main" id="{C433B0CF-FD8C-67B8-4584-67733C6916A0}"/>
              </a:ext>
            </a:extLst>
          </p:cNvPr>
          <p:cNvPicPr>
            <a:picLocks noGrp="1" noChangeAspect="1"/>
          </p:cNvPicPr>
          <p:nvPr>
            <p:ph sz="half" idx="1"/>
          </p:nvPr>
        </p:nvPicPr>
        <p:blipFill>
          <a:blip r:embed="rId3"/>
          <a:stretch>
            <a:fillRect/>
          </a:stretch>
        </p:blipFill>
        <p:spPr>
          <a:xfrm>
            <a:off x="185036" y="2075543"/>
            <a:ext cx="5910964" cy="4086134"/>
          </a:xfrm>
          <a:prstGeom prst="rect">
            <a:avLst/>
          </a:prstGeom>
        </p:spPr>
      </p:pic>
      <p:sp>
        <p:nvSpPr>
          <p:cNvPr id="4" name="Označba mesta vsebine 3">
            <a:extLst>
              <a:ext uri="{FF2B5EF4-FFF2-40B4-BE49-F238E27FC236}">
                <a16:creationId xmlns:a16="http://schemas.microsoft.com/office/drawing/2014/main" id="{08C8B7BC-203C-F54A-136F-B071DE18DAB6}"/>
              </a:ext>
            </a:extLst>
          </p:cNvPr>
          <p:cNvSpPr>
            <a:spLocks noGrp="1"/>
          </p:cNvSpPr>
          <p:nvPr>
            <p:ph sz="half" idx="2"/>
          </p:nvPr>
        </p:nvSpPr>
        <p:spPr>
          <a:xfrm>
            <a:off x="5719483" y="1800000"/>
            <a:ext cx="6235094" cy="5058000"/>
          </a:xfrm>
        </p:spPr>
        <p:txBody>
          <a:bodyPr>
            <a:normAutofit fontScale="85000" lnSpcReduction="10000"/>
          </a:bodyPr>
          <a:lstStyle/>
          <a:p>
            <a:r>
              <a:rPr lang="sl-SI" sz="2400" b="1" dirty="0" err="1"/>
              <a:t>Beschreibung </a:t>
            </a:r>
            <a:r>
              <a:rPr lang="sl-SI" sz="2000" dirty="0" err="1"/>
              <a:t>- Beschreiben Sie das Ereignis oder die Erfahrung</a:t>
            </a:r>
            <a:r>
              <a:rPr lang="sl-SI" sz="2000" dirty="0"/>
              <a:t>, über die </a:t>
            </a:r>
            <a:r>
              <a:rPr lang="sl-SI" sz="2000" dirty="0" err="1"/>
              <a:t>Sie nachdenken</a:t>
            </a:r>
            <a:r>
              <a:rPr lang="sl-SI" sz="2000" dirty="0"/>
              <a:t>. </a:t>
            </a:r>
          </a:p>
          <a:p>
            <a:r>
              <a:rPr lang="sl-SI" sz="2400" b="1" dirty="0" err="1"/>
              <a:t>Gefühle </a:t>
            </a:r>
            <a:r>
              <a:rPr lang="sl-SI" sz="2400" dirty="0"/>
              <a:t>- </a:t>
            </a:r>
            <a:r>
              <a:rPr lang="sl-SI" sz="2000" dirty="0" err="1"/>
              <a:t>Erforschen Sie Ihre Emotionen und Gefühle zum </a:t>
            </a:r>
            <a:r>
              <a:rPr lang="sl-SI" sz="2000" dirty="0"/>
              <a:t>Zeitpunkt </a:t>
            </a:r>
            <a:r>
              <a:rPr lang="sl-SI" sz="2000" dirty="0" err="1"/>
              <a:t>des Ereignisses</a:t>
            </a:r>
            <a:r>
              <a:rPr lang="sl-SI" sz="2000" dirty="0"/>
              <a:t>. </a:t>
            </a:r>
          </a:p>
          <a:p>
            <a:r>
              <a:rPr lang="sl-SI" sz="2400" b="1" dirty="0" err="1"/>
              <a:t>Bewertung </a:t>
            </a:r>
            <a:r>
              <a:rPr lang="sl-SI" sz="2400" dirty="0"/>
              <a:t>- </a:t>
            </a:r>
            <a:r>
              <a:rPr lang="sl-SI" sz="2000" dirty="0" err="1"/>
              <a:t>Bewerten Sie die positiven und </a:t>
            </a:r>
            <a:r>
              <a:rPr lang="sl-SI" sz="2000" dirty="0"/>
              <a:t>negativen </a:t>
            </a:r>
            <a:r>
              <a:rPr lang="sl-SI" sz="2000" dirty="0" err="1"/>
              <a:t>Aspekte der Situation</a:t>
            </a:r>
            <a:r>
              <a:rPr lang="sl-SI" sz="2000" dirty="0"/>
              <a:t>. </a:t>
            </a:r>
            <a:r>
              <a:rPr lang="sl-SI" sz="2000" dirty="0" err="1"/>
              <a:t>Was </a:t>
            </a:r>
            <a:r>
              <a:rPr lang="sl-SI" sz="2000" dirty="0"/>
              <a:t>ist </a:t>
            </a:r>
            <a:r>
              <a:rPr lang="sl-SI" sz="2000" dirty="0" err="1"/>
              <a:t>gut, was kann verbessert </a:t>
            </a:r>
            <a:r>
              <a:rPr lang="sl-SI" sz="2000" dirty="0"/>
              <a:t>werden. </a:t>
            </a:r>
          </a:p>
          <a:p>
            <a:r>
              <a:rPr lang="sl-SI" sz="2400" b="1" dirty="0"/>
              <a:t>Analyse </a:t>
            </a:r>
            <a:r>
              <a:rPr lang="sl-SI" sz="2400" dirty="0"/>
              <a:t>- </a:t>
            </a:r>
            <a:r>
              <a:rPr lang="nl-NL" sz="2000" dirty="0"/>
              <a:t>Analysieren</a:t>
            </a:r>
            <a:r>
              <a:rPr lang="sl-SI" sz="2000" dirty="0"/>
              <a:t> Sie gründlich. </a:t>
            </a:r>
            <a:r>
              <a:rPr lang="sl-SI" sz="2000" dirty="0" err="1"/>
              <a:t>Überlegen Sie, was Sie aus dieser Erfahrung gelernt haben</a:t>
            </a:r>
            <a:r>
              <a:rPr lang="sl-SI" sz="2000" dirty="0"/>
              <a:t>. </a:t>
            </a:r>
            <a:endParaRPr lang="sl-SI" dirty="0"/>
          </a:p>
          <a:p>
            <a:r>
              <a:rPr lang="sl-SI" sz="2400" b="1" dirty="0" err="1"/>
              <a:t>Schlussfolgerung </a:t>
            </a:r>
            <a:r>
              <a:rPr lang="sl-SI" sz="2400" dirty="0"/>
              <a:t>- </a:t>
            </a:r>
            <a:r>
              <a:rPr lang="sl-SI" dirty="0" err="1"/>
              <a:t>Ziehen Sie Schlussfolgerungen aus der Erfahrung</a:t>
            </a:r>
            <a:r>
              <a:rPr lang="sl-SI" dirty="0"/>
              <a:t>. </a:t>
            </a:r>
            <a:r>
              <a:rPr lang="sl-SI" dirty="0" err="1">
                <a:effectLst/>
                <a:latin typeface="Calibri" panose="020F0502020204030204" pitchFamily="34" charset="0"/>
                <a:ea typeface="Calibri" panose="020F0502020204030204" pitchFamily="34" charset="0"/>
                <a:cs typeface="Times New Roman" panose="02020603050405020304" pitchFamily="18" charset="0"/>
              </a:rPr>
              <a:t>Was hätte man anders </a:t>
            </a:r>
            <a:r>
              <a:rPr lang="sl-SI" dirty="0">
                <a:effectLst/>
                <a:latin typeface="Calibri" panose="020F0502020204030204" pitchFamily="34" charset="0"/>
                <a:ea typeface="Calibri" panose="020F0502020204030204" pitchFamily="34" charset="0"/>
                <a:cs typeface="Times New Roman" panose="02020603050405020304" pitchFamily="18" charset="0"/>
              </a:rPr>
              <a:t>machen können? </a:t>
            </a:r>
            <a:r>
              <a:rPr lang="sl-SI" dirty="0" err="1">
                <a:effectLst/>
                <a:latin typeface="Calibri" panose="020F0502020204030204" pitchFamily="34" charset="0"/>
                <a:ea typeface="Calibri" panose="020F0502020204030204" pitchFamily="34" charset="0"/>
                <a:cs typeface="Times New Roman" panose="02020603050405020304" pitchFamily="18" charset="0"/>
              </a:rPr>
              <a:t>Was würden Sie </a:t>
            </a:r>
            <a:r>
              <a:rPr lang="sl-SI" dirty="0">
                <a:effectLst/>
                <a:latin typeface="Calibri" panose="020F0502020204030204" pitchFamily="34" charset="0"/>
                <a:ea typeface="Calibri" panose="020F0502020204030204" pitchFamily="34" charset="0"/>
                <a:cs typeface="Times New Roman" panose="02020603050405020304" pitchFamily="18" charset="0"/>
              </a:rPr>
              <a:t>tun</a:t>
            </a:r>
            <a:r>
              <a:rPr lang="sl-SI" dirty="0" err="1">
                <a:effectLst/>
                <a:latin typeface="Calibri" panose="020F0502020204030204" pitchFamily="34" charset="0"/>
                <a:ea typeface="Calibri" panose="020F0502020204030204" pitchFamily="34" charset="0"/>
                <a:cs typeface="Times New Roman" panose="02020603050405020304" pitchFamily="18" charset="0"/>
              </a:rPr>
              <a:t>, wenn Sie </a:t>
            </a:r>
            <a:r>
              <a:rPr lang="sl-SI" dirty="0">
                <a:effectLst/>
                <a:latin typeface="Calibri" panose="020F0502020204030204" pitchFamily="34" charset="0"/>
                <a:ea typeface="Calibri" panose="020F0502020204030204" pitchFamily="34" charset="0"/>
                <a:cs typeface="Times New Roman" panose="02020603050405020304" pitchFamily="18" charset="0"/>
              </a:rPr>
              <a:t>in Zukunft </a:t>
            </a:r>
            <a:r>
              <a:rPr lang="sl-SI" dirty="0" err="1">
                <a:effectLst/>
                <a:latin typeface="Calibri" panose="020F0502020204030204" pitchFamily="34" charset="0"/>
                <a:ea typeface="Calibri" panose="020F0502020204030204" pitchFamily="34" charset="0"/>
                <a:cs typeface="Times New Roman" panose="02020603050405020304" pitchFamily="18" charset="0"/>
              </a:rPr>
              <a:t>in </a:t>
            </a:r>
            <a:r>
              <a:rPr lang="sl-SI" dirty="0">
                <a:effectLst/>
                <a:latin typeface="Calibri" panose="020F0502020204030204" pitchFamily="34" charset="0"/>
                <a:ea typeface="Calibri" panose="020F0502020204030204" pitchFamily="34" charset="0"/>
                <a:cs typeface="Times New Roman" panose="02020603050405020304" pitchFamily="18" charset="0"/>
              </a:rPr>
              <a:t>eine </a:t>
            </a:r>
            <a:r>
              <a:rPr lang="sl-SI" dirty="0" err="1">
                <a:effectLst/>
                <a:latin typeface="Calibri" panose="020F0502020204030204" pitchFamily="34" charset="0"/>
                <a:ea typeface="Calibri" panose="020F0502020204030204" pitchFamily="34" charset="0"/>
                <a:cs typeface="Times New Roman" panose="02020603050405020304" pitchFamily="18" charset="0"/>
              </a:rPr>
              <a:t>ähnliche Situation geraten würden</a:t>
            </a:r>
            <a:r>
              <a:rPr lang="sl-SI" dirty="0">
                <a:effectLst/>
                <a:latin typeface="Calibri" panose="020F0502020204030204" pitchFamily="34" charset="0"/>
                <a:ea typeface="Calibri" panose="020F0502020204030204" pitchFamily="34" charset="0"/>
                <a:cs typeface="Times New Roman" panose="02020603050405020304" pitchFamily="18" charset="0"/>
              </a:rPr>
              <a:t>?</a:t>
            </a:r>
            <a:endParaRPr lang="sl-SI" dirty="0"/>
          </a:p>
          <a:p>
            <a:r>
              <a:rPr lang="sl-SI" sz="2400" b="1" dirty="0"/>
              <a:t>Aktionsplan </a:t>
            </a:r>
            <a:r>
              <a:rPr lang="sl-SI" sz="2400" dirty="0"/>
              <a:t>- </a:t>
            </a:r>
            <a:r>
              <a:rPr lang="sl-SI" dirty="0" err="1"/>
              <a:t>Erstellen Sie einen </a:t>
            </a:r>
            <a:r>
              <a:rPr lang="sl-SI" dirty="0"/>
              <a:t>Aktionsplan </a:t>
            </a:r>
            <a:r>
              <a:rPr lang="sl-SI" dirty="0" err="1"/>
              <a:t>für die </a:t>
            </a:r>
            <a:r>
              <a:rPr lang="sl-SI" dirty="0"/>
              <a:t>Zukunft. </a:t>
            </a:r>
            <a:r>
              <a:rPr lang="sl-SI" dirty="0" err="1">
                <a:effectLst/>
                <a:latin typeface="Calibri" panose="020F0502020204030204" pitchFamily="34" charset="0"/>
                <a:ea typeface="Calibri" panose="020F0502020204030204" pitchFamily="34" charset="0"/>
                <a:cs typeface="Times New Roman" panose="02020603050405020304" pitchFamily="18" charset="0"/>
              </a:rPr>
              <a:t>Welche Änderungen werden Sie </a:t>
            </a:r>
            <a:r>
              <a:rPr lang="sl-SI" dirty="0">
                <a:effectLst/>
                <a:latin typeface="Calibri" panose="020F0502020204030204" pitchFamily="34" charset="0"/>
                <a:ea typeface="Calibri" panose="020F0502020204030204" pitchFamily="34" charset="0"/>
                <a:cs typeface="Times New Roman" panose="02020603050405020304" pitchFamily="18" charset="0"/>
              </a:rPr>
              <a:t>vornehmen </a:t>
            </a:r>
            <a:r>
              <a:rPr lang="sl-SI" dirty="0" err="1">
                <a:effectLst/>
                <a:latin typeface="Calibri" panose="020F0502020204030204" pitchFamily="34" charset="0"/>
                <a:ea typeface="Calibri" panose="020F0502020204030204" pitchFamily="34" charset="0"/>
                <a:cs typeface="Times New Roman" panose="02020603050405020304" pitchFamily="18" charset="0"/>
              </a:rPr>
              <a:t>und </a:t>
            </a:r>
            <a:r>
              <a:rPr lang="sl-SI" dirty="0">
                <a:effectLst/>
                <a:latin typeface="Calibri" panose="020F0502020204030204" pitchFamily="34" charset="0"/>
                <a:ea typeface="Calibri" panose="020F0502020204030204" pitchFamily="34" charset="0"/>
                <a:cs typeface="Times New Roman" panose="02020603050405020304" pitchFamily="18" charset="0"/>
              </a:rPr>
              <a:t>wie </a:t>
            </a:r>
            <a:r>
              <a:rPr lang="sl-SI" dirty="0" err="1">
                <a:effectLst/>
                <a:latin typeface="Calibri" panose="020F0502020204030204" pitchFamily="34" charset="0"/>
                <a:ea typeface="Calibri" panose="020F0502020204030204" pitchFamily="34" charset="0"/>
                <a:cs typeface="Times New Roman" panose="02020603050405020304" pitchFamily="18" charset="0"/>
              </a:rPr>
              <a:t>werden Sie das, was Sie aus dieser Reflexion gelernt haben, anwenden</a:t>
            </a:r>
            <a:r>
              <a:rPr lang="sl-SI" dirty="0">
                <a:effectLst/>
                <a:latin typeface="Calibri" panose="020F0502020204030204" pitchFamily="34" charset="0"/>
                <a:ea typeface="Calibri" panose="020F0502020204030204" pitchFamily="34" charset="0"/>
                <a:cs typeface="Times New Roman" panose="02020603050405020304" pitchFamily="18" charset="0"/>
              </a:rPr>
              <a:t>?</a:t>
            </a:r>
            <a:endParaRPr lang="sl-SI" dirty="0"/>
          </a:p>
        </p:txBody>
      </p:sp>
    </p:spTree>
    <p:extLst>
      <p:ext uri="{BB962C8B-B14F-4D97-AF65-F5344CB8AC3E}">
        <p14:creationId xmlns:p14="http://schemas.microsoft.com/office/powerpoint/2010/main" val="40333729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l-SI" dirty="0" err="1"/>
              <a:t>Gibbs-Reflexionszyklus </a:t>
            </a:r>
            <a:r>
              <a:rPr lang="sl-SI" dirty="0"/>
              <a:t>in der Praxis </a:t>
            </a:r>
            <a:endParaRPr lang="de-AT" dirty="0"/>
          </a:p>
        </p:txBody>
      </p:sp>
      <p:sp>
        <p:nvSpPr>
          <p:cNvPr id="3" name="Inhaltsplatzhalter 2"/>
          <p:cNvSpPr>
            <a:spLocks noGrp="1"/>
          </p:cNvSpPr>
          <p:nvPr>
            <p:ph idx="1"/>
          </p:nvPr>
        </p:nvSpPr>
        <p:spPr>
          <a:xfrm>
            <a:off x="557998" y="1800000"/>
            <a:ext cx="10574459" cy="4673372"/>
          </a:xfrm>
        </p:spPr>
        <p:txBody>
          <a:bodyPr>
            <a:normAutofit fontScale="55000" lnSpcReduction="20000"/>
          </a:bodyPr>
          <a:lstStyle/>
          <a:p>
            <a:pPr marL="0" indent="0">
              <a:lnSpc>
                <a:spcPct val="107000"/>
              </a:lnSpc>
              <a:spcAft>
                <a:spcPts val="800"/>
              </a:spcAft>
              <a:buNone/>
            </a:pPr>
            <a:r>
              <a:rPr lang="sl-SI" sz="3200" b="1" kern="100" dirty="0" err="1">
                <a:effectLst/>
                <a:latin typeface="Calibri" panose="020F0502020204030204" pitchFamily="34" charset="0"/>
                <a:ea typeface="Calibri" panose="020F0502020204030204" pitchFamily="34" charset="0"/>
                <a:cs typeface="Times New Roman" panose="02020603050405020304" pitchFamily="18" charset="0"/>
              </a:rPr>
              <a:t>Szenario</a:t>
            </a:r>
            <a:r>
              <a:rPr lang="sl-SI" sz="3200" b="1"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Sie </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sind ein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besorgter Bürger, der auf </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einen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Medienartikel gestoßen ist, in dem behauptet wird, dass </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eine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neue Studie zeigt, dass </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ein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beliebter Kinderimpfstoff Autismus verursacht</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Der Artikel </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hat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sich </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in den sozialen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Medien verbreitet</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und Sie </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sind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sich nicht sicher, ob er glaubwürdig ist</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lnSpc>
                <a:spcPct val="107000"/>
              </a:lnSpc>
              <a:spcAft>
                <a:spcPts val="800"/>
              </a:spcAft>
              <a:buNone/>
            </a:pPr>
            <a:r>
              <a:rPr lang="sl-SI" sz="3200" b="1" kern="100" dirty="0">
                <a:effectLst/>
                <a:latin typeface="Calibri" panose="020F0502020204030204" pitchFamily="34" charset="0"/>
                <a:ea typeface="Calibri" panose="020F0502020204030204" pitchFamily="34" charset="0"/>
                <a:cs typeface="Times New Roman" panose="02020603050405020304" pitchFamily="18" charset="0"/>
              </a:rPr>
              <a:t>1. </a:t>
            </a:r>
            <a:r>
              <a:rPr lang="sl-SI" sz="3200" b="1" kern="100" dirty="0" err="1">
                <a:effectLst/>
                <a:latin typeface="Calibri" panose="020F0502020204030204" pitchFamily="34" charset="0"/>
                <a:ea typeface="Calibri" panose="020F0502020204030204" pitchFamily="34" charset="0"/>
                <a:cs typeface="Times New Roman" panose="02020603050405020304" pitchFamily="18" charset="0"/>
              </a:rPr>
              <a:t>Beschreibung</a:t>
            </a:r>
            <a:r>
              <a:rPr lang="sl-SI" sz="3200" b="1" kern="100" dirty="0">
                <a:effectLst/>
                <a:latin typeface="Calibri" panose="020F0502020204030204" pitchFamily="34" charset="0"/>
                <a:ea typeface="Calibri" panose="020F0502020204030204" pitchFamily="34" charset="0"/>
                <a:cs typeface="Times New Roman" panose="02020603050405020304" pitchFamily="18" charset="0"/>
              </a:rPr>
              <a:t>:</a:t>
            </a:r>
          </a:p>
          <a:p>
            <a:pPr lvl="0">
              <a:lnSpc>
                <a:spcPct val="107000"/>
              </a:lnSpc>
              <a:spcAft>
                <a:spcPts val="800"/>
              </a:spcAft>
              <a:buSzPts val="1000"/>
              <a:buFont typeface="Arial" panose="020B0604020202020204" pitchFamily="34" charset="0"/>
              <a:buChar char="•"/>
              <a:tabLst>
                <a:tab pos="457200" algn="l"/>
              </a:tabLst>
            </a:pP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Beschreiben Sie die Situation und den Artikel</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In dem Artikel wird behauptet, dass </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eine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neue Studie </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einen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Zusammenhang zwischen einer Kinderimpfung </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und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Autismus herstellt. Er wurde </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in den sozialen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Medien weit verbreitet</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lnSpc>
                <a:spcPct val="107000"/>
              </a:lnSpc>
              <a:spcAft>
                <a:spcPts val="800"/>
              </a:spcAft>
              <a:buNone/>
            </a:pPr>
            <a:r>
              <a:rPr lang="sl-SI" sz="3200" b="1" kern="100" dirty="0">
                <a:effectLst/>
                <a:latin typeface="Calibri" panose="020F0502020204030204" pitchFamily="34" charset="0"/>
                <a:ea typeface="Calibri" panose="020F0502020204030204" pitchFamily="34" charset="0"/>
                <a:cs typeface="Times New Roman" panose="02020603050405020304" pitchFamily="18" charset="0"/>
              </a:rPr>
              <a:t>2. </a:t>
            </a:r>
            <a:r>
              <a:rPr lang="sl-SI" sz="3200" b="1" kern="100" dirty="0" err="1">
                <a:effectLst/>
                <a:latin typeface="Calibri" panose="020F0502020204030204" pitchFamily="34" charset="0"/>
                <a:ea typeface="Calibri" panose="020F0502020204030204" pitchFamily="34" charset="0"/>
                <a:cs typeface="Times New Roman" panose="02020603050405020304" pitchFamily="18" charset="0"/>
              </a:rPr>
              <a:t>Gefühle</a:t>
            </a:r>
            <a:r>
              <a:rPr lang="sl-SI" sz="3200" b="1" kern="100" dirty="0">
                <a:effectLst/>
                <a:latin typeface="Calibri" panose="020F0502020204030204" pitchFamily="34" charset="0"/>
                <a:ea typeface="Calibri" panose="020F0502020204030204" pitchFamily="34" charset="0"/>
                <a:cs typeface="Times New Roman" panose="02020603050405020304" pitchFamily="18" charset="0"/>
              </a:rPr>
              <a:t>:</a:t>
            </a:r>
          </a:p>
          <a:p>
            <a:pPr lvl="0">
              <a:lnSpc>
                <a:spcPct val="107000"/>
              </a:lnSpc>
              <a:spcAft>
                <a:spcPts val="800"/>
              </a:spcAft>
              <a:buSzPts val="1000"/>
              <a:buFont typeface="Arial" panose="020B0604020202020204" pitchFamily="34" charset="0"/>
              <a:buChar char="•"/>
              <a:tabLst>
                <a:tab pos="457200" algn="l"/>
              </a:tabLst>
            </a:pP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Drücken Sie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Ihre ersten Gefühle </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aus: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Sie sind besorgt und ängstlich über den möglichen Schaden, den diese Information anrichten kann, wenn </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sie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falsch </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ist.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Sie sind auch neugierig und möchten die Wahrheit </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erfahren.</a:t>
            </a:r>
          </a:p>
          <a:p>
            <a:pPr marL="0" indent="0">
              <a:lnSpc>
                <a:spcPct val="107000"/>
              </a:lnSpc>
              <a:spcAft>
                <a:spcPts val="800"/>
              </a:spcAft>
              <a:buNone/>
            </a:pPr>
            <a:r>
              <a:rPr lang="sl-SI" sz="3200" b="1" kern="100" dirty="0">
                <a:effectLst/>
                <a:latin typeface="Calibri" panose="020F0502020204030204" pitchFamily="34" charset="0"/>
                <a:ea typeface="Calibri" panose="020F0502020204030204" pitchFamily="34" charset="0"/>
                <a:cs typeface="Times New Roman" panose="02020603050405020304" pitchFamily="18" charset="0"/>
              </a:rPr>
              <a:t>3. </a:t>
            </a:r>
            <a:r>
              <a:rPr lang="sl-SI" sz="3200" b="1" kern="100" dirty="0" err="1">
                <a:effectLst/>
                <a:latin typeface="Calibri" panose="020F0502020204030204" pitchFamily="34" charset="0"/>
                <a:ea typeface="Calibri" panose="020F0502020204030204" pitchFamily="34" charset="0"/>
                <a:cs typeface="Times New Roman" panose="02020603050405020304" pitchFamily="18" charset="0"/>
              </a:rPr>
              <a:t>Bewertung</a:t>
            </a:r>
            <a:r>
              <a:rPr lang="sl-SI" sz="3200" b="1" kern="100" dirty="0">
                <a:effectLst/>
                <a:latin typeface="Calibri" panose="020F0502020204030204" pitchFamily="34" charset="0"/>
                <a:ea typeface="Calibri" panose="020F0502020204030204" pitchFamily="34" charset="0"/>
                <a:cs typeface="Times New Roman" panose="02020603050405020304" pitchFamily="18" charset="0"/>
              </a:rPr>
              <a:t>:</a:t>
            </a:r>
          </a:p>
          <a:p>
            <a:pPr lvl="0">
              <a:lnSpc>
                <a:spcPct val="107000"/>
              </a:lnSpc>
              <a:spcAft>
                <a:spcPts val="800"/>
              </a:spcAft>
              <a:buSzPts val="1000"/>
              <a:buFont typeface="Arial" panose="020B0604020202020204" pitchFamily="34" charset="0"/>
              <a:buChar char="•"/>
              <a:tabLst>
                <a:tab pos="457200" algn="l"/>
              </a:tabLst>
            </a:pP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Beurteilen Sie die Situation</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Sie wissen um die Bedeutung von Impfstoffen </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für die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öffentliche Gesundheit und die möglichen Folgen von Fehlinformationen</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a:t>
            </a:r>
          </a:p>
          <a:p>
            <a:pPr lvl="0">
              <a:lnSpc>
                <a:spcPct val="107000"/>
              </a:lnSpc>
              <a:spcAft>
                <a:spcPts val="800"/>
              </a:spcAft>
              <a:buSzPts val="1000"/>
              <a:buFont typeface="Arial" panose="020B0604020202020204" pitchFamily="34" charset="0"/>
              <a:buChar char="•"/>
              <a:tabLst>
                <a:tab pos="457200" algn="l"/>
              </a:tabLst>
            </a:pPr>
            <a:r>
              <a:rPr lang="en-US" sz="2900" kern="100" dirty="0">
                <a:effectLst/>
                <a:latin typeface="Calibri" panose="020F0502020204030204" pitchFamily="34" charset="0"/>
                <a:ea typeface="Calibri" panose="020F0502020204030204" pitchFamily="34" charset="0"/>
                <a:cs typeface="Times New Roman" panose="02020603050405020304" pitchFamily="18" charset="0"/>
              </a:rPr>
              <a:t>Erkennen</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Sie die Notwendigkeit der Überprüfung von Fakten an: Sie erkennen die Notwendigkeit an, die Glaubwürdigkeit der Informationen zu überprüfen.</a:t>
            </a:r>
          </a:p>
          <a:p>
            <a:pPr marL="0" marR="0" lvl="0" indent="0" algn="l" defTabSz="914400" rtl="0" eaLnBrk="1" fontAlgn="auto" latinLnBrk="0" hangingPunct="1">
              <a:lnSpc>
                <a:spcPct val="120000"/>
              </a:lnSpc>
              <a:spcBef>
                <a:spcPts val="600"/>
              </a:spcBef>
              <a:spcAft>
                <a:spcPts val="600"/>
              </a:spcAft>
              <a:buClr>
                <a:srgbClr val="95C11F"/>
              </a:buClr>
              <a:buSzTx/>
              <a:buFont typeface="Wingdings" panose="05000000000000000000" pitchFamily="2" charset="2"/>
              <a:buNone/>
              <a:tabLst/>
              <a:defRPr/>
            </a:pPr>
            <a:endParaRPr kumimoji="0" lang="sl-SI"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endParaRPr lang="de-AT" dirty="0"/>
          </a:p>
        </p:txBody>
      </p:sp>
    </p:spTree>
    <p:extLst>
      <p:ext uri="{BB962C8B-B14F-4D97-AF65-F5344CB8AC3E}">
        <p14:creationId xmlns:p14="http://schemas.microsoft.com/office/powerpoint/2010/main" val="9480569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l-SI" dirty="0" err="1"/>
              <a:t>Gibbs-Reflexionszyklus </a:t>
            </a:r>
            <a:r>
              <a:rPr lang="sl-SI" dirty="0"/>
              <a:t>in der Praxis </a:t>
            </a:r>
            <a:endParaRPr lang="de-AT" dirty="0"/>
          </a:p>
        </p:txBody>
      </p:sp>
      <p:sp>
        <p:nvSpPr>
          <p:cNvPr id="3" name="Inhaltsplatzhalter 2"/>
          <p:cNvSpPr>
            <a:spLocks noGrp="1"/>
          </p:cNvSpPr>
          <p:nvPr>
            <p:ph idx="1"/>
          </p:nvPr>
        </p:nvSpPr>
        <p:spPr>
          <a:xfrm>
            <a:off x="557998" y="1800000"/>
            <a:ext cx="10574459" cy="4673372"/>
          </a:xfrm>
        </p:spPr>
        <p:txBody>
          <a:bodyPr>
            <a:normAutofit fontScale="77500" lnSpcReduction="20000"/>
          </a:bodyPr>
          <a:lstStyle/>
          <a:p>
            <a:pPr marL="0" indent="0">
              <a:lnSpc>
                <a:spcPct val="107000"/>
              </a:lnSpc>
              <a:spcAft>
                <a:spcPts val="800"/>
              </a:spcAft>
              <a:buNone/>
            </a:pPr>
            <a:r>
              <a:rPr lang="sl-SI" b="1" kern="100" dirty="0">
                <a:effectLst/>
                <a:latin typeface="Calibri" panose="020F0502020204030204" pitchFamily="34" charset="0"/>
                <a:ea typeface="Calibri" panose="020F0502020204030204" pitchFamily="34" charset="0"/>
                <a:cs typeface="Times New Roman" panose="02020603050405020304" pitchFamily="18" charset="0"/>
              </a:rPr>
              <a:t>4. </a:t>
            </a:r>
            <a:r>
              <a:rPr lang="sl-SI" b="1" kern="100" dirty="0" err="1">
                <a:effectLst/>
                <a:latin typeface="Calibri" panose="020F0502020204030204" pitchFamily="34" charset="0"/>
                <a:ea typeface="Calibri" panose="020F0502020204030204" pitchFamily="34" charset="0"/>
                <a:cs typeface="Times New Roman" panose="02020603050405020304" pitchFamily="18" charset="0"/>
              </a:rPr>
              <a:t>Analyse</a:t>
            </a:r>
            <a:r>
              <a:rPr lang="sl-SI" b="1" kern="100" dirty="0">
                <a:effectLst/>
                <a:latin typeface="Calibri" panose="020F0502020204030204" pitchFamily="34" charset="0"/>
                <a:ea typeface="Calibri" panose="020F0502020204030204" pitchFamily="34" charset="0"/>
                <a:cs typeface="Times New Roman" panose="02020603050405020304" pitchFamily="18" charset="0"/>
              </a:rPr>
              <a:t>:</a:t>
            </a:r>
          </a:p>
          <a:p>
            <a:pPr marL="0" lvl="0" indent="0">
              <a:lnSpc>
                <a:spcPct val="107000"/>
              </a:lnSpc>
              <a:spcAft>
                <a:spcPts val="800"/>
              </a:spcAft>
              <a:buSzPts val="1000"/>
              <a:buNone/>
              <a:tabLst>
                <a:tab pos="457200" algn="l"/>
              </a:tabLst>
            </a:pP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Analysieren Sie die Situation eingehend:</a:t>
            </a:r>
          </a:p>
          <a:p>
            <a:pPr marL="742950" lvl="1" indent="-285750">
              <a:lnSpc>
                <a:spcPct val="107000"/>
              </a:lnSpc>
              <a:spcAft>
                <a:spcPts val="800"/>
              </a:spcAft>
              <a:buSzPts val="1000"/>
              <a:buFont typeface="Symbol" panose="05050102010706020507" pitchFamily="18" charset="2"/>
              <a:buChar char=""/>
              <a:tabLst>
                <a:tab pos="914400" algn="l"/>
              </a:tabLst>
            </a:pP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Identifizieren Sie mögliche Quellen für Informationsstörungen</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Der sensationslüsterne </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Charakter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des Artikels und das Fehlen seriöser Quellen geben Anlass zur Sorge</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a:t>
            </a:r>
          </a:p>
          <a:p>
            <a:pPr marL="742950" lvl="1" indent="-285750">
              <a:lnSpc>
                <a:spcPct val="107000"/>
              </a:lnSpc>
              <a:spcAft>
                <a:spcPts val="800"/>
              </a:spcAft>
              <a:buSzPts val="1000"/>
              <a:buFont typeface="Symbol" panose="05050102010706020507" pitchFamily="18" charset="2"/>
              <a:buChar char=""/>
              <a:tabLst>
                <a:tab pos="914400" algn="l"/>
              </a:tabLst>
            </a:pP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Untersuchen Sie Vorurteile und Beweggründe</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Ziehen Sie die Möglichkeit in Betracht, dass der Artikel politisch oder finanziell motiviert ist</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a:t>
            </a:r>
          </a:p>
          <a:p>
            <a:pPr marL="742950" lvl="1" indent="-285750">
              <a:lnSpc>
                <a:spcPct val="107000"/>
              </a:lnSpc>
              <a:spcAft>
                <a:spcPts val="800"/>
              </a:spcAft>
              <a:buSzPts val="1000"/>
              <a:buFont typeface="Symbol" panose="05050102010706020507" pitchFamily="18" charset="2"/>
              <a:buChar char=""/>
              <a:tabLst>
                <a:tab pos="914400" algn="l"/>
              </a:tabLst>
            </a:pP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Denken Sie über die Folgen nach: </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Erkennen</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Sie, dass solche Fehlinformationen das Vertrauen in Impfstoffe und die Bemühungen der öffentlichen Gesundheit untergraben können.</a:t>
            </a:r>
          </a:p>
          <a:p>
            <a:pPr marL="0" indent="0">
              <a:lnSpc>
                <a:spcPct val="107000"/>
              </a:lnSpc>
              <a:spcAft>
                <a:spcPts val="800"/>
              </a:spcAft>
              <a:buNone/>
            </a:pPr>
            <a:r>
              <a:rPr lang="sl-SI" b="1" kern="100" dirty="0">
                <a:effectLst/>
                <a:latin typeface="Calibri" panose="020F0502020204030204" pitchFamily="34" charset="0"/>
                <a:ea typeface="Calibri" panose="020F0502020204030204" pitchFamily="34" charset="0"/>
                <a:cs typeface="Times New Roman" panose="02020603050405020304" pitchFamily="18" charset="0"/>
              </a:rPr>
              <a:t>5. </a:t>
            </a:r>
            <a:r>
              <a:rPr lang="sl-SI" b="1" kern="100" dirty="0" err="1">
                <a:effectLst/>
                <a:latin typeface="Calibri" panose="020F0502020204030204" pitchFamily="34" charset="0"/>
                <a:ea typeface="Calibri" panose="020F0502020204030204" pitchFamily="34" charset="0"/>
                <a:cs typeface="Times New Roman" panose="02020603050405020304" pitchFamily="18" charset="0"/>
              </a:rPr>
              <a:t>Schlussfolgerung</a:t>
            </a:r>
            <a:r>
              <a:rPr lang="sl-SI" b="1" kern="1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spcAft>
                <a:spcPts val="800"/>
              </a:spcAft>
              <a:buSzPts val="1000"/>
              <a:buFont typeface="Symbol" panose="05050102010706020507" pitchFamily="18" charset="2"/>
              <a:buChar char=""/>
              <a:tabLst>
                <a:tab pos="457200" algn="l"/>
              </a:tabLst>
            </a:pP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Fassen Sie zusammen</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 was Sie aus der Analyse gelernt haben</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a:t>
            </a:r>
          </a:p>
          <a:p>
            <a:pPr marL="742950" lvl="1" indent="-285750">
              <a:lnSpc>
                <a:spcPct val="107000"/>
              </a:lnSpc>
              <a:spcAft>
                <a:spcPts val="800"/>
              </a:spcAft>
              <a:buSzPts val="1000"/>
              <a:buFont typeface="Symbol" panose="05050102010706020507" pitchFamily="18" charset="2"/>
              <a:buChar char=""/>
              <a:tabLst>
                <a:tab pos="914400" algn="l"/>
              </a:tabLst>
            </a:pP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Die Glaubwürdigkeit des Artikels </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ist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angesichts seiner Sensationslust und des Fehlens seriöser Quellen fraglich</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a:t>
            </a:r>
          </a:p>
          <a:p>
            <a:pPr marL="742950" lvl="1" indent="-285750">
              <a:lnSpc>
                <a:spcPct val="107000"/>
              </a:lnSpc>
              <a:spcAft>
                <a:spcPts val="800"/>
              </a:spcAft>
              <a:buSzPts val="1000"/>
              <a:buFont typeface="Symbol" panose="05050102010706020507" pitchFamily="18" charset="2"/>
              <a:buChar char=""/>
              <a:tabLst>
                <a:tab pos="914400" algn="l"/>
              </a:tabLst>
            </a:pP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Die Beweggründe für diese Fehlinformation müssen weiter untersucht werden</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a:t>
            </a:r>
          </a:p>
          <a:p>
            <a:pPr marL="742950" lvl="1" indent="-285750">
              <a:lnSpc>
                <a:spcPct val="107000"/>
              </a:lnSpc>
              <a:spcAft>
                <a:spcPts val="800"/>
              </a:spcAft>
              <a:buSzPts val="1000"/>
              <a:buFont typeface="Symbol" panose="05050102010706020507" pitchFamily="18" charset="2"/>
              <a:buChar char=""/>
              <a:tabLst>
                <a:tab pos="914400" algn="l"/>
              </a:tabLst>
            </a:pP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Dies kann </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schwerwiegende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Folgen haben</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wie z. B. geringere Impfraten und Risiken für die öffentliche Gesundheit</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20000"/>
              </a:lnSpc>
              <a:spcBef>
                <a:spcPts val="600"/>
              </a:spcBef>
              <a:spcAft>
                <a:spcPts val="600"/>
              </a:spcAft>
              <a:buClr>
                <a:srgbClr val="95C11F"/>
              </a:buClr>
              <a:buSzTx/>
              <a:buFont typeface="Wingdings" panose="05000000000000000000" pitchFamily="2" charset="2"/>
              <a:buNone/>
              <a:tabLst/>
              <a:defRPr/>
            </a:pPr>
            <a:endParaRPr kumimoji="0" lang="sl-SI"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endParaRPr lang="de-AT" dirty="0"/>
          </a:p>
        </p:txBody>
      </p:sp>
    </p:spTree>
    <p:extLst>
      <p:ext uri="{BB962C8B-B14F-4D97-AF65-F5344CB8AC3E}">
        <p14:creationId xmlns:p14="http://schemas.microsoft.com/office/powerpoint/2010/main" val="27317937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l-SI" dirty="0" err="1"/>
              <a:t>Gibbs-Reflexionszyklus </a:t>
            </a:r>
            <a:r>
              <a:rPr lang="sl-SI" dirty="0"/>
              <a:t>in der Praxis </a:t>
            </a:r>
            <a:endParaRPr lang="de-AT" dirty="0"/>
          </a:p>
        </p:txBody>
      </p:sp>
      <p:sp>
        <p:nvSpPr>
          <p:cNvPr id="3" name="Inhaltsplatzhalter 2"/>
          <p:cNvSpPr>
            <a:spLocks noGrp="1"/>
          </p:cNvSpPr>
          <p:nvPr>
            <p:ph idx="1"/>
          </p:nvPr>
        </p:nvSpPr>
        <p:spPr>
          <a:xfrm>
            <a:off x="557998" y="1800000"/>
            <a:ext cx="10574459" cy="4891086"/>
          </a:xfrm>
        </p:spPr>
        <p:txBody>
          <a:bodyPr>
            <a:normAutofit fontScale="77500" lnSpcReduction="20000"/>
          </a:bodyPr>
          <a:lstStyle/>
          <a:p>
            <a:pPr marL="0" indent="0">
              <a:lnSpc>
                <a:spcPct val="107000"/>
              </a:lnSpc>
              <a:spcAft>
                <a:spcPts val="800"/>
              </a:spcAft>
              <a:buNone/>
            </a:pPr>
            <a:r>
              <a:rPr lang="sl-SI" sz="2000" b="1" kern="100" dirty="0">
                <a:effectLst/>
                <a:latin typeface="Calibri" panose="020F0502020204030204" pitchFamily="34" charset="0"/>
                <a:ea typeface="Calibri" panose="020F0502020204030204" pitchFamily="34" charset="0"/>
                <a:cs typeface="Times New Roman" panose="02020603050405020304" pitchFamily="18" charset="0"/>
              </a:rPr>
              <a:t>6. Aktionsplan</a:t>
            </a:r>
          </a:p>
          <a:p>
            <a:pPr marL="0" lvl="0" indent="0">
              <a:lnSpc>
                <a:spcPct val="107000"/>
              </a:lnSpc>
              <a:spcAft>
                <a:spcPts val="800"/>
              </a:spcAft>
              <a:buSzPts val="1000"/>
              <a:buNone/>
              <a:tabLst>
                <a:tab pos="457200" algn="l"/>
              </a:tabLst>
            </a:pP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Skizzieren Sie Schritte</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um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die Situation zu verbessern</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a:t>
            </a:r>
          </a:p>
          <a:p>
            <a:pPr marL="742950" lvl="1" indent="-285750">
              <a:lnSpc>
                <a:spcPct val="107000"/>
              </a:lnSpc>
              <a:spcAft>
                <a:spcPts val="800"/>
              </a:spcAft>
              <a:buSzPts val="1000"/>
              <a:buFont typeface="Symbol" panose="05050102010706020507" pitchFamily="18" charset="2"/>
              <a:buChar char=""/>
              <a:tabLst>
                <a:tab pos="914400" algn="l"/>
              </a:tabLst>
            </a:pP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Führen Sie </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eine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gründliche Überprüfung der Fakten durch</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Recherchieren Sie die Behauptungen und suchen Sie nach Informationen aus glaubwürdigen Quellen</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a:t>
            </a:r>
          </a:p>
          <a:p>
            <a:pPr marL="742950" lvl="1" indent="-285750">
              <a:lnSpc>
                <a:spcPct val="107000"/>
              </a:lnSpc>
              <a:spcAft>
                <a:spcPts val="800"/>
              </a:spcAft>
              <a:buSzPts val="1000"/>
              <a:buFont typeface="Symbol" panose="05050102010706020507" pitchFamily="18" charset="2"/>
              <a:buChar char=""/>
              <a:tabLst>
                <a:tab pos="914400" algn="l"/>
              </a:tabLst>
            </a:pP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Teilen Sie zuverlässige Informationen</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Wenn der Artikel tatsächlich irreführend </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ist,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teilen Sie genaue Informationen aus zuverlässigen Quellen mit</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um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der Fehlinformation entgegenzuwirken</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a:t>
            </a:r>
          </a:p>
          <a:p>
            <a:pPr marL="742950" lvl="1" indent="-285750">
              <a:lnSpc>
                <a:spcPct val="107000"/>
              </a:lnSpc>
              <a:spcAft>
                <a:spcPts val="800"/>
              </a:spcAft>
              <a:buSzPts val="1000"/>
              <a:buFont typeface="Symbol" panose="05050102010706020507" pitchFamily="18" charset="2"/>
              <a:buChar char=""/>
              <a:tabLst>
                <a:tab pos="914400" algn="l"/>
              </a:tabLst>
            </a:pP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Setzen Sie sich mit dem Autor oder Herausgeber in Verbindung</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Wenn möglich</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hinterfragen Sie die Glaubwürdigkeit des Artikels und fragen Sie nach den Quellen</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a:t>
            </a:r>
          </a:p>
          <a:p>
            <a:pPr marL="742950" lvl="1" indent="-285750">
              <a:lnSpc>
                <a:spcPct val="107000"/>
              </a:lnSpc>
              <a:spcAft>
                <a:spcPts val="800"/>
              </a:spcAft>
              <a:buSzPts val="1000"/>
              <a:buFont typeface="Symbol" panose="05050102010706020507" pitchFamily="18" charset="2"/>
              <a:buChar char=""/>
              <a:tabLst>
                <a:tab pos="914400" algn="l"/>
              </a:tabLst>
            </a:pP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Melden Sie die Fehlinformation</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Verwenden Sie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Tools zur Meldung </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in sozialen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Medien</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um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den irreführenden Artikel zu kennzeichnen</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a:t>
            </a:r>
          </a:p>
          <a:p>
            <a:pPr marL="742950" lvl="1" indent="-285750">
              <a:lnSpc>
                <a:spcPct val="107000"/>
              </a:lnSpc>
              <a:spcAft>
                <a:spcPts val="800"/>
              </a:spcAft>
              <a:buSzPts val="1000"/>
              <a:buFont typeface="Symbol" panose="05050102010706020507" pitchFamily="18" charset="2"/>
              <a:buChar char=""/>
              <a:tabLst>
                <a:tab pos="914400" algn="l"/>
              </a:tabLst>
            </a:pP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Fördern Sie die Medienkompetenz</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Ermutigen Sie kritisches Denken und Medienkompetenz </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in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Ihrem </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sozialen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Netzwerk</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um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die Verbreitung solcher Informationsstörungen zu verhindern</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lnSpc>
                <a:spcPct val="107000"/>
              </a:lnSpc>
              <a:spcAft>
                <a:spcPts val="800"/>
              </a:spcAft>
              <a:buNone/>
            </a:pPr>
            <a:r>
              <a:rPr lang="sl-SI" sz="2000" i="1" kern="100" dirty="0" err="1">
                <a:effectLst/>
                <a:latin typeface="Calibri" panose="020F0502020204030204" pitchFamily="34" charset="0"/>
                <a:ea typeface="Calibri" panose="020F0502020204030204" pitchFamily="34" charset="0"/>
                <a:cs typeface="Times New Roman" panose="02020603050405020304" pitchFamily="18" charset="0"/>
              </a:rPr>
              <a:t>Durch die Anwendung des </a:t>
            </a:r>
            <a:r>
              <a:rPr lang="sl-SI" sz="2000" i="1" kern="100" dirty="0">
                <a:effectLst/>
                <a:latin typeface="Calibri" panose="020F0502020204030204" pitchFamily="34" charset="0"/>
                <a:ea typeface="Calibri" panose="020F0502020204030204" pitchFamily="34" charset="0"/>
                <a:cs typeface="Times New Roman" panose="02020603050405020304" pitchFamily="18" charset="0"/>
              </a:rPr>
              <a:t>Gibbs'schen </a:t>
            </a:r>
            <a:r>
              <a:rPr lang="sl-SI" sz="2000" i="1" kern="100" dirty="0" err="1">
                <a:effectLst/>
                <a:latin typeface="Calibri" panose="020F0502020204030204" pitchFamily="34" charset="0"/>
                <a:ea typeface="Calibri" panose="020F0502020204030204" pitchFamily="34" charset="0"/>
                <a:cs typeface="Times New Roman" panose="02020603050405020304" pitchFamily="18" charset="0"/>
              </a:rPr>
              <a:t>Reflexionszyklus können Sie die Situation mit </a:t>
            </a:r>
            <a:r>
              <a:rPr lang="sl-SI" sz="2000" i="1" kern="100" dirty="0">
                <a:effectLst/>
                <a:latin typeface="Calibri" panose="020F0502020204030204" pitchFamily="34" charset="0"/>
                <a:ea typeface="Calibri" panose="020F0502020204030204" pitchFamily="34" charset="0"/>
                <a:cs typeface="Times New Roman" panose="02020603050405020304" pitchFamily="18" charset="0"/>
              </a:rPr>
              <a:t>einem </a:t>
            </a:r>
            <a:r>
              <a:rPr lang="sl-SI" sz="2000" i="1" kern="100" dirty="0" err="1">
                <a:effectLst/>
                <a:latin typeface="Calibri" panose="020F0502020204030204" pitchFamily="34" charset="0"/>
                <a:ea typeface="Calibri" panose="020F0502020204030204" pitchFamily="34" charset="0"/>
                <a:cs typeface="Times New Roman" panose="02020603050405020304" pitchFamily="18" charset="0"/>
              </a:rPr>
              <a:t>systematischen Ansatz meistern</a:t>
            </a:r>
            <a:r>
              <a:rPr lang="sl-SI" sz="2000" i="1" kern="100" dirty="0">
                <a:effectLst/>
                <a:latin typeface="Calibri" panose="020F0502020204030204" pitchFamily="34" charset="0"/>
                <a:ea typeface="Calibri" panose="020F0502020204030204" pitchFamily="34" charset="0"/>
                <a:cs typeface="Times New Roman" panose="02020603050405020304" pitchFamily="18" charset="0"/>
              </a:rPr>
              <a:t>, der </a:t>
            </a:r>
            <a:r>
              <a:rPr lang="sl-SI" sz="2000" i="1" kern="100" dirty="0" err="1">
                <a:effectLst/>
                <a:latin typeface="Calibri" panose="020F0502020204030204" pitchFamily="34" charset="0"/>
                <a:ea typeface="Calibri" panose="020F0502020204030204" pitchFamily="34" charset="0"/>
                <a:cs typeface="Times New Roman" panose="02020603050405020304" pitchFamily="18" charset="0"/>
              </a:rPr>
              <a:t>kritisches Denken und einen verantwortungsvollen Informationsaustausch </a:t>
            </a:r>
            <a:r>
              <a:rPr lang="sl-SI" sz="2000" i="1" kern="100" dirty="0">
                <a:effectLst/>
                <a:latin typeface="Calibri" panose="020F0502020204030204" pitchFamily="34" charset="0"/>
                <a:ea typeface="Calibri" panose="020F0502020204030204" pitchFamily="34" charset="0"/>
                <a:cs typeface="Times New Roman" panose="02020603050405020304" pitchFamily="18" charset="0"/>
              </a:rPr>
              <a:t>in </a:t>
            </a:r>
            <a:r>
              <a:rPr lang="sl-SI" sz="2000" i="1" kern="100" dirty="0" err="1">
                <a:effectLst/>
                <a:latin typeface="Calibri" panose="020F0502020204030204" pitchFamily="34" charset="0"/>
                <a:ea typeface="Calibri" panose="020F0502020204030204" pitchFamily="34" charset="0"/>
                <a:cs typeface="Times New Roman" panose="02020603050405020304" pitchFamily="18" charset="0"/>
              </a:rPr>
              <a:t>einer </a:t>
            </a:r>
            <a:r>
              <a:rPr lang="sl-SI" sz="2000" i="1" kern="100" dirty="0">
                <a:effectLst/>
                <a:latin typeface="Calibri" panose="020F0502020204030204" pitchFamily="34" charset="0"/>
                <a:ea typeface="Calibri" panose="020F0502020204030204" pitchFamily="34" charset="0"/>
                <a:cs typeface="Times New Roman" panose="02020603050405020304" pitchFamily="18" charset="0"/>
              </a:rPr>
              <a:t>Zeit </a:t>
            </a:r>
            <a:r>
              <a:rPr lang="sl-SI" sz="2000" i="1" kern="100" dirty="0" err="1">
                <a:effectLst/>
                <a:latin typeface="Calibri" panose="020F0502020204030204" pitchFamily="34" charset="0"/>
                <a:ea typeface="Calibri" panose="020F0502020204030204" pitchFamily="34" charset="0"/>
                <a:cs typeface="Times New Roman" panose="02020603050405020304" pitchFamily="18" charset="0"/>
              </a:rPr>
              <a:t>fördert, in der Fehlinformationen überhand nehmen</a:t>
            </a:r>
            <a:r>
              <a:rPr lang="sl-SI" sz="2000" i="1"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20000"/>
              </a:lnSpc>
              <a:spcBef>
                <a:spcPts val="600"/>
              </a:spcBef>
              <a:spcAft>
                <a:spcPts val="600"/>
              </a:spcAft>
              <a:buClr>
                <a:srgbClr val="95C11F"/>
              </a:buClr>
              <a:buSzTx/>
              <a:buFont typeface="Wingdings" panose="05000000000000000000" pitchFamily="2" charset="2"/>
              <a:buNone/>
              <a:tabLst/>
              <a:defRPr/>
            </a:pPr>
            <a:endParaRPr kumimoji="0" lang="sl-SI"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endParaRPr lang="de-AT" dirty="0"/>
          </a:p>
        </p:txBody>
      </p:sp>
    </p:spTree>
    <p:extLst>
      <p:ext uri="{BB962C8B-B14F-4D97-AF65-F5344CB8AC3E}">
        <p14:creationId xmlns:p14="http://schemas.microsoft.com/office/powerpoint/2010/main" val="25695530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a:extLst>
              <a:ext uri="{FF2B5EF4-FFF2-40B4-BE49-F238E27FC236}">
                <a16:creationId xmlns:a16="http://schemas.microsoft.com/office/drawing/2014/main" id="{E2D38E87-33DB-46E9-933D-FDECBD945692}"/>
              </a:ext>
            </a:extLst>
          </p:cNvPr>
          <p:cNvSpPr>
            <a:spLocks noGrp="1"/>
          </p:cNvSpPr>
          <p:nvPr>
            <p:ph type="title" idx="4294967295"/>
          </p:nvPr>
        </p:nvSpPr>
        <p:spPr>
          <a:xfrm>
            <a:off x="9193" y="-277185"/>
            <a:ext cx="11857935" cy="1782763"/>
          </a:xfrm>
        </p:spPr>
        <p:txBody>
          <a:bodyPr anchor="b">
            <a:normAutofit/>
          </a:bodyPr>
          <a:lstStyle/>
          <a:p>
            <a:pPr algn="ctr"/>
            <a:r>
              <a:rPr lang="en-US" sz="5400" dirty="0"/>
              <a:t>Module</a:t>
            </a:r>
            <a:endParaRPr lang="el-GR" sz="5400" dirty="0"/>
          </a:p>
        </p:txBody>
      </p:sp>
      <p:graphicFrame>
        <p:nvGraphicFramePr>
          <p:cNvPr id="6" name="Διάγραμμα 5">
            <a:extLst>
              <a:ext uri="{FF2B5EF4-FFF2-40B4-BE49-F238E27FC236}">
                <a16:creationId xmlns:a16="http://schemas.microsoft.com/office/drawing/2014/main" id="{654CCD75-E89A-4C6C-BF75-D840AD726219}"/>
              </a:ext>
            </a:extLst>
          </p:cNvPr>
          <p:cNvGraphicFramePr/>
          <p:nvPr>
            <p:extLst>
              <p:ext uri="{D42A27DB-BD31-4B8C-83A1-F6EECF244321}">
                <p14:modId xmlns:p14="http://schemas.microsoft.com/office/powerpoint/2010/main" val="4012918546"/>
              </p:ext>
            </p:extLst>
          </p:nvPr>
        </p:nvGraphicFramePr>
        <p:xfrm>
          <a:off x="791283" y="2162175"/>
          <a:ext cx="4961817" cy="34432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Γραφικό 6">
            <a:extLst>
              <a:ext uri="{FF2B5EF4-FFF2-40B4-BE49-F238E27FC236}">
                <a16:creationId xmlns:a16="http://schemas.microsoft.com/office/drawing/2014/main" id="{5E0860D2-CD37-7A1F-1396-B964A1B9D311}"/>
              </a:ext>
            </a:extLst>
          </p:cNvPr>
          <p:cNvPicPr>
            <a:picLocks noChangeAspect="1"/>
          </p:cNvPicPr>
          <p:nvPr/>
        </p:nvPicPr>
        <p:blipFill>
          <a:blip r:embed="rId8">
            <a:extLst>
              <a:ext uri="{96DAC541-7B7A-43D3-8B79-37D633B846F1}">
                <asvg:svgBlip xmlns:asvg="http://schemas.microsoft.com/office/drawing/2016/SVG/main" xmlns:a14="http://schemas.microsoft.com/office/drawing/2010/main" xmlns:dgm="http://schemas.openxmlformats.org/drawingml/2006/diagram" xmlns:p14="http://schemas.microsoft.com/office/powerpoint/2010/main" xmlns:a16="http://schemas.microsoft.com/office/drawing/2014/main" xmlns="" r:embed="rId9"/>
              </a:ext>
            </a:extLst>
          </a:blip>
          <a:stretch>
            <a:fillRect/>
          </a:stretch>
        </p:blipFill>
        <p:spPr>
          <a:xfrm>
            <a:off x="65504" y="46380"/>
            <a:ext cx="2839621" cy="708203"/>
          </a:xfrm>
          <a:prstGeom prst="rect">
            <a:avLst/>
          </a:prstGeom>
        </p:spPr>
      </p:pic>
      <p:graphicFrame>
        <p:nvGraphicFramePr>
          <p:cNvPr id="9" name="Διάγραμμα 5">
            <a:extLst>
              <a:ext uri="{FF2B5EF4-FFF2-40B4-BE49-F238E27FC236}">
                <a16:creationId xmlns:a16="http://schemas.microsoft.com/office/drawing/2014/main" id="{0F6221FA-CCBB-7318-4AB1-8EA358DD88C7}"/>
              </a:ext>
            </a:extLst>
          </p:cNvPr>
          <p:cNvGraphicFramePr/>
          <p:nvPr>
            <p:extLst>
              <p:ext uri="{D42A27DB-BD31-4B8C-83A1-F6EECF244321}">
                <p14:modId xmlns:p14="http://schemas.microsoft.com/office/powerpoint/2010/main" val="558542654"/>
              </p:ext>
            </p:extLst>
          </p:nvPr>
        </p:nvGraphicFramePr>
        <p:xfrm>
          <a:off x="6325308" y="1505578"/>
          <a:ext cx="4961817" cy="453663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8" name="Εικόνα 7" descr="Εικόνα που περιέχει στιγμιότυπο οθόνης, γραμματοσειρά, Μπελ ηλεκτρίκ, Μπλε Majorelle&#10;&#10;Περιγραφή που δημιουργήθηκε αυτόματα">
            <a:extLst>
              <a:ext uri="{FF2B5EF4-FFF2-40B4-BE49-F238E27FC236}">
                <a16:creationId xmlns:a16="http://schemas.microsoft.com/office/drawing/2014/main" id="{6AABEEDA-D02E-DCCC-6FA4-75457C343B64}"/>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1181" y="6258631"/>
            <a:ext cx="2669683" cy="586246"/>
          </a:xfrm>
          <a:prstGeom prst="rect">
            <a:avLst/>
          </a:prstGeom>
        </p:spPr>
      </p:pic>
    </p:spTree>
    <p:extLst>
      <p:ext uri="{BB962C8B-B14F-4D97-AF65-F5344CB8AC3E}">
        <p14:creationId xmlns:p14="http://schemas.microsoft.com/office/powerpoint/2010/main" val="10418302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l-SI" dirty="0" err="1"/>
              <a:t>Gibbs-Reflexionszyklus </a:t>
            </a:r>
            <a:r>
              <a:rPr lang="sl-SI" dirty="0"/>
              <a:t>in der Praxis </a:t>
            </a:r>
            <a:endParaRPr lang="de-AT" dirty="0"/>
          </a:p>
        </p:txBody>
      </p:sp>
      <p:sp>
        <p:nvSpPr>
          <p:cNvPr id="3" name="Inhaltsplatzhalter 2"/>
          <p:cNvSpPr>
            <a:spLocks noGrp="1"/>
          </p:cNvSpPr>
          <p:nvPr>
            <p:ph idx="1"/>
          </p:nvPr>
        </p:nvSpPr>
        <p:spPr>
          <a:xfrm>
            <a:off x="557998" y="1800000"/>
            <a:ext cx="10574459" cy="4891086"/>
          </a:xfrm>
        </p:spPr>
        <p:txBody>
          <a:bodyPr>
            <a:normAutofit/>
          </a:bodyPr>
          <a:lstStyle/>
          <a:p>
            <a:pPr marL="0" indent="0">
              <a:lnSpc>
                <a:spcPct val="107000"/>
              </a:lnSpc>
              <a:spcAft>
                <a:spcPts val="800"/>
              </a:spcAft>
              <a:buNone/>
            </a:pPr>
            <a:r>
              <a:rPr lang="sl-SI" sz="2000" i="1" kern="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Durch die Anwendung des </a:t>
            </a:r>
            <a:r>
              <a:rPr lang="sl-SI" sz="2000" i="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Gibbs'schen </a:t>
            </a:r>
            <a:r>
              <a:rPr lang="sl-SI" sz="2000" i="1" kern="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Reflexionszyklus können Sie die Situation mit </a:t>
            </a:r>
            <a:r>
              <a:rPr lang="sl-SI" sz="2000" i="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einem </a:t>
            </a:r>
            <a:r>
              <a:rPr lang="sl-SI" sz="2000" i="1" kern="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systematischen Ansatz meistern</a:t>
            </a:r>
            <a:r>
              <a:rPr lang="sl-SI" sz="2000" i="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der </a:t>
            </a:r>
            <a:r>
              <a:rPr lang="sl-SI" sz="2000" i="1" kern="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kritisches Denken und einen verantwortungsvollen Informationsaustausch </a:t>
            </a:r>
            <a:r>
              <a:rPr lang="sl-SI" sz="2000" i="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in </a:t>
            </a:r>
            <a:r>
              <a:rPr lang="sl-SI" sz="2000" i="1" kern="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einer </a:t>
            </a:r>
            <a:r>
              <a:rPr lang="sl-SI" sz="2000" i="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Zeit </a:t>
            </a:r>
            <a:r>
              <a:rPr lang="sl-SI" sz="2000" i="1" kern="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fördert, in der Fehlinformationen überhand nehmen</a:t>
            </a:r>
            <a:r>
              <a:rPr lang="sl-SI" sz="2000" i="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20000"/>
              </a:lnSpc>
              <a:spcBef>
                <a:spcPts val="600"/>
              </a:spcBef>
              <a:spcAft>
                <a:spcPts val="600"/>
              </a:spcAft>
              <a:buClr>
                <a:srgbClr val="95C11F"/>
              </a:buClr>
              <a:buSzTx/>
              <a:buFont typeface="Wingdings" panose="05000000000000000000" pitchFamily="2" charset="2"/>
              <a:buNone/>
              <a:tabLst/>
              <a:defRPr/>
            </a:pPr>
            <a:endParaRPr kumimoji="0" lang="sl-SI"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endParaRPr lang="de-AT" dirty="0"/>
          </a:p>
        </p:txBody>
      </p:sp>
      <p:sp>
        <p:nvSpPr>
          <p:cNvPr id="4" name="Ορθογώνιο 1">
            <a:extLst>
              <a:ext uri="{FF2B5EF4-FFF2-40B4-BE49-F238E27FC236}">
                <a16:creationId xmlns:a16="http://schemas.microsoft.com/office/drawing/2014/main" id="{2E817372-7504-2ABD-8E4E-B7E188934F79}"/>
              </a:ext>
            </a:extLst>
          </p:cNvPr>
          <p:cNvSpPr/>
          <p:nvPr/>
        </p:nvSpPr>
        <p:spPr>
          <a:xfrm>
            <a:off x="3418652" y="6566673"/>
            <a:ext cx="8772088" cy="276999"/>
          </a:xfrm>
          <a:prstGeom prst="rect">
            <a:avLst/>
          </a:prstGeom>
        </p:spPr>
        <p:txBody>
          <a:bodyPr wrap="square">
            <a:spAutoFit/>
          </a:bodyPr>
          <a:lstStyle/>
          <a:p>
            <a:pPr algn="r"/>
            <a:r>
              <a:rPr lang="en-US" sz="1200" dirty="0">
                <a:hlinkClick r:id="rId3"/>
              </a:rPr>
              <a:t>Quelle </a:t>
            </a:r>
            <a:r>
              <a:rPr lang="en-US" sz="1200" dirty="0"/>
              <a:t>| </a:t>
            </a:r>
            <a:r>
              <a:rPr lang="en-US" sz="1200" dirty="0" err="1">
                <a:hlinkClick r:id="rId4"/>
              </a:rPr>
              <a:t>Pixabay </a:t>
            </a:r>
            <a:r>
              <a:rPr lang="en-US" sz="1200" dirty="0">
                <a:hlinkClick r:id="rId4"/>
              </a:rPr>
              <a:t>Lizenz</a:t>
            </a:r>
            <a:endParaRPr lang="en-US" sz="1200" dirty="0"/>
          </a:p>
        </p:txBody>
      </p:sp>
      <p:pic>
        <p:nvPicPr>
          <p:cNvPr id="5" name="Slika 4">
            <a:extLst>
              <a:ext uri="{FF2B5EF4-FFF2-40B4-BE49-F238E27FC236}">
                <a16:creationId xmlns:a16="http://schemas.microsoft.com/office/drawing/2014/main" id="{C84985EA-6371-823E-15A5-8485A453EC60}"/>
              </a:ext>
            </a:extLst>
          </p:cNvPr>
          <p:cNvPicPr>
            <a:picLocks noChangeAspect="1"/>
          </p:cNvPicPr>
          <p:nvPr/>
        </p:nvPicPr>
        <p:blipFill>
          <a:blip r:embed="rId5"/>
          <a:stretch>
            <a:fillRect/>
          </a:stretch>
        </p:blipFill>
        <p:spPr>
          <a:xfrm>
            <a:off x="3418652" y="3056596"/>
            <a:ext cx="5043086" cy="3360744"/>
          </a:xfrm>
          <a:prstGeom prst="rect">
            <a:avLst/>
          </a:prstGeom>
        </p:spPr>
      </p:pic>
    </p:spTree>
    <p:extLst>
      <p:ext uri="{BB962C8B-B14F-4D97-AF65-F5344CB8AC3E}">
        <p14:creationId xmlns:p14="http://schemas.microsoft.com/office/powerpoint/2010/main" val="2914872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E058616-C18C-4500-A384-B339255A4986}"/>
              </a:ext>
            </a:extLst>
          </p:cNvPr>
          <p:cNvSpPr>
            <a:spLocks noGrp="1"/>
          </p:cNvSpPr>
          <p:nvPr>
            <p:ph type="title"/>
          </p:nvPr>
        </p:nvSpPr>
        <p:spPr/>
        <p:txBody>
          <a:bodyPr>
            <a:normAutofit/>
          </a:bodyPr>
          <a:lstStyle/>
          <a:p>
            <a:r>
              <a:rPr lang="en-GB" sz="2400" dirty="0"/>
              <a:t>Referenzen und weiterführende Literatur</a:t>
            </a:r>
          </a:p>
        </p:txBody>
      </p:sp>
      <p:sp>
        <p:nvSpPr>
          <p:cNvPr id="3" name="Θέση περιεχομένου 2">
            <a:extLst>
              <a:ext uri="{FF2B5EF4-FFF2-40B4-BE49-F238E27FC236}">
                <a16:creationId xmlns:a16="http://schemas.microsoft.com/office/drawing/2014/main" id="{2C223045-2011-4DC7-8A60-9FA8F2015EF3}"/>
              </a:ext>
            </a:extLst>
          </p:cNvPr>
          <p:cNvSpPr>
            <a:spLocks noGrp="1"/>
          </p:cNvSpPr>
          <p:nvPr>
            <p:ph idx="1"/>
          </p:nvPr>
        </p:nvSpPr>
        <p:spPr>
          <a:xfrm>
            <a:off x="557999" y="1596571"/>
            <a:ext cx="10816017" cy="5069405"/>
          </a:xfrm>
        </p:spPr>
        <p:txBody>
          <a:bodyPr>
            <a:normAutofit/>
          </a:bodyPr>
          <a:lstStyle/>
          <a:p>
            <a:pPr marL="0" indent="0">
              <a:buNone/>
            </a:pPr>
            <a:endParaRPr lang="sl-SI" sz="1800" dirty="0"/>
          </a:p>
          <a:p>
            <a:pPr marL="0" indent="0">
              <a:buNone/>
            </a:pPr>
            <a:r>
              <a:rPr lang="sl-SI" sz="1800" dirty="0"/>
              <a:t>Altman, D. (2014). The Mindfulness Toolbox. Eau Claire, WI: PESI Publishing &amp; Media, Inc. </a:t>
            </a:r>
          </a:p>
          <a:p>
            <a:pPr marL="0" indent="0">
              <a:buNone/>
            </a:pPr>
            <a:r>
              <a:rPr lang="sl-SI" sz="1800" dirty="0"/>
              <a:t>Carrel, S.E. (2001). The Therapist Toolbox. Thousand Oaks, California: Sage Publications, Inc. </a:t>
            </a:r>
          </a:p>
          <a:p>
            <a:pPr marL="0" indent="0">
              <a:buNone/>
            </a:pPr>
            <a:r>
              <a:rPr lang="sl-SI" sz="1800" dirty="0"/>
              <a:t>ECU Edith Cowan: Curriculum design: Reflective Learning. Retrieved from: </a:t>
            </a:r>
            <a:r>
              <a:rPr lang="sl-SI" sz="1800" dirty="0">
                <a:hlinkClick r:id="rId3"/>
              </a:rPr>
              <a:t>https://intranet.ecu.edu.au/learning/curriculum-design/teaching-strategies/reflective-learning</a:t>
            </a:r>
            <a:r>
              <a:rPr lang="sl-SI" sz="1800" dirty="0"/>
              <a:t> (September, 2023) </a:t>
            </a:r>
          </a:p>
          <a:p>
            <a:pPr marL="0" indent="0">
              <a:buNone/>
            </a:pPr>
            <a:r>
              <a:rPr lang="sl-SI" sz="1800" dirty="0"/>
              <a:t>Kassinove. H. (2013). Anger Disorders. New York: Routledge, Taylor &amp; Francis Group. </a:t>
            </a:r>
          </a:p>
          <a:p>
            <a:pPr marL="0" indent="0">
              <a:buNone/>
            </a:pPr>
            <a:r>
              <a:rPr lang="sl-SI" sz="1800" dirty="0"/>
              <a:t>Poumpouras, Evy. (2020). Becoming Bulletproof. London: Icon Books Ltd. </a:t>
            </a:r>
          </a:p>
          <a:p>
            <a:pPr marL="0" indent="0">
              <a:buNone/>
            </a:pPr>
            <a:r>
              <a:rPr lang="sl-SI" sz="1800" dirty="0"/>
              <a:t>Science Direct, Volume25, Issue 5.May 2021. The Psychology of Fake News: Reasoning. Retrieved from: </a:t>
            </a:r>
            <a:r>
              <a:rPr lang="sl-SI" sz="1800" dirty="0">
                <a:hlinkClick r:id="rId4"/>
              </a:rPr>
              <a:t>https://www.sciencedirect.com/science/article/pii/S1364661321000516</a:t>
            </a:r>
            <a:r>
              <a:rPr lang="sl-SI" sz="1800" dirty="0"/>
              <a:t> (September, 2023). </a:t>
            </a:r>
          </a:p>
          <a:p>
            <a:pPr marL="0" indent="0">
              <a:buNone/>
            </a:pPr>
            <a:r>
              <a:rPr lang="sl-SI" sz="1800" dirty="0"/>
              <a:t>Skills You Need, Helping you decelop life skills. Interpersonal Skills. Retrieved from: </a:t>
            </a:r>
            <a:r>
              <a:rPr lang="sl-SI" sz="1800" dirty="0">
                <a:hlinkClick r:id="rId5"/>
              </a:rPr>
              <a:t>https://www.skillsyouneed.com/interpersonal-skills.html</a:t>
            </a:r>
            <a:r>
              <a:rPr lang="sl-SI" sz="1800" dirty="0"/>
              <a:t> (Sepetmber, 2023). </a:t>
            </a:r>
          </a:p>
          <a:p>
            <a:pPr marL="0" indent="0">
              <a:buNone/>
            </a:pPr>
            <a:r>
              <a:rPr lang="sl-SI" sz="1800" dirty="0"/>
              <a:t>University of Edinburgh. Reflection Toolkit. Retrieved from: </a:t>
            </a:r>
            <a:r>
              <a:rPr lang="sl-SI" sz="1800" dirty="0">
                <a:hlinkClick r:id="rId6"/>
              </a:rPr>
              <a:t>https://www.ed.ac.uk/reflection/reflectors-toolkit/reflecting-on-experience</a:t>
            </a:r>
            <a:r>
              <a:rPr lang="sl-SI" sz="1800" dirty="0"/>
              <a:t>   (September, 2023) </a:t>
            </a:r>
          </a:p>
          <a:p>
            <a:endParaRPr lang="en-GB" sz="1800" dirty="0"/>
          </a:p>
          <a:p>
            <a:endParaRPr lang="en-GB" sz="1800" dirty="0"/>
          </a:p>
        </p:txBody>
      </p:sp>
    </p:spTree>
    <p:extLst>
      <p:ext uri="{BB962C8B-B14F-4D97-AF65-F5344CB8AC3E}">
        <p14:creationId xmlns:p14="http://schemas.microsoft.com/office/powerpoint/2010/main" val="37358107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E058616-C18C-4500-A384-B339255A4986}"/>
              </a:ext>
            </a:extLst>
          </p:cNvPr>
          <p:cNvSpPr>
            <a:spLocks noGrp="1"/>
          </p:cNvSpPr>
          <p:nvPr>
            <p:ph type="title"/>
          </p:nvPr>
        </p:nvSpPr>
        <p:spPr/>
        <p:txBody>
          <a:bodyPr>
            <a:normAutofit/>
          </a:bodyPr>
          <a:lstStyle/>
          <a:p>
            <a:r>
              <a:rPr lang="en-GB" sz="2400" dirty="0"/>
              <a:t>Referenzen und weiterführende Literatur</a:t>
            </a:r>
          </a:p>
        </p:txBody>
      </p:sp>
      <p:sp>
        <p:nvSpPr>
          <p:cNvPr id="3" name="Θέση περιεχομένου 2">
            <a:extLst>
              <a:ext uri="{FF2B5EF4-FFF2-40B4-BE49-F238E27FC236}">
                <a16:creationId xmlns:a16="http://schemas.microsoft.com/office/drawing/2014/main" id="{2C223045-2011-4DC7-8A60-9FA8F2015EF3}"/>
              </a:ext>
            </a:extLst>
          </p:cNvPr>
          <p:cNvSpPr>
            <a:spLocks noGrp="1"/>
          </p:cNvSpPr>
          <p:nvPr>
            <p:ph idx="1"/>
          </p:nvPr>
        </p:nvSpPr>
        <p:spPr>
          <a:xfrm>
            <a:off x="557999" y="1596571"/>
            <a:ext cx="10816017" cy="5069405"/>
          </a:xfrm>
        </p:spPr>
        <p:txBody>
          <a:bodyPr>
            <a:normAutofit/>
          </a:bodyPr>
          <a:lstStyle/>
          <a:p>
            <a:pPr marL="0" indent="0">
              <a:buNone/>
            </a:pPr>
            <a:endParaRPr lang="sl-SI" sz="1800" dirty="0"/>
          </a:p>
          <a:p>
            <a:pPr marL="0" lvl="0" indent="0">
              <a:buNone/>
              <a:defRPr/>
            </a:pPr>
            <a:r>
              <a:rPr lang="sl-SI" sz="1800" dirty="0">
                <a:solidFill>
                  <a:prstClr val="black"/>
                </a:solidFill>
              </a:rPr>
              <a:t>University of Reading: Practice-based and reflective learning. Retrieved from: </a:t>
            </a:r>
            <a:r>
              <a:rPr lang="sl-SI" sz="1800" dirty="0">
                <a:solidFill>
                  <a:prstClr val="black"/>
                </a:solidFill>
                <a:hlinkClick r:id="rId3"/>
              </a:rPr>
              <a:t>https://libguides.reading.ac.uk/reflective/thinking</a:t>
            </a:r>
            <a:r>
              <a:rPr lang="sl-SI" sz="1800" dirty="0">
                <a:solidFill>
                  <a:prstClr val="black"/>
                </a:solidFill>
              </a:rPr>
              <a:t> (September, 2023). </a:t>
            </a:r>
          </a:p>
          <a:p>
            <a:pPr marL="0" indent="0">
              <a:buNone/>
            </a:pPr>
            <a:r>
              <a:rPr lang="sl-SI" sz="1800" dirty="0"/>
              <a:t>Wardle, C., Derakhshan, H. (2017). Information Disorder , Toward an interdisciplinary framework for research and policy making.  Strasboutg: Council of Europe F-67075. </a:t>
            </a:r>
            <a:endParaRPr lang="en-GB" sz="1800" dirty="0"/>
          </a:p>
          <a:p>
            <a:endParaRPr lang="en-GB" sz="1800"/>
          </a:p>
          <a:p>
            <a:endParaRPr lang="en-GB" sz="1800" dirty="0"/>
          </a:p>
        </p:txBody>
      </p:sp>
    </p:spTree>
    <p:extLst>
      <p:ext uri="{BB962C8B-B14F-4D97-AF65-F5344CB8AC3E}">
        <p14:creationId xmlns:p14="http://schemas.microsoft.com/office/powerpoint/2010/main" val="2154813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5">
            <a:extLst>
              <a:ext uri="{FF2B5EF4-FFF2-40B4-BE49-F238E27FC236}">
                <a16:creationId xmlns:a16="http://schemas.microsoft.com/office/drawing/2014/main" id="{807C98D1-01AE-4DFA-9C42-DDBEB533C1BE}"/>
              </a:ext>
            </a:extLst>
          </p:cNvPr>
          <p:cNvPicPr>
            <a:picLocks noChangeAspect="1"/>
          </p:cNvPicPr>
          <p:nvPr/>
        </p:nvPicPr>
        <p:blipFill>
          <a:blip r:embed="rId3"/>
          <a:stretch>
            <a:fillRect/>
          </a:stretch>
        </p:blipFill>
        <p:spPr>
          <a:xfrm>
            <a:off x="4599736" y="2433105"/>
            <a:ext cx="2612304" cy="2612304"/>
          </a:xfrm>
          <a:prstGeom prst="rect">
            <a:avLst/>
          </a:prstGeom>
        </p:spPr>
      </p:pic>
      <p:sp>
        <p:nvSpPr>
          <p:cNvPr id="24" name="Τίτλος 6">
            <a:extLst>
              <a:ext uri="{FF2B5EF4-FFF2-40B4-BE49-F238E27FC236}">
                <a16:creationId xmlns:a16="http://schemas.microsoft.com/office/drawing/2014/main" id="{88F39797-8ECA-4CC0-ADFC-28793E1CA72E}"/>
              </a:ext>
            </a:extLst>
          </p:cNvPr>
          <p:cNvSpPr txBox="1">
            <a:spLocks/>
          </p:cNvSpPr>
          <p:nvPr/>
        </p:nvSpPr>
        <p:spPr>
          <a:xfrm>
            <a:off x="3210313" y="4867475"/>
            <a:ext cx="539115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l-GR" sz="2000" kern="1200" dirty="0">
                <a:solidFill>
                  <a:srgbClr val="7030A0"/>
                </a:solidFill>
                <a:latin typeface="Gill Sans Ultra Bold" panose="020B0A02020104020203" pitchFamily="34" charset="0"/>
                <a:ea typeface="+mj-ea"/>
                <a:cs typeface="+mj-cs"/>
              </a:defRPr>
            </a:lvl1pPr>
          </a:lstStyle>
          <a:p>
            <a:pPr>
              <a:lnSpc>
                <a:spcPct val="100000"/>
              </a:lnSpc>
              <a:spcAft>
                <a:spcPts val="600"/>
              </a:spcAft>
            </a:pPr>
            <a:r>
              <a:rPr lang="en-US" sz="3200" b="1" dirty="0">
                <a:solidFill>
                  <a:schemeClr val="bg1"/>
                </a:solidFill>
                <a:latin typeface="+mj-lt"/>
              </a:rPr>
              <a:t>Herzlichen Glückwunsch!</a:t>
            </a:r>
            <a:r>
              <a:rPr lang="en-US" sz="2800" b="1" dirty="0">
                <a:solidFill>
                  <a:schemeClr val="bg1"/>
                </a:solidFill>
                <a:latin typeface="+mj-lt"/>
              </a:rPr>
              <a:t/>
            </a:r>
            <a:br>
              <a:rPr lang="en-US" sz="2800" b="1" dirty="0">
                <a:solidFill>
                  <a:schemeClr val="bg1"/>
                </a:solidFill>
                <a:latin typeface="+mj-lt"/>
              </a:rPr>
            </a:br>
            <a:r>
              <a:rPr lang="en-US" b="1" dirty="0">
                <a:solidFill>
                  <a:schemeClr val="bg1"/>
                </a:solidFill>
                <a:latin typeface="+mj-lt"/>
              </a:rPr>
              <a:t>Sie haben diesen Teil abgeschlossen</a:t>
            </a:r>
            <a:endParaRPr lang="en-US" sz="2800" b="1" dirty="0">
              <a:solidFill>
                <a:schemeClr val="bg1"/>
              </a:solidFill>
              <a:latin typeface="+mj-lt"/>
            </a:endParaRPr>
          </a:p>
        </p:txBody>
      </p:sp>
      <p:pic>
        <p:nvPicPr>
          <p:cNvPr id="5" name="Picture 2">
            <a:extLst>
              <a:ext uri="{FF2B5EF4-FFF2-40B4-BE49-F238E27FC236}">
                <a16:creationId xmlns:a16="http://schemas.microsoft.com/office/drawing/2014/main" id="{820CF07E-63BD-943B-4C02-57982ED82E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7373" y="6234021"/>
            <a:ext cx="1406013" cy="492105"/>
          </a:xfrm>
          <a:prstGeom prst="rect">
            <a:avLst/>
          </a:prstGeom>
          <a:noFill/>
          <a:extLst>
            <a:ext uri="{909E8E84-426E-40DD-AFC4-6F175D3DCCD1}">
              <a14:hiddenFill xmlns:a14="http://schemas.microsoft.com/office/drawing/2010/main">
                <a:solidFill>
                  <a:srgbClr val="FFFFFF"/>
                </a:solidFill>
              </a14:hiddenFill>
            </a:ext>
          </a:extLst>
        </p:spPr>
      </p:pic>
      <p:sp>
        <p:nvSpPr>
          <p:cNvPr id="12" name="Ορθογώνιο 5">
            <a:extLst>
              <a:ext uri="{FF2B5EF4-FFF2-40B4-BE49-F238E27FC236}">
                <a16:creationId xmlns:a16="http://schemas.microsoft.com/office/drawing/2014/main" id="{44116D37-2457-87B8-D92F-855339CFE361}"/>
              </a:ext>
            </a:extLst>
          </p:cNvPr>
          <p:cNvSpPr/>
          <p:nvPr/>
        </p:nvSpPr>
        <p:spPr>
          <a:xfrm>
            <a:off x="2567709" y="6258631"/>
            <a:ext cx="8014798" cy="632422"/>
          </a:xfrm>
          <a:prstGeom prst="rect">
            <a:avLst/>
          </a:prstGeom>
        </p:spPr>
        <p:txBody>
          <a:bodyPr vert="horz" lIns="91440" tIns="45720" rIns="91440" bIns="45720" rtlCol="0" anchor="ctr">
            <a:normAutofit/>
          </a:bodyPr>
          <a:lstStyle/>
          <a:p>
            <a:pPr>
              <a:lnSpc>
                <a:spcPct val="90000"/>
              </a:lnSpc>
              <a:spcAft>
                <a:spcPts val="600"/>
              </a:spcAft>
            </a:pPr>
            <a:r>
              <a:rPr lang="en-US" sz="1100" b="0" i="0" dirty="0">
                <a:latin typeface="+mj-lt"/>
              </a:rPr>
              <a:t>Finanziert von der Europäischen Union. Die geäußerten Ansichten und Meinungen sind jedoch ausschließlich die des Autors/der Autoren und spiegeln nicht unbedingt die der Europäischen Union oder der Europäischen Exekutivagentur für Bildung und Kultur (EACEA) wider. Weder die Europäische Union noch die EACEA können für diese verantwortlich gemacht werden</a:t>
            </a:r>
            <a:r>
              <a:rPr lang="en-US" sz="1100" b="0" i="0">
                <a:latin typeface="+mj-lt"/>
              </a:rPr>
              <a:t>.</a:t>
            </a:r>
            <a:endParaRPr lang="en-US" sz="1100" dirty="0">
              <a:effectLst>
                <a:outerShdw blurRad="38100" dist="38100" dir="2700000" algn="tl">
                  <a:srgbClr val="000000">
                    <a:alpha val="43137"/>
                  </a:srgbClr>
                </a:outerShdw>
              </a:effectLst>
              <a:latin typeface="+mj-lt"/>
            </a:endParaRPr>
          </a:p>
        </p:txBody>
      </p:sp>
      <p:sp>
        <p:nvSpPr>
          <p:cNvPr id="4" name="Title 3">
            <a:extLst>
              <a:ext uri="{FF2B5EF4-FFF2-40B4-BE49-F238E27FC236}">
                <a16:creationId xmlns:a16="http://schemas.microsoft.com/office/drawing/2014/main" id="{A5830B8B-25B5-4DAD-5AA5-C563F5FA438F}"/>
              </a:ext>
            </a:extLst>
          </p:cNvPr>
          <p:cNvSpPr>
            <a:spLocks noGrp="1"/>
          </p:cNvSpPr>
          <p:nvPr>
            <p:ph type="title"/>
          </p:nvPr>
        </p:nvSpPr>
        <p:spPr/>
        <p:txBody>
          <a:bodyPr/>
          <a:lstStyle/>
          <a:p>
            <a:endParaRPr lang="el-GR"/>
          </a:p>
        </p:txBody>
      </p:sp>
    </p:spTree>
    <p:extLst>
      <p:ext uri="{BB962C8B-B14F-4D97-AF65-F5344CB8AC3E}">
        <p14:creationId xmlns:p14="http://schemas.microsoft.com/office/powerpoint/2010/main" val="32460190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Τίτλος 10">
            <a:extLst>
              <a:ext uri="{FF2B5EF4-FFF2-40B4-BE49-F238E27FC236}">
                <a16:creationId xmlns:a16="http://schemas.microsoft.com/office/drawing/2014/main" id="{70D46B22-84E1-43AA-85C7-DBAEC0E27492}"/>
              </a:ext>
            </a:extLst>
          </p:cNvPr>
          <p:cNvSpPr>
            <a:spLocks noGrp="1"/>
          </p:cNvSpPr>
          <p:nvPr>
            <p:ph type="title"/>
          </p:nvPr>
        </p:nvSpPr>
        <p:spPr>
          <a:xfrm>
            <a:off x="570032" y="1352412"/>
            <a:ext cx="10515600" cy="618346"/>
          </a:xfrm>
        </p:spPr>
        <p:txBody>
          <a:bodyPr/>
          <a:lstStyle/>
          <a:p>
            <a:r>
              <a:rPr lang="sl-SI" dirty="0" err="1"/>
              <a:t>Zielsetzung oder warum </a:t>
            </a:r>
            <a:r>
              <a:rPr lang="sl-SI" dirty="0"/>
              <a:t>es </a:t>
            </a:r>
            <a:r>
              <a:rPr lang="sl-SI" dirty="0" err="1"/>
              <a:t>wichtig </a:t>
            </a:r>
            <a:r>
              <a:rPr lang="sl-SI" dirty="0"/>
              <a:t>ist, </a:t>
            </a:r>
            <a:r>
              <a:rPr lang="sl-SI" dirty="0" err="1"/>
              <a:t>diesen </a:t>
            </a:r>
            <a:r>
              <a:rPr lang="sl-SI" dirty="0"/>
              <a:t>Teil zu </a:t>
            </a:r>
            <a:r>
              <a:rPr lang="sl-SI" dirty="0" err="1"/>
              <a:t>lesen </a:t>
            </a:r>
            <a:endParaRPr lang="el-GR" dirty="0"/>
          </a:p>
        </p:txBody>
      </p:sp>
      <p:pic>
        <p:nvPicPr>
          <p:cNvPr id="15" name="Γραφικό 14" descr="Στόχος με συμπαγές γέμισμα">
            <a:extLst>
              <a:ext uri="{FF2B5EF4-FFF2-40B4-BE49-F238E27FC236}">
                <a16:creationId xmlns:a16="http://schemas.microsoft.com/office/drawing/2014/main" id="{4313419D-52B3-4469-9529-313D9EB0AF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p14="http://schemas.microsoft.com/office/powerpoint/2010/main" xmlns:a14="http://schemas.microsoft.com/office/drawing/2010/main" xmlns:a16="http://schemas.microsoft.com/office/drawing/2014/main" xmlns="" r:embed="rId4"/>
              </a:ext>
            </a:extLst>
          </a:blip>
          <a:stretch>
            <a:fillRect/>
          </a:stretch>
        </p:blipFill>
        <p:spPr>
          <a:xfrm>
            <a:off x="8412367" y="2213810"/>
            <a:ext cx="3779633" cy="3779633"/>
          </a:xfrm>
          <a:prstGeom prst="rect">
            <a:avLst/>
          </a:prstGeom>
        </p:spPr>
      </p:pic>
      <p:sp>
        <p:nvSpPr>
          <p:cNvPr id="5" name="Θέση περιεχομένου 4">
            <a:extLst>
              <a:ext uri="{FF2B5EF4-FFF2-40B4-BE49-F238E27FC236}">
                <a16:creationId xmlns:a16="http://schemas.microsoft.com/office/drawing/2014/main" id="{A8A9FD9A-D149-4CB3-A9BB-556DD2E24D3A}"/>
              </a:ext>
            </a:extLst>
          </p:cNvPr>
          <p:cNvSpPr>
            <a:spLocks noGrp="1"/>
          </p:cNvSpPr>
          <p:nvPr>
            <p:ph idx="1"/>
          </p:nvPr>
        </p:nvSpPr>
        <p:spPr>
          <a:xfrm>
            <a:off x="570032" y="2322744"/>
            <a:ext cx="8121543" cy="3779632"/>
          </a:xfrm>
        </p:spPr>
        <p:txBody>
          <a:bodyPr>
            <a:normAutofit fontScale="85000" lnSpcReduction="20000"/>
          </a:bodyPr>
          <a:lstStyle/>
          <a:p>
            <a:pPr>
              <a:buClr>
                <a:srgbClr val="95C11F"/>
              </a:buClr>
              <a:buFont typeface="Wingdings" panose="05000000000000000000" pitchFamily="2" charset="2"/>
              <a:buChar char="ü"/>
            </a:pPr>
            <a:r>
              <a:rPr lang="en-US" sz="2400" dirty="0"/>
              <a:t>Entwicklung der Fähigkeit, kritisch zu denken, wenn man auf Informationen stößt, Fakten von Meinungen zu unterscheiden und die Glaubwürdigkeit und Zuverlässigkeit von Quellen zu beurteilen.</a:t>
            </a:r>
            <a:endParaRPr lang="en-GB" sz="2400" dirty="0"/>
          </a:p>
          <a:p>
            <a:pPr>
              <a:buClr>
                <a:srgbClr val="95C11F"/>
              </a:buClr>
            </a:pPr>
            <a:r>
              <a:rPr lang="sl-SI" sz="2400" dirty="0">
                <a:ea typeface="Calibri" panose="020F0502020204030204" pitchFamily="34" charset="0"/>
              </a:rPr>
              <a:t>Die verschiedenen Medienkanäle und -plattformen zu verstehen, Voreingenommenheit und Propaganda zu erkennen.</a:t>
            </a:r>
            <a:endParaRPr lang="en-GB" sz="2400" dirty="0"/>
          </a:p>
          <a:p>
            <a:pPr>
              <a:lnSpc>
                <a:spcPct val="120000"/>
              </a:lnSpc>
              <a:buClr>
                <a:srgbClr val="95C11F"/>
              </a:buClr>
            </a:pPr>
            <a:r>
              <a:rPr lang="sl-SI" sz="2400" kern="100" dirty="0">
                <a:ea typeface="Calibri" panose="020F0502020204030204" pitchFamily="34" charset="0"/>
                <a:cs typeface="Calibri" panose="020F0502020204030204" pitchFamily="34" charset="0"/>
              </a:rPr>
              <a:t>Überprüfung der Richtigkeit von Informationen durch Faktencheck, Querverweise und Bewertung der Referenzen von Autoren und Quellen.</a:t>
            </a:r>
            <a:endParaRPr lang="sl-SI" sz="2400" kern="100" dirty="0">
              <a:ea typeface="Calibri" panose="020F0502020204030204" pitchFamily="34" charset="0"/>
              <a:cs typeface="Times New Roman" panose="02020603050405020304" pitchFamily="18" charset="0"/>
            </a:endParaRPr>
          </a:p>
          <a:p>
            <a:pPr>
              <a:buClr>
                <a:srgbClr val="95C11F"/>
              </a:buClr>
            </a:pPr>
            <a:r>
              <a:rPr lang="sl-SI" sz="2400" dirty="0" err="1">
                <a:ea typeface="Calibri" panose="020F0502020204030204" pitchFamily="34" charset="0"/>
              </a:rPr>
              <a:t>Untersuchung der ethischen Auswirkungen des Austauschs und der Verbreitung von Informationen sowie der Bedeutung der Vermeidung der Verbreitung von Fehlinformationen</a:t>
            </a:r>
            <a:r>
              <a:rPr lang="sl-SI" sz="2400" dirty="0">
                <a:ea typeface="Calibri" panose="020F0502020204030204" pitchFamily="34" charset="0"/>
              </a:rPr>
              <a:t>.</a:t>
            </a:r>
            <a:endParaRPr lang="en-GB" sz="2400" dirty="0"/>
          </a:p>
          <a:p>
            <a:pPr>
              <a:buClr>
                <a:srgbClr val="95C11F"/>
              </a:buClr>
            </a:pPr>
            <a:r>
              <a:rPr lang="en-US" sz="2400" dirty="0">
                <a:ea typeface="Calibri" panose="020F0502020204030204" pitchFamily="34" charset="0"/>
              </a:rPr>
              <a:t>Betonung</a:t>
            </a:r>
            <a:r>
              <a:rPr lang="sl-SI" sz="2400" dirty="0">
                <a:ea typeface="Calibri" panose="020F0502020204030204" pitchFamily="34" charset="0"/>
              </a:rPr>
              <a:t> der Bedeutung eines konstruktiven Dialogs und der Zusammenarbeit bei der Bewältigung von Informationsdefiziten</a:t>
            </a:r>
            <a:r>
              <a:rPr lang="en-US" sz="2400" dirty="0">
                <a:ea typeface="Calibri" panose="020F0502020204030204" pitchFamily="34" charset="0"/>
              </a:rPr>
              <a:t>.</a:t>
            </a:r>
            <a:endParaRPr lang="en-GB" sz="2400" dirty="0"/>
          </a:p>
        </p:txBody>
      </p:sp>
    </p:spTree>
    <p:extLst>
      <p:ext uri="{BB962C8B-B14F-4D97-AF65-F5344CB8AC3E}">
        <p14:creationId xmlns:p14="http://schemas.microsoft.com/office/powerpoint/2010/main" val="20330931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sl-SI" dirty="0" err="1"/>
              <a:t>Einführun</a:t>
            </a:r>
            <a:r>
              <a:rPr lang="sl-SI" dirty="0"/>
              <a:t>g </a:t>
            </a:r>
            <a:endParaRPr lang="en-GB" dirty="0"/>
          </a:p>
        </p:txBody>
      </p:sp>
      <p:sp>
        <p:nvSpPr>
          <p:cNvPr id="6" name="Θέση περιεχομένου 5">
            <a:extLst>
              <a:ext uri="{FF2B5EF4-FFF2-40B4-BE49-F238E27FC236}">
                <a16:creationId xmlns:a16="http://schemas.microsoft.com/office/drawing/2014/main" id="{13725DC3-E1D4-4E92-AF5A-F0DED3AA5B9A}"/>
              </a:ext>
            </a:extLst>
          </p:cNvPr>
          <p:cNvSpPr>
            <a:spLocks noGrp="1"/>
          </p:cNvSpPr>
          <p:nvPr>
            <p:ph idx="1"/>
          </p:nvPr>
        </p:nvSpPr>
        <p:spPr>
          <a:xfrm>
            <a:off x="557999" y="1799999"/>
            <a:ext cx="7326368" cy="4865977"/>
          </a:xfrm>
        </p:spPr>
        <p:txBody>
          <a:bodyPr>
            <a:normAutofit fontScale="92500" lnSpcReduction="20000"/>
          </a:bodyPr>
          <a:lstStyle/>
          <a:p>
            <a:pPr marL="0" indent="0">
              <a:lnSpc>
                <a:spcPct val="120000"/>
              </a:lnSpc>
              <a:buNone/>
            </a:pPr>
            <a:r>
              <a:rPr lang="en-US" sz="2200" b="1" i="0" dirty="0">
                <a:solidFill>
                  <a:srgbClr val="333333"/>
                </a:solidFill>
                <a:effectLst/>
              </a:rPr>
              <a:t>Die Terminologie </a:t>
            </a:r>
            <a:r>
              <a:rPr lang="sl-SI" sz="2200" b="1" i="0" dirty="0" err="1">
                <a:solidFill>
                  <a:srgbClr val="333333"/>
                </a:solidFill>
                <a:effectLst/>
              </a:rPr>
              <a:t>der Reflexion </a:t>
            </a:r>
            <a:r>
              <a:rPr lang="en-US" sz="2200" b="1" i="0" dirty="0">
                <a:solidFill>
                  <a:srgbClr val="333333"/>
                </a:solidFill>
                <a:effectLst/>
              </a:rPr>
              <a:t>bezieht sich </a:t>
            </a:r>
            <a:r>
              <a:rPr lang="en-US" sz="2200" b="0" i="0" dirty="0">
                <a:solidFill>
                  <a:srgbClr val="333333"/>
                </a:solidFill>
                <a:effectLst/>
              </a:rPr>
              <a:t>auf die kognitiven Prozesse des Denkens und Beurteilens, die es uns ermöglichen, ein genaueres Verständnis der Bedeutung und der Dimensionen eines bestimmten Phänomens, Ereignisses oder </a:t>
            </a:r>
            <a:r>
              <a:rPr lang="en-US" sz="2200" b="0" i="0" dirty="0" err="1">
                <a:solidFill>
                  <a:srgbClr val="333333"/>
                </a:solidFill>
                <a:effectLst/>
              </a:rPr>
              <a:t>Verhaltens zu </a:t>
            </a:r>
            <a:r>
              <a:rPr lang="en-US" sz="2200" b="0" i="0" dirty="0">
                <a:solidFill>
                  <a:srgbClr val="333333"/>
                </a:solidFill>
                <a:effectLst/>
              </a:rPr>
              <a:t>erlangen.</a:t>
            </a:r>
            <a:endParaRPr lang="sl-SI" sz="2200" b="0" i="0" dirty="0">
              <a:solidFill>
                <a:srgbClr val="333333"/>
              </a:solidFill>
              <a:effectLst/>
            </a:endParaRPr>
          </a:p>
          <a:p>
            <a:pPr marL="0" indent="0">
              <a:lnSpc>
                <a:spcPct val="120000"/>
              </a:lnSpc>
              <a:buNone/>
            </a:pPr>
            <a:r>
              <a:rPr lang="en-US" sz="2200" b="1" i="0" dirty="0">
                <a:solidFill>
                  <a:srgbClr val="333333"/>
                </a:solidFill>
                <a:effectLst/>
              </a:rPr>
              <a:t>Die Selbstreflexion </a:t>
            </a:r>
            <a:r>
              <a:rPr lang="en-US" sz="2200" b="0" i="0" dirty="0">
                <a:solidFill>
                  <a:srgbClr val="333333"/>
                </a:solidFill>
                <a:effectLst/>
              </a:rPr>
              <a:t>ermöglicht es uns, uns unserer eigenen Art zu handeln, zu denken und zu fühlen bewusster zu werden und bietet uns die Möglichkeit, etwas über uns selbst, über andere und über Beziehungen zu lernen.</a:t>
            </a:r>
            <a:endParaRPr lang="sl-SI" sz="2200" b="0" i="0" dirty="0">
              <a:solidFill>
                <a:srgbClr val="333333"/>
              </a:solidFill>
              <a:effectLst/>
            </a:endParaRPr>
          </a:p>
          <a:p>
            <a:pPr marL="0" indent="0">
              <a:lnSpc>
                <a:spcPct val="120000"/>
              </a:lnSpc>
              <a:buNone/>
            </a:pPr>
            <a:r>
              <a:rPr lang="en-US" sz="2200" b="1" i="0" dirty="0">
                <a:solidFill>
                  <a:srgbClr val="333333"/>
                </a:solidFill>
                <a:effectLst/>
              </a:rPr>
              <a:t>Reflexion und Informationsstörung </a:t>
            </a:r>
            <a:r>
              <a:rPr lang="en-US" sz="2200" b="0" i="0" dirty="0">
                <a:solidFill>
                  <a:srgbClr val="333333"/>
                </a:solidFill>
                <a:effectLst/>
              </a:rPr>
              <a:t>sind miteinander verknüpfte Begriffe, die für die Art und Weise relevant sind, wie Informationen im Kontext des heutigen digitalen Zeitalters verbreitet, konsumiert und verarbeitet werden. In den letzten Jahren hat ihre Bedeutung deutlich zugenommen, vor allem angesichts des Aufkommens von sozialen Medien und Online-Plattformen.</a:t>
            </a:r>
            <a:endParaRPr lang="en-GB" sz="2200" b="0" i="0" dirty="0">
              <a:solidFill>
                <a:srgbClr val="333333"/>
              </a:solidFill>
              <a:effectLst/>
            </a:endParaRPr>
          </a:p>
        </p:txBody>
      </p:sp>
      <p:sp>
        <p:nvSpPr>
          <p:cNvPr id="2" name="Ορθογώνιο 1">
            <a:extLst>
              <a:ext uri="{FF2B5EF4-FFF2-40B4-BE49-F238E27FC236}">
                <a16:creationId xmlns:a16="http://schemas.microsoft.com/office/drawing/2014/main" id="{E8EEE4EC-63E9-6972-430F-CC14A4417D7F}"/>
              </a:ext>
            </a:extLst>
          </p:cNvPr>
          <p:cNvSpPr/>
          <p:nvPr/>
        </p:nvSpPr>
        <p:spPr>
          <a:xfrm>
            <a:off x="3230393" y="6504094"/>
            <a:ext cx="8772088" cy="276999"/>
          </a:xfrm>
          <a:prstGeom prst="rect">
            <a:avLst/>
          </a:prstGeom>
        </p:spPr>
        <p:txBody>
          <a:bodyPr wrap="square">
            <a:spAutoFit/>
          </a:bodyPr>
          <a:lstStyle/>
          <a:p>
            <a:pPr algn="r"/>
            <a:r>
              <a:rPr lang="en-US" sz="1200" dirty="0">
                <a:hlinkClick r:id="rId3"/>
              </a:rPr>
              <a:t>Quelle </a:t>
            </a:r>
            <a:r>
              <a:rPr lang="en-US" sz="1200" dirty="0"/>
              <a:t>| </a:t>
            </a:r>
            <a:r>
              <a:rPr lang="en-US" sz="1200" dirty="0" err="1">
                <a:hlinkClick r:id="rId4"/>
              </a:rPr>
              <a:t>Pixabay </a:t>
            </a:r>
            <a:r>
              <a:rPr lang="en-US" sz="1200" dirty="0">
                <a:hlinkClick r:id="rId4"/>
              </a:rPr>
              <a:t>Lizenz</a:t>
            </a:r>
            <a:endParaRPr lang="en-US" sz="1200" dirty="0"/>
          </a:p>
        </p:txBody>
      </p:sp>
      <p:pic>
        <p:nvPicPr>
          <p:cNvPr id="7" name="Εικόνα 6" descr="Εικόνα που περιέχει μάτια, κοντινή λήψη, εκκλησιαστικό όργανο, ίριδα&#10;&#10;Περιγραφή που δημιουργήθηκε αυτόματα">
            <a:extLst>
              <a:ext uri="{FF2B5EF4-FFF2-40B4-BE49-F238E27FC236}">
                <a16:creationId xmlns:a16="http://schemas.microsoft.com/office/drawing/2014/main" id="{3943627A-1B1F-5BC9-81F2-EC15B3681C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4826" y="1800000"/>
            <a:ext cx="4251669" cy="1418330"/>
          </a:xfrm>
          <a:prstGeom prst="rect">
            <a:avLst/>
          </a:prstGeom>
        </p:spPr>
      </p:pic>
    </p:spTree>
    <p:extLst>
      <p:ext uri="{BB962C8B-B14F-4D97-AF65-F5344CB8AC3E}">
        <p14:creationId xmlns:p14="http://schemas.microsoft.com/office/powerpoint/2010/main" val="42365373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sl-SI" dirty="0" err="1"/>
              <a:t>Was </a:t>
            </a:r>
            <a:r>
              <a:rPr lang="sl-SI" dirty="0"/>
              <a:t>sind </a:t>
            </a:r>
            <a:r>
              <a:rPr lang="sl-SI" dirty="0" err="1"/>
              <a:t>Reflexionsfähigkeiten</a:t>
            </a:r>
            <a:r>
              <a:rPr lang="sl-SI" dirty="0"/>
              <a:t>?  </a:t>
            </a:r>
            <a:endParaRPr lang="en-GB" dirty="0"/>
          </a:p>
        </p:txBody>
      </p:sp>
      <p:sp>
        <p:nvSpPr>
          <p:cNvPr id="6" name="Θέση περιεχομένου 5">
            <a:extLst>
              <a:ext uri="{FF2B5EF4-FFF2-40B4-BE49-F238E27FC236}">
                <a16:creationId xmlns:a16="http://schemas.microsoft.com/office/drawing/2014/main" id="{13725DC3-E1D4-4E92-AF5A-F0DED3AA5B9A}"/>
              </a:ext>
            </a:extLst>
          </p:cNvPr>
          <p:cNvSpPr>
            <a:spLocks noGrp="1"/>
          </p:cNvSpPr>
          <p:nvPr>
            <p:ph idx="1"/>
          </p:nvPr>
        </p:nvSpPr>
        <p:spPr>
          <a:xfrm>
            <a:off x="557999" y="1799999"/>
            <a:ext cx="7511944" cy="4865977"/>
          </a:xfrm>
        </p:spPr>
        <p:txBody>
          <a:bodyPr>
            <a:normAutofit fontScale="92500" lnSpcReduction="20000"/>
          </a:bodyPr>
          <a:lstStyle/>
          <a:p>
            <a:pPr marL="0" indent="0">
              <a:lnSpc>
                <a:spcPct val="120000"/>
              </a:lnSpc>
              <a:buNone/>
            </a:pPr>
            <a:r>
              <a:rPr lang="en-US" sz="2200" b="1" i="0" dirty="0">
                <a:solidFill>
                  <a:srgbClr val="333333"/>
                </a:solidFill>
                <a:effectLst/>
              </a:rPr>
              <a:t>Die Reflexionsfähigkeit </a:t>
            </a:r>
            <a:r>
              <a:rPr lang="en-US" sz="2200" b="0" i="0" dirty="0">
                <a:solidFill>
                  <a:srgbClr val="333333"/>
                </a:solidFill>
                <a:effectLst/>
              </a:rPr>
              <a:t>umfasst eine Reihe von kognitiven und emotionalen Fähigkeiten, die den Einzelnen in die Lage versetzen, Informationen kritisch zu beurteilen, zu bewerten und erfolgreich zu navigieren. Der Erwerb und die Anwendung dieser Fähigkeiten sind für den Einzelnen von größter Bedeutung, um die Informationslandschaft effektiv zu durchqueren und zu verstehen, insbesondere im Bereich der Informationsstörung, d. h. der Verbreitung von ungenauen oder irreführenden Informationen.</a:t>
            </a:r>
            <a:endParaRPr lang="sl-SI" sz="2200" b="0" i="0" dirty="0">
              <a:solidFill>
                <a:srgbClr val="333333"/>
              </a:solidFill>
              <a:effectLst/>
            </a:endParaRPr>
          </a:p>
          <a:p>
            <a:pPr marL="0" indent="0">
              <a:lnSpc>
                <a:spcPct val="120000"/>
              </a:lnSpc>
              <a:buNone/>
            </a:pPr>
            <a:r>
              <a:rPr lang="en-US" sz="2200" b="0" i="0" dirty="0">
                <a:solidFill>
                  <a:srgbClr val="333333"/>
                </a:solidFill>
                <a:effectLst/>
              </a:rPr>
              <a:t>Daher spielen sie eine entscheidende Rolle bei der Bewältigung von Informationsdefiziten, indem sie eine Gesellschaft fördern, die besser ausgebildet und fähig ist, zu unterscheiden. Das Vorhandensein von Informationsstörungen hat das Potenzial, einen Zustand der Ratlosigkeit und </a:t>
            </a:r>
            <a:r>
              <a:rPr lang="en-US" sz="2200" b="0" i="0" dirty="0" err="1">
                <a:solidFill>
                  <a:srgbClr val="333333"/>
                </a:solidFill>
                <a:effectLst/>
              </a:rPr>
              <a:t>Skepsis sowie </a:t>
            </a:r>
            <a:r>
              <a:rPr lang="en-US" sz="2200" b="0" i="0" dirty="0">
                <a:solidFill>
                  <a:srgbClr val="333333"/>
                </a:solidFill>
                <a:effectLst/>
              </a:rPr>
              <a:t>eine soziale und politische Fragmentierung </a:t>
            </a:r>
            <a:r>
              <a:rPr lang="sl-SI" sz="2200" b="0" i="0" dirty="0">
                <a:solidFill>
                  <a:srgbClr val="333333"/>
                </a:solidFill>
                <a:effectLst/>
              </a:rPr>
              <a:t>und </a:t>
            </a:r>
            <a:r>
              <a:rPr lang="nl-NL" sz="2200" b="0" i="0" dirty="0">
                <a:solidFill>
                  <a:srgbClr val="333333"/>
                </a:solidFill>
                <a:effectLst/>
              </a:rPr>
              <a:t>Polarisierung zu </a:t>
            </a:r>
            <a:r>
              <a:rPr lang="en-US" sz="2200" b="0" i="0" dirty="0">
                <a:solidFill>
                  <a:srgbClr val="333333"/>
                </a:solidFill>
                <a:effectLst/>
              </a:rPr>
              <a:t>erzeugen</a:t>
            </a:r>
            <a:r>
              <a:rPr lang="sl-SI" sz="2200" b="0" i="0" dirty="0">
                <a:solidFill>
                  <a:srgbClr val="333333"/>
                </a:solidFill>
                <a:effectLst/>
              </a:rPr>
              <a:t>. </a:t>
            </a:r>
            <a:r>
              <a:rPr lang="en-US" sz="2200" b="0" i="0" dirty="0">
                <a:solidFill>
                  <a:srgbClr val="333333"/>
                </a:solidFill>
                <a:effectLst/>
              </a:rPr>
              <a:t> </a:t>
            </a:r>
            <a:endParaRPr lang="en-GB" sz="2200" b="0" i="0" dirty="0">
              <a:solidFill>
                <a:srgbClr val="333333"/>
              </a:solidFill>
              <a:effectLst/>
            </a:endParaRPr>
          </a:p>
        </p:txBody>
      </p:sp>
      <p:sp>
        <p:nvSpPr>
          <p:cNvPr id="3" name="Ορθογώνιο 1">
            <a:extLst>
              <a:ext uri="{FF2B5EF4-FFF2-40B4-BE49-F238E27FC236}">
                <a16:creationId xmlns:a16="http://schemas.microsoft.com/office/drawing/2014/main" id="{ADA8D1EA-F5A8-E0CA-D890-FFC5BC36E516}"/>
              </a:ext>
            </a:extLst>
          </p:cNvPr>
          <p:cNvSpPr/>
          <p:nvPr/>
        </p:nvSpPr>
        <p:spPr>
          <a:xfrm>
            <a:off x="3230393" y="6504094"/>
            <a:ext cx="8772088" cy="276999"/>
          </a:xfrm>
          <a:prstGeom prst="rect">
            <a:avLst/>
          </a:prstGeom>
        </p:spPr>
        <p:txBody>
          <a:bodyPr wrap="square">
            <a:spAutoFit/>
          </a:bodyPr>
          <a:lstStyle/>
          <a:p>
            <a:pPr algn="r"/>
            <a:r>
              <a:rPr lang="en-US" sz="1200" dirty="0">
                <a:hlinkClick r:id="rId3"/>
              </a:rPr>
              <a:t>Quelle </a:t>
            </a:r>
            <a:r>
              <a:rPr lang="en-US" sz="1200" dirty="0"/>
              <a:t>| </a:t>
            </a:r>
            <a:r>
              <a:rPr lang="en-US" sz="1200" dirty="0" err="1">
                <a:hlinkClick r:id="rId4"/>
              </a:rPr>
              <a:t>Pixabay </a:t>
            </a:r>
            <a:r>
              <a:rPr lang="en-US" sz="1200" dirty="0">
                <a:hlinkClick r:id="rId4"/>
              </a:rPr>
              <a:t>Lizenz</a:t>
            </a:r>
            <a:endParaRPr lang="en-US" sz="1200" dirty="0"/>
          </a:p>
        </p:txBody>
      </p:sp>
      <p:pic>
        <p:nvPicPr>
          <p:cNvPr id="7" name="Slika 1">
            <a:extLst>
              <a:ext uri="{FF2B5EF4-FFF2-40B4-BE49-F238E27FC236}">
                <a16:creationId xmlns:a16="http://schemas.microsoft.com/office/drawing/2014/main" id="{E8C0D613-8986-814A-9857-7493A7495698}"/>
              </a:ext>
            </a:extLst>
          </p:cNvPr>
          <p:cNvPicPr>
            <a:picLocks noChangeAspect="1"/>
          </p:cNvPicPr>
          <p:nvPr/>
        </p:nvPicPr>
        <p:blipFill>
          <a:blip r:embed="rId5"/>
          <a:stretch>
            <a:fillRect/>
          </a:stretch>
        </p:blipFill>
        <p:spPr>
          <a:xfrm>
            <a:off x="7767587" y="1882987"/>
            <a:ext cx="4424413" cy="3535747"/>
          </a:xfrm>
          <a:prstGeom prst="rect">
            <a:avLst/>
          </a:prstGeom>
        </p:spPr>
      </p:pic>
    </p:spTree>
    <p:extLst>
      <p:ext uri="{BB962C8B-B14F-4D97-AF65-F5344CB8AC3E}">
        <p14:creationId xmlns:p14="http://schemas.microsoft.com/office/powerpoint/2010/main" val="7372045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sl-SI" dirty="0" err="1"/>
              <a:t>Reflexionsfähigkeiten und </a:t>
            </a:r>
            <a:r>
              <a:rPr lang="sl-SI" dirty="0"/>
              <a:t>Informationsstörungen   </a:t>
            </a:r>
            <a:endParaRPr lang="en-GB" dirty="0"/>
          </a:p>
        </p:txBody>
      </p:sp>
      <p:sp>
        <p:nvSpPr>
          <p:cNvPr id="6" name="Θέση περιεχομένου 5">
            <a:extLst>
              <a:ext uri="{FF2B5EF4-FFF2-40B4-BE49-F238E27FC236}">
                <a16:creationId xmlns:a16="http://schemas.microsoft.com/office/drawing/2014/main" id="{13725DC3-E1D4-4E92-AF5A-F0DED3AA5B9A}"/>
              </a:ext>
            </a:extLst>
          </p:cNvPr>
          <p:cNvSpPr>
            <a:spLocks noGrp="1"/>
          </p:cNvSpPr>
          <p:nvPr>
            <p:ph idx="1"/>
          </p:nvPr>
        </p:nvSpPr>
        <p:spPr>
          <a:xfrm>
            <a:off x="557998" y="1799999"/>
            <a:ext cx="10226115" cy="4865977"/>
          </a:xfrm>
        </p:spPr>
        <p:txBody>
          <a:bodyPr>
            <a:normAutofit/>
          </a:bodyPr>
          <a:lstStyle/>
          <a:p>
            <a:pPr marL="0" indent="0">
              <a:lnSpc>
                <a:spcPct val="107000"/>
              </a:lnSpc>
              <a:spcAft>
                <a:spcPts val="800"/>
              </a:spcAft>
              <a:buNone/>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Beim Versuch, eine Informationsstörung zu verstehen, erweist es sich als vorteilhaft, sie anhand von drei verschiedenen Komponenten </a:t>
            </a:r>
            <a:r>
              <a:rPr lang="en-US" sz="2400" kern="100" dirty="0" err="1">
                <a:effectLst/>
                <a:latin typeface="Calibri" panose="020F0502020204030204" pitchFamily="34" charset="0"/>
                <a:ea typeface="Calibri" panose="020F0502020204030204" pitchFamily="34" charset="0"/>
                <a:cs typeface="Times New Roman" panose="02020603050405020304" pitchFamily="18" charset="0"/>
              </a:rPr>
              <a:t>zu analysieren</a:t>
            </a:r>
            <a:r>
              <a:rPr lang="sl-SI" sz="2400" kern="100" dirty="0">
                <a:effectLst/>
                <a:latin typeface="Calibri" panose="020F0502020204030204" pitchFamily="34" charset="0"/>
                <a:ea typeface="Calibri" panose="020F0502020204030204" pitchFamily="34" charset="0"/>
                <a:cs typeface="Times New Roman" panose="02020603050405020304" pitchFamily="18" charset="0"/>
              </a:rPr>
              <a:t>:: </a:t>
            </a:r>
          </a:p>
          <a:p>
            <a:pPr marL="914400" lvl="1" indent="-457200">
              <a:lnSpc>
                <a:spcPct val="107000"/>
              </a:lnSpc>
              <a:spcAft>
                <a:spcPts val="800"/>
              </a:spcAft>
              <a:buFont typeface="+mj-lt"/>
              <a:buAutoNum type="arabicPeriod"/>
            </a:pPr>
            <a:r>
              <a:rPr lang="sl-SI" b="1" kern="100" dirty="0">
                <a:effectLst/>
                <a:latin typeface="Calibri" panose="020F0502020204030204" pitchFamily="34" charset="0"/>
                <a:ea typeface="Calibri" panose="020F0502020204030204" pitchFamily="34" charset="0"/>
                <a:cs typeface="Times New Roman" panose="02020603050405020304" pitchFamily="18" charset="0"/>
              </a:rPr>
              <a:t>Agenten.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Wer waren die </a:t>
            </a:r>
            <a:r>
              <a:rPr lang="sl-SI" kern="100" dirty="0">
                <a:effectLst/>
                <a:latin typeface="Calibri" panose="020F0502020204030204" pitchFamily="34" charset="0"/>
                <a:ea typeface="Calibri" panose="020F0502020204030204" pitchFamily="34" charset="0"/>
                <a:cs typeface="Times New Roman" panose="02020603050405020304" pitchFamily="18" charset="0"/>
              </a:rPr>
              <a:t>"</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Agenten</a:t>
            </a:r>
            <a:r>
              <a:rPr lang="sl-SI" kern="100" dirty="0">
                <a:effectLst/>
                <a:latin typeface="Calibri" panose="020F0502020204030204" pitchFamily="34" charset="0"/>
                <a:ea typeface="Calibri" panose="020F0502020204030204" pitchFamily="34" charset="0"/>
                <a:cs typeface="Times New Roman" panose="02020603050405020304" pitchFamily="18" charset="0"/>
              </a:rPr>
              <a:t>"</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 die das Beispiel geschaffen</a:t>
            </a:r>
            <a:r>
              <a:rPr lang="sl-SI" kern="100" dirty="0">
                <a:effectLst/>
                <a:latin typeface="Calibri" panose="020F0502020204030204" pitchFamily="34" charset="0"/>
                <a:ea typeface="Calibri" panose="020F0502020204030204" pitchFamily="34" charset="0"/>
                <a:cs typeface="Times New Roman" panose="02020603050405020304" pitchFamily="18" charset="0"/>
              </a:rPr>
              <a:t>,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produziert und verbreitet haben</a:t>
            </a:r>
            <a:r>
              <a:rPr lang="sl-SI" kern="100" dirty="0">
                <a:effectLst/>
                <a:latin typeface="Calibri" panose="020F0502020204030204" pitchFamily="34" charset="0"/>
                <a:ea typeface="Calibri" panose="020F0502020204030204" pitchFamily="34" charset="0"/>
                <a:cs typeface="Times New Roman" panose="02020603050405020304" pitchFamily="18" charset="0"/>
              </a:rPr>
              <a:t>,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und was war ihre Motivation</a:t>
            </a:r>
            <a:r>
              <a:rPr lang="sl-SI" kern="100" dirty="0">
                <a:effectLst/>
                <a:latin typeface="Calibri" panose="020F0502020204030204" pitchFamily="34" charset="0"/>
                <a:ea typeface="Calibri" panose="020F0502020204030204" pitchFamily="34" charset="0"/>
                <a:cs typeface="Times New Roman" panose="02020603050405020304" pitchFamily="18" charset="0"/>
              </a:rPr>
              <a:t>? </a:t>
            </a:r>
          </a:p>
          <a:p>
            <a:pPr marL="914400" lvl="1" indent="-457200">
              <a:lnSpc>
                <a:spcPct val="107000"/>
              </a:lnSpc>
              <a:spcAft>
                <a:spcPts val="800"/>
              </a:spcAft>
              <a:buFont typeface="+mj-lt"/>
              <a:buAutoNum type="arabicPeriod"/>
            </a:pPr>
            <a:r>
              <a:rPr lang="sl-SI" b="1" kern="100" dirty="0">
                <a:effectLst/>
                <a:latin typeface="Calibri" panose="020F0502020204030204" pitchFamily="34" charset="0"/>
                <a:ea typeface="Calibri" panose="020F0502020204030204" pitchFamily="34" charset="0"/>
                <a:cs typeface="Times New Roman" panose="02020603050405020304" pitchFamily="18" charset="0"/>
              </a:rPr>
              <a:t>Nachricht. </a:t>
            </a:r>
            <a:r>
              <a:rPr lang="sl-SI" kern="100" dirty="0">
                <a:effectLst/>
                <a:latin typeface="Calibri" panose="020F0502020204030204" pitchFamily="34" charset="0"/>
                <a:ea typeface="Calibri" panose="020F0502020204030204" pitchFamily="34" charset="0"/>
                <a:cs typeface="Times New Roman" panose="02020603050405020304" pitchFamily="18" charset="0"/>
              </a:rPr>
              <a:t>Um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welche Art von Nachricht handelt es sich</a:t>
            </a:r>
            <a:r>
              <a:rPr lang="sl-SI" kern="100" dirty="0">
                <a:effectLst/>
                <a:latin typeface="Calibri" panose="020F0502020204030204" pitchFamily="34" charset="0"/>
                <a:ea typeface="Calibri" panose="020F0502020204030204" pitchFamily="34" charset="0"/>
                <a:cs typeface="Times New Roman" panose="02020603050405020304" pitchFamily="18" charset="0"/>
              </a:rPr>
              <a:t>?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Welches </a:t>
            </a:r>
            <a:r>
              <a:rPr lang="sl-SI" kern="100" dirty="0">
                <a:effectLst/>
                <a:latin typeface="Calibri" panose="020F0502020204030204" pitchFamily="34" charset="0"/>
                <a:ea typeface="Calibri" panose="020F0502020204030204" pitchFamily="34" charset="0"/>
                <a:cs typeface="Times New Roman" panose="02020603050405020304" pitchFamily="18" charset="0"/>
              </a:rPr>
              <a:t>Format hatte sie?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Was waren die Merkmale</a:t>
            </a:r>
            <a:r>
              <a:rPr lang="sl-SI" kern="100" dirty="0">
                <a:effectLst/>
                <a:latin typeface="Calibri" panose="020F0502020204030204" pitchFamily="34" charset="0"/>
                <a:ea typeface="Calibri" panose="020F0502020204030204" pitchFamily="34" charset="0"/>
                <a:cs typeface="Times New Roman" panose="02020603050405020304" pitchFamily="18" charset="0"/>
              </a:rPr>
              <a:t>?</a:t>
            </a:r>
          </a:p>
          <a:p>
            <a:pPr marL="914400" lvl="1" indent="-457200">
              <a:lnSpc>
                <a:spcPct val="107000"/>
              </a:lnSpc>
              <a:spcAft>
                <a:spcPts val="800"/>
              </a:spcAft>
              <a:buFont typeface="+mj-lt"/>
              <a:buAutoNum type="arabicPeriod"/>
            </a:pPr>
            <a:r>
              <a:rPr lang="sl-SI" b="1" kern="100" dirty="0">
                <a:effectLst/>
                <a:latin typeface="Calibri" panose="020F0502020204030204" pitchFamily="34" charset="0"/>
                <a:ea typeface="Calibri" panose="020F0502020204030204" pitchFamily="34" charset="0"/>
                <a:cs typeface="Times New Roman" panose="02020603050405020304" pitchFamily="18" charset="0"/>
              </a:rPr>
              <a:t>Dolmetscher</a:t>
            </a:r>
            <a:r>
              <a:rPr lang="sl-SI" kern="100" dirty="0">
                <a:effectLst/>
                <a:latin typeface="Calibri" panose="020F0502020204030204" pitchFamily="34" charset="0"/>
                <a:ea typeface="Calibri" panose="020F0502020204030204" pitchFamily="34" charset="0"/>
                <a:cs typeface="Times New Roman" panose="02020603050405020304" pitchFamily="18" charset="0"/>
              </a:rPr>
              <a:t>.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Wenn die Nachricht von jemandem empfangen wurde</a:t>
            </a:r>
            <a:r>
              <a:rPr lang="sl-SI" kern="100" dirty="0">
                <a:effectLst/>
                <a:latin typeface="Calibri" panose="020F0502020204030204" pitchFamily="34" charset="0"/>
                <a:ea typeface="Calibri" panose="020F0502020204030204" pitchFamily="34" charset="0"/>
                <a:cs typeface="Times New Roman" panose="02020603050405020304" pitchFamily="18" charset="0"/>
              </a:rPr>
              <a:t>, wie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hat er die Nachricht </a:t>
            </a:r>
            <a:r>
              <a:rPr lang="sl-SI" kern="100" dirty="0">
                <a:effectLst/>
                <a:latin typeface="Calibri" panose="020F0502020204030204" pitchFamily="34" charset="0"/>
                <a:ea typeface="Calibri" panose="020F0502020204030204" pitchFamily="34" charset="0"/>
                <a:cs typeface="Times New Roman" panose="02020603050405020304" pitchFamily="18" charset="0"/>
              </a:rPr>
              <a:t>interpretiert?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Welche Maßnahmen hat er gegebenenfalls ergriffen</a:t>
            </a:r>
            <a:r>
              <a:rPr lang="sl-SI" kern="1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lnSpc>
                <a:spcPct val="120000"/>
              </a:lnSpc>
              <a:buNone/>
            </a:pPr>
            <a:endParaRPr lang="en-GB" sz="2200" b="0" i="0" dirty="0">
              <a:solidFill>
                <a:srgbClr val="333333"/>
              </a:solidFill>
              <a:effectLst/>
            </a:endParaRPr>
          </a:p>
        </p:txBody>
      </p:sp>
      <p:sp>
        <p:nvSpPr>
          <p:cNvPr id="11" name="Ορθογώνιο 1">
            <a:extLst>
              <a:ext uri="{FF2B5EF4-FFF2-40B4-BE49-F238E27FC236}">
                <a16:creationId xmlns:a16="http://schemas.microsoft.com/office/drawing/2014/main" id="{E314B2E6-0586-408E-8D1A-41287EF3B8C4}"/>
              </a:ext>
            </a:extLst>
          </p:cNvPr>
          <p:cNvSpPr/>
          <p:nvPr/>
        </p:nvSpPr>
        <p:spPr>
          <a:xfrm>
            <a:off x="3418652" y="6566673"/>
            <a:ext cx="8772088" cy="276999"/>
          </a:xfrm>
          <a:prstGeom prst="rect">
            <a:avLst/>
          </a:prstGeom>
        </p:spPr>
        <p:txBody>
          <a:bodyPr wrap="square">
            <a:spAutoFit/>
          </a:bodyPr>
          <a:lstStyle/>
          <a:p>
            <a:pPr algn="r"/>
            <a:r>
              <a:rPr lang="sl-SI" sz="1200" dirty="0" err="1">
                <a:solidFill>
                  <a:srgbClr val="004899"/>
                </a:solidFill>
              </a:rPr>
              <a:t>Quelle</a:t>
            </a:r>
            <a:r>
              <a:rPr lang="sl-SI" sz="1200" dirty="0">
                <a:solidFill>
                  <a:srgbClr val="004899"/>
                </a:solidFill>
              </a:rPr>
              <a:t>: </a:t>
            </a:r>
            <a:r>
              <a:rPr lang="sl-SI" sz="1200" dirty="0" err="1">
                <a:solidFill>
                  <a:srgbClr val="004899"/>
                </a:solidFill>
              </a:rPr>
              <a:t>Pixabay Freie </a:t>
            </a:r>
            <a:r>
              <a:rPr lang="sl-SI" sz="1200" dirty="0">
                <a:solidFill>
                  <a:srgbClr val="004899"/>
                </a:solidFill>
              </a:rPr>
              <a:t>Fotos </a:t>
            </a:r>
            <a:endParaRPr lang="en-US" sz="1200" dirty="0">
              <a:solidFill>
                <a:srgbClr val="004899"/>
              </a:solidFill>
            </a:endParaRPr>
          </a:p>
        </p:txBody>
      </p:sp>
    </p:spTree>
    <p:extLst>
      <p:ext uri="{BB962C8B-B14F-4D97-AF65-F5344CB8AC3E}">
        <p14:creationId xmlns:p14="http://schemas.microsoft.com/office/powerpoint/2010/main" val="29624849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περιεχομένου 5">
            <a:extLst>
              <a:ext uri="{FF2B5EF4-FFF2-40B4-BE49-F238E27FC236}">
                <a16:creationId xmlns:a16="http://schemas.microsoft.com/office/drawing/2014/main" id="{4BD0C7CC-BAC5-4DAE-90C4-844464AC94A7}"/>
              </a:ext>
            </a:extLst>
          </p:cNvPr>
          <p:cNvSpPr>
            <a:spLocks noGrp="1"/>
          </p:cNvSpPr>
          <p:nvPr>
            <p:ph sz="half" idx="2"/>
          </p:nvPr>
        </p:nvSpPr>
        <p:spPr/>
        <p:txBody>
          <a:bodyPr>
            <a:normAutofit fontScale="85000" lnSpcReduction="20000"/>
          </a:bodyPr>
          <a:lstStyle/>
          <a:p>
            <a:pPr>
              <a:lnSpc>
                <a:spcPct val="120000"/>
              </a:lnSpc>
            </a:pPr>
            <a:endParaRPr lang="en-GB" dirty="0"/>
          </a:p>
          <a:p>
            <a:pPr marL="0" indent="0">
              <a:lnSpc>
                <a:spcPct val="120000"/>
              </a:lnSpc>
              <a:buNone/>
            </a:pPr>
            <a:endParaRPr lang="en-GB" dirty="0"/>
          </a:p>
        </p:txBody>
      </p:sp>
      <p:sp>
        <p:nvSpPr>
          <p:cNvPr id="5" name="Θέση περιεχομένου 4">
            <a:extLst>
              <a:ext uri="{FF2B5EF4-FFF2-40B4-BE49-F238E27FC236}">
                <a16:creationId xmlns:a16="http://schemas.microsoft.com/office/drawing/2014/main" id="{FCC0DEC9-291B-4095-9896-1244D3052774}"/>
              </a:ext>
            </a:extLst>
          </p:cNvPr>
          <p:cNvSpPr>
            <a:spLocks noGrp="1"/>
          </p:cNvSpPr>
          <p:nvPr>
            <p:ph sz="half" idx="1"/>
          </p:nvPr>
        </p:nvSpPr>
        <p:spPr/>
        <p:txBody>
          <a:bodyPr>
            <a:normAutofit fontScale="85000" lnSpcReduction="20000"/>
          </a:bodyPr>
          <a:lstStyle/>
          <a:p>
            <a:pPr marL="0" indent="0">
              <a:lnSpc>
                <a:spcPct val="120000"/>
              </a:lnSpc>
              <a:buNone/>
            </a:pPr>
            <a:r>
              <a:rPr lang="en-US" dirty="0"/>
              <a:t>In diesem Diskurs gehen wir davon aus, dass es ebenso vorteilhaft ist, die Existenz eines Beispiels für eine Informationsstörung zu betrachten, das drei verschiedene Phasen umfasst: </a:t>
            </a:r>
            <a:endParaRPr lang="sl-SI" dirty="0"/>
          </a:p>
          <a:p>
            <a:pPr marL="0" indent="0">
              <a:lnSpc>
                <a:spcPct val="120000"/>
              </a:lnSpc>
              <a:buNone/>
            </a:pPr>
            <a:r>
              <a:rPr lang="en-US" dirty="0"/>
              <a:t>Das </a:t>
            </a:r>
            <a:r>
              <a:rPr lang="en-US" b="1" dirty="0"/>
              <a:t>Konzept der Schöpfung</a:t>
            </a:r>
            <a:r>
              <a:rPr lang="en-US" dirty="0"/>
              <a:t>. Die Kommunikation wird erzeugt. Der </a:t>
            </a:r>
            <a:r>
              <a:rPr lang="en-US" b="1" dirty="0"/>
              <a:t>Begriff der Produktion </a:t>
            </a:r>
            <a:r>
              <a:rPr lang="en-US" dirty="0"/>
              <a:t>bezieht sich auf den Prozess der Schaffung von Waren oder Dienstleistungen durch verschiedene Inputs und Umwandlungen. Die Kommunikation wird in ein Medienartefakt umgewandelt. </a:t>
            </a:r>
            <a:endParaRPr lang="sl-SI" dirty="0"/>
          </a:p>
          <a:p>
            <a:pPr marL="0" indent="0">
              <a:lnSpc>
                <a:spcPct val="120000"/>
              </a:lnSpc>
              <a:buNone/>
            </a:pPr>
            <a:r>
              <a:rPr lang="en-US" dirty="0"/>
              <a:t>Das </a:t>
            </a:r>
            <a:r>
              <a:rPr lang="en-US" b="1" dirty="0"/>
              <a:t>Konzept der Verteilung </a:t>
            </a:r>
            <a:r>
              <a:rPr lang="en-US" dirty="0"/>
              <a:t>bezieht sich auf die Art und Weise, in der Ressourcen oder Dienstleistungen zugewiesen und auf Einzelpersonen oder Gruppen verteilt werden, oder die Kommunikation wird verbreitet oder öffentlich bekannt gemacht.</a:t>
            </a:r>
            <a:endParaRPr lang="en-GB" dirty="0"/>
          </a:p>
        </p:txBody>
      </p:sp>
      <p:sp>
        <p:nvSpPr>
          <p:cNvPr id="4" name="Τίτλος 3">
            <a:extLst>
              <a:ext uri="{FF2B5EF4-FFF2-40B4-BE49-F238E27FC236}">
                <a16:creationId xmlns:a16="http://schemas.microsoft.com/office/drawing/2014/main" id="{E9C56DBA-3CDD-4F31-8203-CE1939C66906}"/>
              </a:ext>
            </a:extLst>
          </p:cNvPr>
          <p:cNvSpPr>
            <a:spLocks noGrp="1"/>
          </p:cNvSpPr>
          <p:nvPr>
            <p:ph type="title"/>
          </p:nvPr>
        </p:nvSpPr>
        <p:spPr>
          <a:xfrm>
            <a:off x="795424" y="1080000"/>
            <a:ext cx="11396576" cy="599188"/>
          </a:xfrm>
        </p:spPr>
        <p:txBody>
          <a:bodyPr/>
          <a:lstStyle/>
          <a:p>
            <a:r>
              <a:rPr lang="sl-SI" dirty="0" err="1"/>
              <a:t>Drei Phasen der Informationsstörung</a:t>
            </a:r>
            <a:endParaRPr lang="en-GB" dirty="0"/>
          </a:p>
        </p:txBody>
      </p:sp>
      <p:pic>
        <p:nvPicPr>
          <p:cNvPr id="7" name="Slika 6">
            <a:extLst>
              <a:ext uri="{FF2B5EF4-FFF2-40B4-BE49-F238E27FC236}">
                <a16:creationId xmlns:a16="http://schemas.microsoft.com/office/drawing/2014/main" id="{CFBF1196-735E-7894-8DC6-B812AB821E5D}"/>
              </a:ext>
            </a:extLst>
          </p:cNvPr>
          <p:cNvPicPr>
            <a:picLocks noChangeAspect="1"/>
          </p:cNvPicPr>
          <p:nvPr/>
        </p:nvPicPr>
        <p:blipFill>
          <a:blip r:embed="rId3"/>
          <a:stretch>
            <a:fillRect/>
          </a:stretch>
        </p:blipFill>
        <p:spPr>
          <a:xfrm>
            <a:off x="6172199" y="2076572"/>
            <a:ext cx="5614199" cy="4034971"/>
          </a:xfrm>
          <a:prstGeom prst="rect">
            <a:avLst/>
          </a:prstGeom>
        </p:spPr>
      </p:pic>
      <p:sp>
        <p:nvSpPr>
          <p:cNvPr id="2" name="TextBox 1">
            <a:extLst>
              <a:ext uri="{FF2B5EF4-FFF2-40B4-BE49-F238E27FC236}">
                <a16:creationId xmlns:a16="http://schemas.microsoft.com/office/drawing/2014/main" id="{2816F68E-7302-49FA-E2C0-36A5AD10A677}"/>
              </a:ext>
            </a:extLst>
          </p:cNvPr>
          <p:cNvSpPr txBox="1"/>
          <p:nvPr/>
        </p:nvSpPr>
        <p:spPr>
          <a:xfrm>
            <a:off x="6252881" y="3516977"/>
            <a:ext cx="1725707" cy="1154162"/>
          </a:xfrm>
          <a:prstGeom prst="rect">
            <a:avLst/>
          </a:prstGeom>
          <a:solidFill>
            <a:srgbClr val="A5A5A5"/>
          </a:solidFill>
          <a:ln>
            <a:solidFill>
              <a:srgbClr val="A5A5A5"/>
            </a:solidFill>
          </a:ln>
        </p:spPr>
        <p:txBody>
          <a:bodyPr wrap="square" rtlCol="0">
            <a:spAutoFit/>
          </a:bodyPr>
          <a:lstStyle/>
          <a:p>
            <a:pPr algn="ctr"/>
            <a:r>
              <a:rPr lang="en-US" dirty="0">
                <a:solidFill>
                  <a:schemeClr val="bg1"/>
                </a:solidFill>
                <a:effectLst>
                  <a:outerShdw blurRad="38100" dist="38100" dir="2700000" algn="tl">
                    <a:srgbClr val="000000">
                      <a:alpha val="43137"/>
                    </a:srgbClr>
                  </a:outerShdw>
                </a:effectLst>
              </a:rPr>
              <a:t>Erstellung</a:t>
            </a:r>
          </a:p>
          <a:p>
            <a:pPr algn="ctr"/>
            <a:r>
              <a:rPr lang="en-US" sz="1700" dirty="0">
                <a:solidFill>
                  <a:schemeClr val="bg1"/>
                </a:solidFill>
                <a:effectLst>
                  <a:outerShdw blurRad="38100" dist="38100" dir="2700000" algn="tl">
                    <a:srgbClr val="000000">
                      <a:alpha val="43137"/>
                    </a:srgbClr>
                  </a:outerShdw>
                </a:effectLst>
              </a:rPr>
              <a:t>Wenn die Nachricht </a:t>
            </a:r>
          </a:p>
          <a:p>
            <a:pPr algn="ctr"/>
            <a:r>
              <a:rPr lang="en-US" sz="1700" dirty="0">
                <a:solidFill>
                  <a:schemeClr val="bg1"/>
                </a:solidFill>
                <a:effectLst>
                  <a:outerShdw blurRad="38100" dist="38100" dir="2700000" algn="tl">
                    <a:srgbClr val="000000">
                      <a:alpha val="43137"/>
                    </a:srgbClr>
                  </a:outerShdw>
                </a:effectLst>
              </a:rPr>
              <a:t>wird erstellt</a:t>
            </a:r>
            <a:endParaRPr lang="en-GB" sz="1700" dirty="0" err="1">
              <a:solidFill>
                <a:schemeClr val="bg1"/>
              </a:solidFill>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3219A131-6168-7EDA-6FFE-830507185DBA}"/>
              </a:ext>
            </a:extLst>
          </p:cNvPr>
          <p:cNvSpPr txBox="1"/>
          <p:nvPr/>
        </p:nvSpPr>
        <p:spPr>
          <a:xfrm>
            <a:off x="8116444" y="3355321"/>
            <a:ext cx="1725708" cy="1323439"/>
          </a:xfrm>
          <a:prstGeom prst="rect">
            <a:avLst/>
          </a:prstGeom>
          <a:solidFill>
            <a:srgbClr val="AD6300"/>
          </a:solidFill>
          <a:ln>
            <a:noFill/>
          </a:ln>
        </p:spPr>
        <p:txBody>
          <a:bodyPr wrap="square" rtlCol="0">
            <a:spAutoFit/>
          </a:bodyPr>
          <a:lstStyle/>
          <a:p>
            <a:pPr algn="ctr"/>
            <a:r>
              <a:rPr lang="en-US" sz="1600" dirty="0">
                <a:solidFill>
                  <a:schemeClr val="bg1"/>
                </a:solidFill>
                <a:effectLst>
                  <a:outerShdw blurRad="38100" dist="38100" dir="2700000" algn="tl">
                    <a:srgbClr val="000000">
                      <a:alpha val="43137"/>
                    </a:srgbClr>
                  </a:outerShdw>
                </a:effectLst>
              </a:rPr>
              <a:t>(Re)Produktion</a:t>
            </a:r>
          </a:p>
          <a:p>
            <a:pPr algn="ctr"/>
            <a:r>
              <a:rPr lang="en-US" sz="1600" dirty="0">
                <a:solidFill>
                  <a:schemeClr val="bg1"/>
                </a:solidFill>
                <a:effectLst>
                  <a:outerShdw blurRad="38100" dist="38100" dir="2700000" algn="tl">
                    <a:srgbClr val="000000">
                      <a:alpha val="43137"/>
                    </a:srgbClr>
                  </a:outerShdw>
                </a:effectLst>
              </a:rPr>
              <a:t>Wenn die Nachricht </a:t>
            </a:r>
          </a:p>
          <a:p>
            <a:pPr algn="ctr"/>
            <a:r>
              <a:rPr lang="en-US" sz="1600" dirty="0">
                <a:solidFill>
                  <a:schemeClr val="bg1"/>
                </a:solidFill>
                <a:effectLst>
                  <a:outerShdw blurRad="38100" dist="38100" dir="2700000" algn="tl">
                    <a:srgbClr val="000000">
                      <a:alpha val="43137"/>
                    </a:srgbClr>
                  </a:outerShdw>
                </a:effectLst>
              </a:rPr>
              <a:t>wird in eine </a:t>
            </a:r>
          </a:p>
          <a:p>
            <a:pPr algn="ctr"/>
            <a:r>
              <a:rPr lang="en-US" sz="1600" dirty="0">
                <a:solidFill>
                  <a:schemeClr val="bg1"/>
                </a:solidFill>
                <a:effectLst>
                  <a:outerShdw blurRad="38100" dist="38100" dir="2700000" algn="tl">
                    <a:srgbClr val="000000">
                      <a:alpha val="43137"/>
                    </a:srgbClr>
                  </a:outerShdw>
                </a:effectLst>
              </a:rPr>
              <a:t>Medienprodukt</a:t>
            </a:r>
            <a:endParaRPr lang="en-GB" sz="1600" dirty="0" err="1">
              <a:solidFill>
                <a:schemeClr val="bg1"/>
              </a:soli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4C31ED69-57DB-A8E1-ED1A-24221FB0850B}"/>
              </a:ext>
            </a:extLst>
          </p:cNvPr>
          <p:cNvSpPr txBox="1"/>
          <p:nvPr/>
        </p:nvSpPr>
        <p:spPr>
          <a:xfrm>
            <a:off x="9998564" y="3418801"/>
            <a:ext cx="1739707" cy="1323439"/>
          </a:xfrm>
          <a:prstGeom prst="rect">
            <a:avLst/>
          </a:prstGeom>
          <a:solidFill>
            <a:srgbClr val="B43500"/>
          </a:solidFill>
          <a:ln>
            <a:noFill/>
          </a:ln>
        </p:spPr>
        <p:txBody>
          <a:bodyPr wrap="square" rtlCol="0">
            <a:spAutoFit/>
          </a:bodyPr>
          <a:lstStyle/>
          <a:p>
            <a:pPr algn="ctr"/>
            <a:r>
              <a:rPr lang="en-US" sz="1600" dirty="0">
                <a:solidFill>
                  <a:schemeClr val="bg1"/>
                </a:solidFill>
                <a:effectLst>
                  <a:outerShdw blurRad="38100" dist="38100" dir="2700000" algn="tl">
                    <a:srgbClr val="000000">
                      <a:alpha val="43137"/>
                    </a:srgbClr>
                  </a:outerShdw>
                </a:effectLst>
              </a:rPr>
              <a:t>Vertrieb</a:t>
            </a:r>
          </a:p>
          <a:p>
            <a:pPr algn="ctr"/>
            <a:r>
              <a:rPr lang="en-US" sz="1600" dirty="0">
                <a:solidFill>
                  <a:schemeClr val="bg1"/>
                </a:solidFill>
                <a:effectLst>
                  <a:outerShdw blurRad="38100" dist="38100" dir="2700000" algn="tl">
                    <a:srgbClr val="000000">
                      <a:alpha val="43137"/>
                    </a:srgbClr>
                  </a:outerShdw>
                </a:effectLst>
              </a:rPr>
              <a:t>Wenn das Produkt vertrieben </a:t>
            </a:r>
            <a:r>
              <a:rPr lang="en-US" sz="1600" dirty="0" err="1">
                <a:solidFill>
                  <a:schemeClr val="bg1"/>
                </a:solidFill>
                <a:effectLst>
                  <a:outerShdw blurRad="38100" dist="38100" dir="2700000" algn="tl">
                    <a:srgbClr val="000000">
                      <a:alpha val="43137"/>
                    </a:srgbClr>
                  </a:outerShdw>
                </a:effectLst>
              </a:rPr>
              <a:t>oder</a:t>
            </a:r>
            <a:r>
              <a:rPr lang="en-US" sz="1600" dirty="0">
                <a:solidFill>
                  <a:schemeClr val="bg1"/>
                </a:solidFill>
                <a:effectLst>
                  <a:outerShdw blurRad="38100" dist="38100" dir="2700000" algn="tl">
                    <a:srgbClr val="000000">
                      <a:alpha val="43137"/>
                    </a:srgbClr>
                  </a:outerShdw>
                </a:effectLst>
              </a:rPr>
              <a:t> </a:t>
            </a:r>
            <a:r>
              <a:rPr lang="en-US" sz="1600" dirty="0" err="1" smtClean="0">
                <a:solidFill>
                  <a:schemeClr val="bg1"/>
                </a:solidFill>
                <a:effectLst>
                  <a:outerShdw blurRad="38100" dist="38100" dir="2700000" algn="tl">
                    <a:srgbClr val="000000">
                      <a:alpha val="43137"/>
                    </a:srgbClr>
                  </a:outerShdw>
                </a:effectLst>
              </a:rPr>
              <a:t>veröffentlicht</a:t>
            </a:r>
            <a:endParaRPr lang="en-US" sz="1600" dirty="0" smtClean="0">
              <a:solidFill>
                <a:schemeClr val="bg1"/>
              </a:solidFill>
              <a:effectLst>
                <a:outerShdw blurRad="38100" dist="38100" dir="2700000" algn="tl">
                  <a:srgbClr val="000000">
                    <a:alpha val="43137"/>
                  </a:srgbClr>
                </a:outerShdw>
              </a:effectLst>
            </a:endParaRPr>
          </a:p>
          <a:p>
            <a:pPr algn="ctr"/>
            <a:r>
              <a:rPr lang="en-US" sz="1600" dirty="0" smtClean="0">
                <a:solidFill>
                  <a:schemeClr val="bg1"/>
                </a:solidFill>
                <a:effectLst>
                  <a:outerShdw blurRad="38100" dist="38100" dir="2700000" algn="tl">
                    <a:srgbClr val="000000">
                      <a:alpha val="43137"/>
                    </a:srgbClr>
                  </a:outerShdw>
                </a:effectLst>
              </a:rPr>
              <a:t> </a:t>
            </a:r>
            <a:r>
              <a:rPr lang="en-US" sz="1600" dirty="0">
                <a:solidFill>
                  <a:schemeClr val="bg1"/>
                </a:solidFill>
                <a:effectLst>
                  <a:outerShdw blurRad="38100" dist="38100" dir="2700000" algn="tl">
                    <a:srgbClr val="000000">
                      <a:alpha val="43137"/>
                    </a:srgbClr>
                  </a:outerShdw>
                </a:effectLst>
              </a:rPr>
              <a:t>wird</a:t>
            </a:r>
            <a:endParaRPr lang="en-GB" sz="1600" dirty="0" err="1">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945159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normAutofit fontScale="90000"/>
          </a:bodyPr>
          <a:lstStyle/>
          <a:p>
            <a:r>
              <a:rPr lang="sl-SI" dirty="0"/>
              <a:t>Die Bedeutung von </a:t>
            </a:r>
            <a:r>
              <a:rPr lang="de-DE" dirty="0" smtClean="0"/>
              <a:t>reflektierenden K</a:t>
            </a:r>
            <a:r>
              <a:rPr lang="sl-SI" dirty="0" smtClean="0"/>
              <a:t>ompetenzen </a:t>
            </a:r>
            <a:r>
              <a:rPr lang="sl-SI" dirty="0"/>
              <a:t>bei Informationsdefiziten </a:t>
            </a:r>
            <a:endParaRPr lang="en-GB" dirty="0"/>
          </a:p>
        </p:txBody>
      </p:sp>
      <p:sp>
        <p:nvSpPr>
          <p:cNvPr id="6" name="Θέση περιεχομένου 5">
            <a:extLst>
              <a:ext uri="{FF2B5EF4-FFF2-40B4-BE49-F238E27FC236}">
                <a16:creationId xmlns:a16="http://schemas.microsoft.com/office/drawing/2014/main" id="{13725DC3-E1D4-4E92-AF5A-F0DED3AA5B9A}"/>
              </a:ext>
            </a:extLst>
          </p:cNvPr>
          <p:cNvSpPr>
            <a:spLocks noGrp="1"/>
          </p:cNvSpPr>
          <p:nvPr>
            <p:ph idx="1"/>
          </p:nvPr>
        </p:nvSpPr>
        <p:spPr>
          <a:xfrm>
            <a:off x="557999" y="1799999"/>
            <a:ext cx="5247715" cy="4865977"/>
          </a:xfrm>
        </p:spPr>
        <p:txBody>
          <a:bodyPr>
            <a:normAutofit fontScale="92500"/>
          </a:bodyPr>
          <a:lstStyle/>
          <a:p>
            <a:pPr marL="0" indent="0">
              <a:lnSpc>
                <a:spcPct val="120000"/>
              </a:lnSpc>
              <a:buNone/>
            </a:pPr>
            <a:endParaRPr lang="sl-SI" sz="2200" b="0" i="0" dirty="0">
              <a:solidFill>
                <a:srgbClr val="333333"/>
              </a:solidFill>
              <a:effectLst/>
            </a:endParaRPr>
          </a:p>
          <a:p>
            <a:pPr marL="0" indent="0">
              <a:lnSpc>
                <a:spcPct val="120000"/>
              </a:lnSpc>
              <a:buNone/>
            </a:pPr>
            <a:r>
              <a:rPr lang="en-US" sz="2200" b="0" i="0" dirty="0">
                <a:solidFill>
                  <a:srgbClr val="333333"/>
                </a:solidFill>
                <a:effectLst/>
              </a:rPr>
              <a:t>Die Fähigkeit zur Reflexion ist von großer Bedeutung, wenn es darum geht, das Problem der Informationsstörung zu bewältigen. </a:t>
            </a:r>
            <a:endParaRPr lang="sl-SI" sz="2200" b="0" i="0" dirty="0">
              <a:solidFill>
                <a:srgbClr val="333333"/>
              </a:solidFill>
              <a:effectLst/>
            </a:endParaRPr>
          </a:p>
          <a:p>
            <a:pPr marL="0" indent="0">
              <a:lnSpc>
                <a:spcPct val="120000"/>
              </a:lnSpc>
              <a:buNone/>
            </a:pPr>
            <a:r>
              <a:rPr lang="en-US" sz="2200" b="0" i="0" dirty="0">
                <a:solidFill>
                  <a:srgbClr val="333333"/>
                </a:solidFill>
                <a:effectLst/>
              </a:rPr>
              <a:t>In dieser Eigenschaft helfen </a:t>
            </a:r>
            <a:r>
              <a:rPr lang="sl-SI" sz="2200" b="1" i="0" dirty="0" err="1">
                <a:solidFill>
                  <a:srgbClr val="333333"/>
                </a:solidFill>
                <a:effectLst/>
              </a:rPr>
              <a:t>Reflexionsfähigkeiten </a:t>
            </a:r>
            <a:r>
              <a:rPr lang="en-US" sz="2200" b="0" i="0" dirty="0">
                <a:solidFill>
                  <a:srgbClr val="333333"/>
                </a:solidFill>
                <a:effectLst/>
              </a:rPr>
              <a:t>sowohl den Menschen als auch der Gesellschaft als Ganzes, der Verbreitung von ungenauen oder irreführenden Informationen entgegenzuwirken, und leisten so einen wertvollen Beitrag zur Förderung eines gut informierten und einheitlichen Informationsumfelds.</a:t>
            </a:r>
            <a:endParaRPr lang="en-GB" sz="2200" b="0" i="0" dirty="0">
              <a:solidFill>
                <a:srgbClr val="333333"/>
              </a:solidFill>
              <a:effectLst/>
            </a:endParaRPr>
          </a:p>
        </p:txBody>
      </p:sp>
      <p:sp>
        <p:nvSpPr>
          <p:cNvPr id="4" name="Ορθογώνιο 3">
            <a:extLst>
              <a:ext uri="{FF2B5EF4-FFF2-40B4-BE49-F238E27FC236}">
                <a16:creationId xmlns:a16="http://schemas.microsoft.com/office/drawing/2014/main" id="{31C9526E-A376-3818-78A1-CFA773C94146}"/>
              </a:ext>
            </a:extLst>
          </p:cNvPr>
          <p:cNvSpPr/>
          <p:nvPr/>
        </p:nvSpPr>
        <p:spPr>
          <a:xfrm>
            <a:off x="6724678" y="2895618"/>
            <a:ext cx="4426276" cy="1754326"/>
          </a:xfrm>
          <a:prstGeom prst="rect">
            <a:avLst/>
          </a:prstGeom>
          <a:noFill/>
        </p:spPr>
        <p:txBody>
          <a:bodyPr wrap="none" lIns="91440" tIns="45720" rIns="91440" bIns="45720">
            <a:spAutoFit/>
          </a:bodyPr>
          <a:lstStyle/>
          <a:p>
            <a:pPr algn="ctr"/>
            <a:r>
              <a:rPr lang="en-US" sz="5400" b="1" cap="none" spc="0" dirty="0" err="1"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reflektierende</a:t>
            </a:r>
            <a:r>
              <a:rPr lang="en-US" sz="54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 </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a:p>
            <a:pPr algn="ct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Fähigkeiten</a:t>
            </a:r>
            <a:endParaRPr lang="el-GR"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407470172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1.2"/>
  <p:tag name="ISPRING_ULTRA_SCORM_COURSE_ID" val="A73BA3F9-3497-49B5-80A4-C15FAC720B4A"/>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007F\uFFFD\uFFFD{A396230D-9A3A-426D-B380-67D82CDE4863}&quot;,&quot;C:\\Users\\pantelis\\Documents\\COSTAID\\DE&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SLIDES" val="0"/>
  <p:tag name="ISPRING_SCORM_PASSING_SCORE" val="0.000000"/>
  <p:tag name="ISPRING_CURRENT_PLAYER_ID" val="universal"/>
  <p:tag name="ISPRING_PRESENTATION_TITLE" val="COSTAID_Module 6_Reflective_skills_DE"/>
  <p:tag name="ISPRING_FIRST_PUBLISH" val="1"/>
  <p:tag name="ISPRING_PRESENTATION_COURSE_TITLE" val="COSTAID_Module 6_Reflective_skills_DE"/>
  <p:tag name="ISPRING_PLAYERS_CUSTOMIZATION_2" val="UEsDBBQAAgAIAKl2UE8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Ddpj9YtTf0qBwFAADhEwAAHQAAAHVuaXZlcnNhbC9jb21tb25fbWVzc2FnZXMubG5nrVj/bts2EP6/QN+BEFBgA7q0HdBgGBIXtMTEQmTJleik2TAIjMTYRCjR1Q8n3l97mj3YnmRHSnbttoGkpIANmJLvuyP5fXdHnnx4yCRa86IUKj+13h29tRDPE5WKfHFqzenZL79ZqKxYnjKpcn5q5cpCH0YvX5xIli9qtuDw++ULhE4yXpYwLEd69GWMRHpqzcbxGNsXMQ1iPJvF4zmlgR97eEw8azRmyd3Jm/bvj1jbwXSG/evYC86DeOyeWyNbZSuWb5CnFuqnX4+PH969P/55EEw0xZ53CIQM0vu3PYB8GgZeDGjEi33yiVqjYTbBnHquT6xR+2OY9Swklz08zsOQ+DSOPNchsRvFfkDNGniEEscaXasaLdmao0qhteD3qFpy2P1KFByVUqTmRaLgQV7zLmdOMMWuH4ckoqFrUzfwrVGkimLz2sCyulqqAtyVKBUlu5E8NT6BZ+b9quAluGYV8BDBp1oK+KfKmMiPul1f+V6AHUOuKYkifA4LS3eTAqQD+HtRLeFdytVrcHGfS8VSdFtwAAwixFYrKZLmnyJaFTrCmWSbzihCfOX650DywIti4jvbJ9aI5ClyCqYnOxAlxBEJAaBgJS+eYBsbjhtzhKUchjBxzycefKkOYSIWSwnfamgcMwJMmPG8ywqYSkLgdxRdBaGjFw1cIYZWrCzvVZEesHR/P7uAXd8OQAg23QOnGmMLDPwQkPOKgidVNxhEiQ2/W13BVIGAMTVJQEsqq8sKZJOtJK+4iVboqbDEUOqG3yrQl+Rs3XAfvBuxddLcw3PfnsRjukudHqvzZNnTDsT5XX3sq6EGmuxzvjOmFi0eB58gu1gjPxhiEVxA/rsYYnFNIlhkEnXZ+PjSPcdmlyDvbZPSNuklTOcYuUEsScBOs2ktVF3CE70kkJrMjpRHw9xE5OMcWOxi75Hc2qACHcxoIdYc4ihSXnQ6goRvE0eL6uPc/SM+w65HnO9Qj21QrirE0jXLEw5kS5je0w28S0Vq3mnaG/+fa/E3YlWb6l+1VcJ3yKdXQ+M5KCyPKIJVFc9WVZdrvWBt+E+JQkv80RD6TP1p/iOb+Dh0gx+zM6XIatlUoGfvzy6yoXvUGcQzV6r/bv3oSKKm1BBoWHRxhB5D9reaaLdjN9AVMeX97Vz/DGxmTd2Cwubmt6q/tR+0AL5CT8WIJrDGJvIIWp0MqlB/20uY9UH4l7pg9Le/IuPIpVB1rvhNKapOz0bPveurkfPTC+tez3pQbKhLPQjZB8BF2w+WSIoM4k97YM6nZLsCTYk4mMmVqmVq5C/FnSkTsLZ1xr/thm8LlZmnkpVb+jdl6sNzomgmFzZOZwP6qZ2Ce+/PnoCfvksRwSG0MTb2bd372FrtsqcRyEcvhUejbesEOspYlSyhHN+qOk97AjXHL4ecYQBr59zT9KsAmqeoffr7IBDdy0H6JDuwP31V8fKvwSB6AjuMqDny8YeqE4ji8WEAZtDHqj3ubu06TVyg7w85U7KmqmUqg0dH3X5BHe1uY0qxPZmCgCKjF1UX0DUOQdjyxQ7mIZzJWunZAAQdABWV5Ig8MC2YIahTHF5AajWnLGs0ZcUd5GWqlBwUm9k5rYdq2Jy+XGDUlRT5oMifVxX1hKk7i7HjmJscWEk4sN81TUAKJ8akvdKRatEbzJ5gH9L+V3g8FdVQwJCQ3W2NvpUwNwCeYvpK7b9//u2yN5V2m1QhbzXjL1lr/W3h3Y1Kcxl38mbvbu5/UEsDBBQAAgAIAN2mP1g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3aY/WHRJNR88BAAADBUAACcAAAB1bml2ZXJzYWwvZmxhc2hfcHVibGlzaGluZ19zZXR0aW5ncy54bWztWN1y2jgUvucpNN7pZTFpkk3KGDJZMBOmBFLs7jbT6WSELbA2suRaMpRe9Wn6YH2SPbLAgUBakw3T7WwvMsRH53zn6Ds/0sg5+xgzNCWppII3rINqzUKEByKkfNKw3vid56cWkgrzEDPBScPiwkJnzYqTZCNGZeQRpUBVIoDhsp6ohhUpldRtezabValMUr0qWKYAX1YDEdtJSiThiqR2wvAcftQ8IdJaIJQAgL9Y8IVZs1JByDFIlyLMGEE0hMg51ZvCrMOwjCzbqI1wcDtJRcbDlmAiRelk1LB+a7ntg/bhUsdAtWlMuOZENkGoxaqOw5DqKDDz6CeCIkInEYR7cmShGQ1V1LAOay80DKjbmzA5uNk71jAtASRwtcCPicIhVth8GoeKfFRyKTCicM5xTAMfVpAmoGG1/Ruv1227N/2B73o3F/5lz8Swg5HvvvV3MPK7fs/dRb8s/MX1lTvsdfuvbvzBoOd3r+6sgNE1Qhx7nTEHmBVZGpCCMEdFWTzimDIo0ns0SqKgzBlOJ8QXHQpZHGMmiYX+TsjkdYYZVXPohhp0wy0hyblMSKCGOm0NS6UZse7gDCAEBrksauL4ZVETJ6drW7eN97ttbY3SwUrhIILiAVkemmOvipZqVPcRDhSdQmWSe5scZ4x5WZKIVDV10LnvVWERwwMwzljwNeb0NxoJFhZ8kXhEwj6OyUrLebeUd0DzwEJjyDEDJgcJ4cjDHNqcKmA3KABkNpKKqry9Owvt85RihgAP5hBBl94G20GEU7mW1CKxureC5ru+UES+N2wb0YOqHqPgRZdWKf2/RMZCNBcZYvQW7ASCysti+C8iaLW/0TgVcS6FEaSQzN1MKZmR8KyMo2twEWdgCfMuYUQZDx8y+gmNyFikgEvwFKYjyKk0+NWdgBMs5R0oXsb4zHRtt9923z7TG8ThFPNgR3AoVxInai/4eI64UEs7oCPAmSR5UkIa5mtl9lZ9fBqKjoE8P1E21vAljTOGnxK+IGQFeo8p34+XXRL/3QhKu43wNG903bw5NLQ4hZQYTFgIYNpRvpiwJQADzJHgbI5wAAeW1GNjSkUmQWIGhIGWj4/Q2EOZ5l8TmMzgMQ1JWgqydvDi8Oj495PTl/Wq/fXzl+ffNFoc5VcMa3fmLG89eFcoZ3XvxvAdo2/cGzZsOyKNdaGGG06334VKmHf7vjs8b/ndP7v+9RaAnL3NM8ux9Xm6/XjNLxn/1dPVc8+HrQs0dL03Pd+rl6movoDmVUEENTnW9+9SNjofpTqgnFp/UEZr8KqM1tCc+Vcr532pEGCGT8xMginOaEyhkn6KjizVHI9q5p+jIf/1fdd09H4a8lHV8f8YhL9o/zHlvtcD6MmIX2fOcy+7fwx67V8T40cxaL6KJ561Nx3H3vp6pldiymkMtOpLb/Hk1jw+qjn29qVKBdDWXzCblX8AUEsDBBQAAgAIAN2mP1g3i4dqewMAAKwMAAAhAAAAdW5pdmVyc2FsL2ZsYXNoX3NraW5fc2V0dGluZ3MueG1slVdtb9s2EP6eX2F4wLB+iVcnnRtMEeDYHlA0a4MlyHfaOttEKFIgT07973cUKYm0pcqNECC8ex7yXh4ekcS8cTk6gDZcyfvxdJxejUbJptQaJL5AXgiGMJIsh/vxE5MIgpvRH78L/Dv9MJ44sBJKPwMilztjLbVtxLP78bpEVPJ6o4gr8VoqnTMxTn/7p/pJJhVyiKUowEs5W7aB9phP088Py4so/ozbh9lycddH2Ki8YPL4qHbqes02bzutSpnZ0G7s10fbHwvQgsu3wYiovPgFIY9iWn1cTVfTyyiFBmPAhnS3nE/nfw2yBFuDaLKf3X6+nV/IaY/6eWNOaAduOFa02XR2M7vtoxVsB3GRF6vlx+VNP17S7nFXfhqXIyD8wMHM6RocQf/S5qooi1/RSKHVzhb0hDOz3yBHKJbR9SPC8s5+gwSbkD1oUJBG8IzaoHTmpPin/frAfbX0f4ZDIrF3WyvxZJtwMj2sQtYCUtQlJJN65Xxmr96/l0iXCdItE4YAoakFPVGGT6w0Eaw1tsD/4J3LLER5Swt5VaLMYeEiDpGxoyUsFg/VaAmxjS2IUcPBG12uJ8YW+Y0qe4YMjC3y2TbsuxTHM/ipx3FqSTww38+gAT76qAPkBslomfmt61XttUc92ptugrO9ocbkKoO0ktYLz8F2LplUNhfT5CyoRLID3zGkV+pfi1sfq2xMMjlxeLV1aytBjgK6JLdRpTYUDLlf4+Q7PI7iHg8zx0fYYo2OjW1X7IsRiqFaXw0Wuz6kKZxbj5AelPtxzvQb6BelhBmPPI8uIRXdPc3nDDuy6UEF/UVuVcCpzu4jSYVgLgUrdxEvhTNEttnnFFNfCk1NXWu7O5j4Y7taK8t8DXpFiuBQSzK2Odye7/aCfvGVwztkMaHH6Zi4p+0k443iA4OXADC92df3wS2cJy8FcgEHEN4bGKqE+zJLDOm/K18rr1iUgeUiRfop1ColGqGRo4PwSnF1M5xneMYjW5sqs2im1CO+HSrR0K8HpRVreLozeClFO5O/q4TUrKierET1jEyjP7ld++TZAeaS59UMIgc2ounyOI5QqvBlqZx1wGf2NgT7dDWbNRl2ePoodtKm0y5K5Tkdsy90P9OtBghHbGW8Ch6Br3BcK6azbw0kehU63I5NOdLDWU1smvV5gckkMLnmNG2gv+m/lPR/UEsDBBQAAgAIAN2mP1imr1YjNgQAAJYUAAAmAAAAdW5pdmVyc2FsL2h0bWxfcHVibGlzaGluZ19zZXR0aW5ncy54bWztWN1u2kgUvucpRl71sjhp2k2KDFEWjIJKgGJ3t9FqFY3tAc9mPOP1jKH0ap+mD7ZPsmc84EAgqYlCV5H2IiI+Puc7Z77zN7Jz/iVhaEYySQVvWsf1IwsRHoqI8mnT+uR3X59ZSCrMI8wEJ02LCwudt2pOmgeMytgjSoGqRADDZSNVTStWKm3Y9nw+r1OZZvqtYLkCfFkPRWKnGZGEK5LZKcML+FGLlEhriVABAP4SwZdmrVoNIccgXYkoZwTRCCLnVB8Ks0uVMMs2WgEOb6eZyHnUFkxkKJsGTeuntts57pysdAxShyaEa0pkC4RarBo4iqgOAjOPfiUoJnQaQ7Snby00p5GKm9bJ0RsNA+r2NkwBbo6ONUxbAAdcLfETonCEFTaPxqEiX5RcCYwoWnCc0NCHN0ifv2l1/Buv3+u4N4Oh73o3l/5V38Swh5Hvfvb3MPJ7ft/dR78q/OX1yB33e4MPN/5w2Pd7ozsrYHSDEMfeZMwBZkWehaQkzFFxngQcUwY1eo9GSRRUOcPZlPiiSyGLE8wksdCfKZl+zDGjagHNcATNcEtIeiFTEqqxTlvTUllOrDs4AwiBQS7Lmnj3vqyJ07ONo9vG+92xdkbpYKVwGEPxgKwIzbHXRSs1qtsIh4rOoDLJvUNOcsa8PE1Fplo66ML3urCM4QEYZyL4BnP6GQWCRSVfJAlINMAJ5G/U5RaaQFIZUDdMCUce5tDWVAGdYWkh80Aqqop27i61LzKKGYKWhblD0JW3RW8Y40xuZLHMpG6msPX7QCgi/zD0GtGDqh6j4EXXUiX930TOIrQQOWL0FuwEglLLE/gvJmi9odEkE0khZVgqJAs3M0rmJDqv4ugaXCQ5WMJ8SxlRxsNfOf2KAjIRGeASPINpCHIqDX59L+AUS3kHilcxvjJt2ht03M+v9AFxNMM83BMc6pMkqToIPl4gLtTKDugIcS5JkZSIRsW7KmerPz0NZYtAnp8pGxv4kiY5w88JXxKyBn3AlB/Gyz6J/24Eld3GeFY0um7eAhpanEJKDCa8CGEQUr4cqRUAQ8yR4GyBcAgbSuqxMaMilyAxA8JAy6dHaOyhTIunKVx+wGMWkawS5NHxm5O3734+PXvfqNv//P3t9aNGy909Yli7M8u7/eDloJrVvSvCd4weuShs2XZFluhCjbac7r78VDDvDXx3fNH2e7/2/OsdAAV72zvLsfUC3b1Pi1vFvXUa/Hf71HMvxu1LNHa9T33fa1SpoYGAdlVhDFU40VfsSjY6A5VqvpraYFhFa/ihitbYbPnR2oavFAJM7amZQjC3GU0o1M6L6MFK7fCk9n0ZLbjzSksf7UHTtYdpwSfVwwsedv8z/aNqWu5aLMgjCdVGP2jDPBvpm6x57lXvl2G/c1D6aDX+XkTNPi995qn8RrPxUcaxd37+qoF881tiq/YvUEsDBBQAAgAIAN2mP1gmD37osAEAAG8GAAAfAAAAdW5pdmVyc2FsL2h0bWxfc2tpbl9zZXR0aW5ncy5qc42UwU/CMBTG7/wVZF4NkYEOvIHDxMSDidyMh248xkLX17QFRcP/7joUuu4NWS/0y4/v9b2t33enWz5BGnTvu9/V72r/Ut9XGljNqA1c13XeohdWDzTPFzDPC+C5gMBDthZZMq7hqO9PCOUciMo12b1aX+0YBng0c0RJiYrw1RS4JcAPCvykxK+/f3ecxg5NOaNONsag6KUoDAjTE6gKVjHB1WP1uD16MG5B/YMuWQo109twNI1byZPjcBrFD2OXS7GQTOyeMcNewtJ1pnAjFr/1B3a59GonQZUvfd1WlufaPBko/MKz/iyche2kVKA1/NYdx5NwckfCnCXA3Yai4Wg4OYPWjJsD9ehtrnPzR0dhNIiGLi1ZBo0pPczifjyoY6L0akyzUfzAGfg0bc1IznagLrFCuZEXvECpMLMTaaKRXSTKkS1ykR24eGwXydnDWtu2b6NKjV6CanH8Km7scpnGMGrXDL1rtiKuctGWL1Q2eJohL7f2qj5TucApUVAiEoXl2aCqncb4UWP3b2XfTK1BzRF5GaDdgBnD0lVRBkp5/Hc3GMiTphf35MX7vrP/AVBLAwQUAAIACADdpj9YFQaV5GsAAABvAAAAHAAAAHVuaXZlcnNhbC9sb2NhbF9zZXR0aW5ncy54bWwNyrEKwkAMANC9XxEySB3Uugn2rpujCK0fENogB7mk9ELRv/e2N7x++GaBnbeSTANezx0C62xL0k/A9/Q43RCKky4kphxQDWGITS82k4zsXmOBVejH28S5wvlJuc4XqbOkAu1B/B6PeInNH1BLAwQUAAIACADdpj9YwhuumWgSAAD3TQAAFwAAAHVuaXZlcnNhbC91bml2ZXJzYWwucG5n7Zx7WFNXtsBxbHV81TrO1KKVtNXqtbXGikghkLQWsegoU20FH0nEF9W0oMYkQB6n33QKVq2paMUHIXdERQskWI0B8qpSjUpNqjwigeSoKRwgnESIJJycJGcOIViwnf/m3u+7t4cPPrJ39m/ttddae+21+Q758m8rl04YO3VsWFjYhKT3E1aFhY1qDAt75rM/jsJ7WIbsI/ivEexVSxeHyQwvdeCNZ9LfXfFuWNgF8Thf2rN4e8zO99eyw8Keq+n/GaHPPLclLGzFgaSEdz/MYnRZwFIYebcNQZzV2x8tnqTuOHvlpEP7KHHqoX9+Gh7e5Rg36RP1X8ft2vanT1+SjN2xZ1bsC5EvJtxaWc/9+stzk0pOHe57I2Hkwwja6DUXvmtbf/P8bPE3sxUMcha7kWFXmZpKvqVyLpC0qC+aHBb8+t60JXVk8NVnpo3/C68eFeUqQMwPFsxMyu//7ph2l9+rBFAlGfCbAH/PGbKwo1Ue6JTPjM+GsGchbAyETTjviSsbEdQWhTUiwOsMOJwMbd81MkPEpt9l8wLgzgDp0PyBMfOd+BAzfUe+dh2ETRpTMzU4s8tq95TItYfmJXleG88Kdv0YWZa0o2CQMlbMOk+/WjEqOE1czYnT3CfoeFa++fcDyePLhA62lI/Ul1B7exrXZ2rUSNvJfOrLkkihwR1jS0nHtP9ImxB0ZzacBh+W+n4u9fjqaP66AjKA1P77kS1Nu3tXZCeRDhjCdbHoMD/kkMMbg42sdblRSc7XQmom11bM6tCEIvT+9vDGmZqCEBX3Jr4eT35IfMnW1MNFJWTBg3FkWu9qWm+PBkQ1zscjaY9GkklYn54s190K2aFuQVmS8U46DW0qcPYddGYhRzORo7Vau0pr73FFRA5Y4dGl8ay7o3XsEnO4wfCZ20YL2ORUrYY7Ssk2mbPhPFF7nvahS7Zg2OjIs0LFgy5RFt9erpwnr9r6i9qnJ4pARAIinfp3rOB5973wegYkixpcZGl8WdKqQTep3RVcx17k4RTdf20/R/PV0ARI/+y1JgdfYn/KcKyJLCnaAs3ThZM7ppmcPoNTLehcLc1B9uv69teakqGuIpYBmyxj6Dgy1VMg8HgpsAe5nZUEVoo8PMDTmiJqTWGI7EqRvaeXhrloAKJgoooUk++m1HezNUr567khv/bxGXLSVPtkad8PtUbfj0b1VKNBwlJCoAiFC8SAzyZnUCR2BxPoKuwuvQgwhy3yQJV3m/p05ieQ7BLTd40pQC6Q0AvypmTscbKuOtAp/PWEOn+zTtiv8zRJpPeOWPRYInKnA+7WaJEtmiHCF/S4NQ/oywM7akiBR7VSf5OULgo0NOnIaQOu2Mjgp6LBsI4GXNH52pvez2l9nxeQfFdIAiTgxAIpEj1Upf8NM+sCdl0AQxNxfQ+KnB6Rs5WvhfgMTgSTzjb0PT1FA9PfUKDzoUzQW1/CFD2YrPP11JHQqgKsezaw7G50GuQrYgsMrhhTeiol3dfZBQ7bfQ8LRB2tNSTESCZ5H2EzO0bWx5ik2NUpDKvAdbt2uBndhzGXcYNoNeNuNKDztWHbQ0GXrchTkFASdTcyITsJ9ElUjYP7phy3fS9uQ1Lhb++kXtEEFugCRVLqfbqfbxotV1pz7D1DVHT6X2qkYojRPtI8LVO9C3HSSWqqp8pIL/Kjf8qNCspsC2+sv1HhjqNLUD3RR/T9nvra1+YqSNgNQIR0iP0trSyxv4vsyywwKmOZeiRHxkDzujpbaEd/OaTPJnZUuCfTenVqX4AkcCv034JeOWaqJWG0TGAJhLhYC7ZIQKwT4dl9EUrQFej+SN/gYpbr5VAgPoK5HPuRmZkCBS48OWtzo6KW5Soix/p1eNqoZQb8QLSc8rym+dgRq4aTqCmFwHL0LZhl0XA3xGMNOb4cB1YmlodO4PvCbamri7ekokwASWH4vYxRp3gqd8tN7rQqgy0yR9PLpPoNL3IYFJI0Q4qpME86I9BWyxT1FkHsDCfH3sk2yJVpsFqEZet6AF8nxSTV62FFs4lt71xZVSqH3HyL1SkQ8B2+HMz4MAWATWA2VgoklssM/s1DCpQdj3t901nikXdS7BaZBgjEaYWC6/LItyUUm0Ff4uqucsRRTRadsdyEFKL69LcpxffCxxld4hpzeJ8hlcuXl4KegD/DotP7bXVVboEhW2B1+SIgWx2yLp/SxygpZWOpQ6qjqRopjqoN8hKUospw7ooAHbkUySG7wADb1kNeNmxzlQxMdS+WV2hh8guZRst2sc4IK1CZtgi1O0hSg0JJc4XftcIK7tMeWafaDHefaJ7+MSSTNYvT4kyFLKdc5WQJDX5bs3ijWujoqKTz0EliDy5a5ehGmvlxVKqEZYRaGCrAWQcv3XxZFesRDymbzt/xVnDtcUCiLDIWP7nMpXYHX2msAgSJCr2uBMbFcTzNm1OYRjg+giR1YIV6Wr1YJPhV+N3Ga7PpXNGfbf4oZYRckxPoPhH5tiWxxGXvj50SqLfOJv6bureBCqmx7ECgGzlhjFIaafLpSrGRpaTcMKB0ywpub2+LTr9LxXbswaA4Wm5PSxqPD7t9tISnLeHNyVWwS0z+n/ZEzbfkqN2diJ6Fh9ZiSzWm+slgc7XYLNuc7hgIaVZ4xMmQk6OiY1mjm6vcbr4kAtCtFzON2QI+PD4d14EkZRnQIn16mQrAUCOLx3GQlr84EMjH0vE4lqen1kWnPK3BgrL4ZKKP6CP6fqPPCVWcnZgBekC/pwCz9l6xD00X/fVp3wxadvDm4JO4hEM3nCmikdqt02WHas5fvWkVoWzHusPUzyRsocHTUAXMHVI1U/wP0rH21q+k6Be1mYbl3jZ7IcSWyQ3oR0/OhMAr+OXQ+J+8BlvlaTAEBKDeEc5OUFV0cagR3IgRYJB+smbZvqoFnDmG4ef+WZRo/99ttx/PUyjxW2prnTRwu9YkyyGbgJ7DUrVApBm6N3LkeEVQIPp5KX4Bx+/IOlGDDtECaM9xo6Ctx4waftqDFtZli0vtVmMGs66BlWJhYgqqh+S3AbsRX87QYubIeBbmALE8nsMaKzZWcjlweaRaaFcK0drZ1O7l8lHno61990qZcpmQhuIHpJzjOZEG00O7py9xPn7am9Dil5nphbEmXx3gNpKZFMkV+D2SN1keW9wMI5E3hD8X07o7kUir5Xqlywd762Ckrmqy4wDDI5eKM+Wg1dmoEsLpC1V0Nh9DafZsf0CmcnFAGU3szFPg5STH8QhN/GZoacB0VnATT8s5enP4UcN0Vnp9jgAe/yH2kBkoTXGyc0tdfYu2SCZ1tkziUamWUd9FZkgM7PQjFKcQM/uhQrxMMyN97oDSJMtVuDhWJg+tNtqaez3iTECLUnoceQqXETqwU+mp9sanLHvq4KbwGJJD7eMTU+Qg73pJ5BbJiM7x25SvdC36u0WmsjRwIqSsTCMY+x5eL2RC8Rk2E5Jj+J7Dh0VhlJGmcI2MoXJuYOcq9JBTrgMEImdzFs++qMwSCKdrLg8r/M7gXj5geMSh7dOshFyGP3KmyQzteyKkzEzLdXnpiM4d41Ukm4HlYdb5e5mwQp/BK5e85XAXTwsKxlCwWghD1S5jxwY+6FcsH1qhfbCgTKK6jUsDPCZ+hyDwaVbsjDr/9G0eCSuDd9kSO8Nks2yB9HOt4AV3hq3J5uRgZhVn2nWDZLfHBNKoxWY/qORWkxojdNbWYRGseY6l/AAevzZ9YTWniFZsarjHLaLV1MM29m1YH1Ok9wBLm6sci85KKM0Rzmco+AVi0dd4Ncm3OF6nbMZNlWEq0itHdHV7Yp3CqDKJRy2coPTo/DFy3FN8EMu65TL7LVxI0SzF1KCftl/x9Ox4IH5+d7OSUi0LMC7pjTG2Rn/lnsRq1ORcei5SZimiOdlFNDnIBIAp5ip2V0BjtKGqmwYbauSr67oe9wWUOhoc0ESAHrUJ9uop9wwKD3CwFGSfGXaRwQ5GCecPrelm1Jxw/E+2i69XuGfQekj4PacDVAsGdlh1zgr+U3714yUnSfvQ1r9va9OpruO8iP4cIoCiaszRKcMuMow8BTvdrBQ1K4FrG7nTGleCfgvmbXjExW9RtOdYUFWkWpKxuZA7bAfgV7ClWJ9UHXlQAhmOcafdClzT+VLIJKQ9We3tg5VgYF8aLPAlY000ID2LIv6KtX6Yhj3FLxsruFj3p6l8gQCPIAN4zf1lsu8uRS7Bk8H24mGJjobvRHNVMezLieWVhTdeHqaJh5+qAp5af2yZREeG3d22Cvf1aSQ+pEDTcFjks8FR8LAMcrPCnal1glrXjOlGvafGvJTqnSwX/WDLdvTnXvmLjYYXeVSPmuttzES5vIqvnoLxUmSoKbek1gmJNtH+zbbVmLaC1BL8K+mwgk3DxIs+aM5gsVmUtmKVakj0J8FDUttMxZBccLh+HgEREAEREAEREAEREAEREAEREAEREAEREAEREAEREAEREAEREAEREAEREAEREAEREAEREAEREAEREAEREAH9f4HuYyznQfqZSmXYQUwsv6xMziSrHdwXFt9qXhtXESn5+lUJfeznh17ev+HxoXN7GYuQbN7NiTFtt2PQk9mRPBqp7+Hkbdclb7ZdiWmih60xblpxt/31uQNTpsbvj0oqLq0Izdk7t3HmV7KrmwY0bbiYenhh9dj9A6r+jsC7OJA/8LExRx2dnZ3zzxfNmnpq+Srmkh0Xgv/LEbb++Ql3XjsvH5Syfnbw7S+uDTwerFy5MKHgtHZQaobk473zkoR/eWHgofaW2DvP0/O9g+pVck69Uj2z96PUgYfRfa3iiSY0L1nm9sxjCjuYWGArZzpzPV8C964prBUmvrcnqXNwLQary6L3S/ZPeZCfXq4wNTN416ta0icPVe1tvocEXz1jMLPkFNsGx8Uvc9vz61PSBpZRqPn4+MVvFpxyKVetGarx/a4l+wvLj0yS6L75bkC501NYcN6rZKkW6ak5xCOpx5N2HjdHmRXmqFLa4jH9zM59H3OrhsraV7/pU4+7roz2SZPMEhiw02tLXLeGy32BNUXMzJt46ZACGHBP0p2y3W9sTYAyz5QNWO38NXOhdA2l8YmIi7eWGUX+nZUPA7XYwYPh9MQ9gb1HK51Phq97PP/kjNBY9q1PJko3TJddBrHuBzmA50rto8o7uHTxOQtLBRW7GQl6yaC+h6ewwN23TIl/6GfnzjmxepvXgYLPpVTvwu7Mi8s4iK9taYOjymQ93F65Y+2AD7etLZN4138SdOTyfW1Hjhc5qRGySyDW51I9OlZ1a6+BtFblKXYXJeg/rN0XtP1bggtc5PGKrA2znuh4XnG8/QM09gfKFPJVW9vrM2KBLbAVlf/jpbfI1KN/CbpzU9+m8viFyf69wU9T+j7/VEzrEQddG7vhQSLK39NS2L+mDJln5hvBQLxWcc080RgQjSgJpIQ/UW61FxA9+/OFA+2+mBO2N165OOCC8WvLpgOry/3Z9RFHG1qn/iI+glqFi28bObrf3+KTF3HujsLz31jsDXfEEv3W0HJ29WyCKz+kNGpHfYfrhyx7/5dV3e7uKPtr+B2k+KR9tSBksJWMsiWKL8xzdBeDEVhx+uOVMQr3bbp/9qV5Uu0Y8clSfJpDCj5th/PmHFr4Y84vhl6ylfqHCYPQ8Y5AseXBsuiVyP13L+PIBwq+Q+GZGStbF/LmkhdYtDg03rfjRqZfOm5wVVsvLxodv4OZ93ZP3Trsw/7IMWvczBFN1v3tlatvhRyEboKtraU1TdEkf/y8OrMUdjJJYDAqUlctLPmx8ehylVL6XEqLE3PVATW2xIJJEtoprnwpHH9s8/ljIX8dSi6jx4mElVdv7y73a/xNCfqRg3GVcQZXuPxIaOAFMNVewNK0pz4x3LAdMvdyKotOFbIr74KnbEFXHv3z7TnKVbjua0IKX7i3Ce47uYO5/+Czg0q2LMPtvn5OKBpe3a/IfLPhRHvWv5nC+9HXq4Papd61jCbXrG0dni0OrSuzVGVNotYnPtmE+NKmG94wMfiWcGi3dMWTDf9lXkbriFA+sDQn7xdUbNwC9142SXbN8zQlBHPX+282tona15C+Di6mJEeLVup4yOuFdFm5O7bZXv52AXpgcNoodvye5Ox3grZ/hzyQgnNCKZg1ZXgKhvyo58HL9Px1cPgHofz2fbkLcUE7j81LKncfOBdKmvfXVGu1Vh3fM++lb5fHGs2R/4yf9m0oF4dt/EMoZ4cd+35AcFjYrIrBzxQb8x8dhm3XYZMfzG4Y2xGzE+zvSVqyMkG2eOPf/wVQSwMEFAACAAgA3aY/WOohDhNLAAAAbAAAABsAAAB1bml2ZXJzYWwvdW5pdmVyc2FsLnBuZy54bWyzsa/IzVEoSy0qzszPs1Uy1DNQsrfj5bIpKEoty0wtV6gAigEFIUBJoRLINUJwyzNTSjKAQiYmFgjBjNTM9IwSoKiBhRlcVB9oKABQSwECAAAUAAIACACpdlBPNmFYAkcDAADhCQAAFAAAAAAAAAABAAAAAAAAAAAAdW5pdmVyc2FsL3BsYXllci54bWxQSwECAAAUAAIACADdpj9YtTf0qBwFAADhEwAAHQAAAAAAAAABAAAAAAB5AwAAdW5pdmVyc2FsL2NvbW1vbl9tZXNzYWdlcy5sbmdQSwECAAAUAAIACADdpj9YFR5gG6MAAAB/AQAALgAAAAAAAAABAAAAAADQCAAAdW5pdmVyc2FsL3BsYXliYWNrX2FuZF9uYXZpZ2F0aW9uX3NldHRpbmdzLnhtbFBLAQIAABQAAgAIAN2mP1h0STUfPAQAAAwVAAAnAAAAAAAAAAEAAAAAAL8JAAB1bml2ZXJzYWwvZmxhc2hfcHVibGlzaGluZ19zZXR0aW5ncy54bWxQSwECAAAUAAIACADdpj9YN4uHansDAACsDAAAIQAAAAAAAAABAAAAAABADgAAdW5pdmVyc2FsL2ZsYXNoX3NraW5fc2V0dGluZ3MueG1sUEsBAgAAFAACAAgA3aY/WKavViM2BAAAlhQAACYAAAAAAAAAAQAAAAAA+hEAAHVuaXZlcnNhbC9odG1sX3B1Ymxpc2hpbmdfc2V0dGluZ3MueG1sUEsBAgAAFAACAAgA3aY/WCYPfuiwAQAAbwYAAB8AAAAAAAAAAQAAAAAAdBYAAHVuaXZlcnNhbC9odG1sX3NraW5fc2V0dGluZ3MuanNQSwECAAAUAAIACADdpj9YFQaV5GsAAABvAAAAHAAAAAAAAAABAAAAAABhGAAAdW5pdmVyc2FsL2xvY2FsX3NldHRpbmdzLnhtbFBLAQIAABQAAgAIAN2mP1jCG66ZaBIAAPdNAAAXAAAAAAAAAAAAAAAAAAYZAAB1bml2ZXJzYWwvdW5pdmVyc2FsLnBuZ1BLAQIAABQAAgAIAN2mP1jqIQ4TSwAAAGwAAAAbAAAAAAAAAAEAAAAAAKMrAAB1bml2ZXJzYWwvdW5pdmVyc2FsLnBuZy54bWxQSwUGAAAAAAoACgAGAwAAJywAAAAA"/>
  <p:tag name="ISPRING_SCORM_RATE_QUIZZES" val="0"/>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3449</Words>
  <Application>Microsoft Office PowerPoint</Application>
  <PresentationFormat>Ευρεία οθόνη</PresentationFormat>
  <Paragraphs>259</Paragraphs>
  <Slides>33</Slides>
  <Notes>33</Notes>
  <HiddenSlides>0</HiddenSlides>
  <MMClips>0</MMClips>
  <ScaleCrop>false</ScaleCrop>
  <HeadingPairs>
    <vt:vector size="6" baseType="variant">
      <vt:variant>
        <vt:lpstr>Γραμματοσειρές που χρησιμοποιούνται</vt:lpstr>
      </vt:variant>
      <vt:variant>
        <vt:i4>11</vt:i4>
      </vt:variant>
      <vt:variant>
        <vt:lpstr>Θέμα</vt:lpstr>
      </vt:variant>
      <vt:variant>
        <vt:i4>1</vt:i4>
      </vt:variant>
      <vt:variant>
        <vt:lpstr>Τίτλοι διαφανειών</vt:lpstr>
      </vt:variant>
      <vt:variant>
        <vt:i4>33</vt:i4>
      </vt:variant>
    </vt:vector>
  </HeadingPairs>
  <TitlesOfParts>
    <vt:vector size="45" baseType="lpstr">
      <vt:lpstr>Adobe Gothic Std B</vt:lpstr>
      <vt:lpstr>MS PGothic</vt:lpstr>
      <vt:lpstr>Arial</vt:lpstr>
      <vt:lpstr>Calibri</vt:lpstr>
      <vt:lpstr>Calibri Light</vt:lpstr>
      <vt:lpstr>Courier New</vt:lpstr>
      <vt:lpstr>Impact</vt:lpstr>
      <vt:lpstr>Symbol</vt:lpstr>
      <vt:lpstr>Times New Roman</vt:lpstr>
      <vt:lpstr>Verdana</vt:lpstr>
      <vt:lpstr>Wingdings</vt:lpstr>
      <vt:lpstr>Θέμα του Office</vt:lpstr>
      <vt:lpstr>Παρουσίαση του PowerPoint</vt:lpstr>
      <vt:lpstr>Partner</vt:lpstr>
      <vt:lpstr>Module</vt:lpstr>
      <vt:lpstr>Zielsetzung oder warum es wichtig ist, diesen Teil zu lesen </vt:lpstr>
      <vt:lpstr>Einführung </vt:lpstr>
      <vt:lpstr>Was sind Reflexionsfähigkeiten?  </vt:lpstr>
      <vt:lpstr>Reflexionsfähigkeiten und Informationsstörungen   </vt:lpstr>
      <vt:lpstr>Drei Phasen der Informationsstörung</vt:lpstr>
      <vt:lpstr>Die Bedeutung von reflektierenden Kompetenzen bei Informationsdefiziten </vt:lpstr>
      <vt:lpstr>Berücksichtigung von bedeutenden Fähigkeiten</vt:lpstr>
      <vt:lpstr>Berücksichtigung von bedeutenden Fähigkeiten</vt:lpstr>
      <vt:lpstr>Berücksichtigung von bedeutenden Fähigkeiten</vt:lpstr>
      <vt:lpstr>Einige der wichtigsten Reflexionsfähigkeiten </vt:lpstr>
      <vt:lpstr>Reflexion als kognitiver Prozess</vt:lpstr>
      <vt:lpstr>Arten der Reflexion </vt:lpstr>
      <vt:lpstr>Arten der Reflexion </vt:lpstr>
      <vt:lpstr>Arten der Reflexion </vt:lpstr>
      <vt:lpstr>Zusammenfassen im Prozess der Reflexion </vt:lpstr>
      <vt:lpstr>Zusammenfassen im Prozess der Reflexion </vt:lpstr>
      <vt:lpstr>Zusammenfassen im Prozess der Reflexion </vt:lpstr>
      <vt:lpstr>Zusammenfassen im Prozess der Reflexion </vt:lpstr>
      <vt:lpstr>Ein Beispiel für eine Zusammenfassung</vt:lpstr>
      <vt:lpstr>Paraphrasierung im Prozess der Reflexion </vt:lpstr>
      <vt:lpstr>Ein Beispiel für Paraphrasierung </vt:lpstr>
      <vt:lpstr>Reflektierte Praxis </vt:lpstr>
      <vt:lpstr>Die sechs Phasen des Gibbs-Reflexionszyklus </vt:lpstr>
      <vt:lpstr>Gibbs-Reflexionszyklus in der Praxis </vt:lpstr>
      <vt:lpstr>Gibbs-Reflexionszyklus in der Praxis </vt:lpstr>
      <vt:lpstr>Gibbs-Reflexionszyklus in der Praxis </vt:lpstr>
      <vt:lpstr>Gibbs-Reflexionszyklus in der Praxis </vt:lpstr>
      <vt:lpstr>Referenzen und weiterführende Literatur</vt:lpstr>
      <vt:lpstr>Referenzen und weiterführende Literatur</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COSTAID_Module 6_Reflective_skills_DE</dc:title>
  <dc:creator>pantelis bbalaouras</dc:creator>
  <cp:keywords>, docId:EEA0DD8B9B2943A2134DDA875AEC9553</cp:keywords>
  <cp:lastModifiedBy>pantelis</cp:lastModifiedBy>
  <cp:revision>142</cp:revision>
  <dcterms:created xsi:type="dcterms:W3CDTF">2020-06-02T13:31:56Z</dcterms:created>
  <dcterms:modified xsi:type="dcterms:W3CDTF">2024-01-31T18:55:34Z</dcterms:modified>
</cp:coreProperties>
</file>