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512" r:id="rId2"/>
    <p:sldId id="444" r:id="rId3"/>
    <p:sldId id="509" r:id="rId4"/>
    <p:sldId id="420" r:id="rId5"/>
    <p:sldId id="295" r:id="rId6"/>
    <p:sldId id="515" r:id="rId7"/>
    <p:sldId id="513" r:id="rId8"/>
    <p:sldId id="514" r:id="rId9"/>
    <p:sldId id="522" r:id="rId10"/>
    <p:sldId id="524" r:id="rId11"/>
    <p:sldId id="523" r:id="rId12"/>
    <p:sldId id="516" r:id="rId13"/>
    <p:sldId id="518" r:id="rId14"/>
    <p:sldId id="519" r:id="rId15"/>
    <p:sldId id="520" r:id="rId16"/>
    <p:sldId id="525" r:id="rId17"/>
    <p:sldId id="526" r:id="rId18"/>
    <p:sldId id="325" r:id="rId19"/>
    <p:sldId id="527" r:id="rId20"/>
    <p:sldId id="442" r:id="rId21"/>
  </p:sldIdLst>
  <p:sldSz cx="12192000" cy="6858000"/>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004899"/>
    <a:srgbClr val="E89704"/>
    <a:srgbClr val="D8134D"/>
    <a:srgbClr val="38289E"/>
    <a:srgbClr val="E24231"/>
    <a:srgbClr val="D7124E"/>
    <a:srgbClr val="1F9ED7"/>
    <a:srgbClr val="D71921"/>
    <a:srgbClr val="1C3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52380-DD8B-49BC-ABE6-62F4A74EA217}" v="2" dt="2023-11-22T14:58:30.218"/>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4" autoAdjust="0"/>
    <p:restoredTop sz="94660"/>
  </p:normalViewPr>
  <p:slideViewPr>
    <p:cSldViewPr snapToGrid="0">
      <p:cViewPr varScale="1">
        <p:scale>
          <a:sx n="93" d="100"/>
          <a:sy n="93" d="100"/>
        </p:scale>
        <p:origin x="162" y="630"/>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aulusse" userId="1f5f41b363f6e14e" providerId="LiveId" clId="{15A52380-DD8B-49BC-ABE6-62F4A74EA217}"/>
    <pc:docChg chg="modSld">
      <pc:chgData name="Tim Paulusse" userId="1f5f41b363f6e14e" providerId="LiveId" clId="{15A52380-DD8B-49BC-ABE6-62F4A74EA217}" dt="2023-11-22T15:05:08.222" v="2" actId="20577"/>
      <pc:docMkLst>
        <pc:docMk/>
      </pc:docMkLst>
      <pc:sldChg chg="modSp">
        <pc:chgData name="Tim Paulusse" userId="1f5f41b363f6e14e" providerId="LiveId" clId="{15A52380-DD8B-49BC-ABE6-62F4A74EA217}" dt="2023-11-22T14:58:30.218" v="1" actId="20577"/>
        <pc:sldMkLst>
          <pc:docMk/>
          <pc:sldMk cId="1041830205" sldId="509"/>
        </pc:sldMkLst>
        <pc:graphicFrameChg chg="mod">
          <ac:chgData name="Tim Paulusse" userId="1f5f41b363f6e14e" providerId="LiveId" clId="{15A52380-DD8B-49BC-ABE6-62F4A74EA217}" dt="2023-11-22T14:58:30.218" v="1" actId="20577"/>
          <ac:graphicFrameMkLst>
            <pc:docMk/>
            <pc:sldMk cId="1041830205" sldId="509"/>
            <ac:graphicFrameMk id="2" creationId="{75A844CB-C6DD-64D8-6F2A-DB8F426089B8}"/>
          </ac:graphicFrameMkLst>
        </pc:graphicFrameChg>
      </pc:sldChg>
      <pc:sldChg chg="modSp mod">
        <pc:chgData name="Tim Paulusse" userId="1f5f41b363f6e14e" providerId="LiveId" clId="{15A52380-DD8B-49BC-ABE6-62F4A74EA217}" dt="2023-11-22T15:05:08.222" v="2" actId="20577"/>
        <pc:sldMkLst>
          <pc:docMk/>
          <pc:sldMk cId="2774467393" sldId="514"/>
        </pc:sldMkLst>
        <pc:spChg chg="mod">
          <ac:chgData name="Tim Paulusse" userId="1f5f41b363f6e14e" providerId="LiveId" clId="{15A52380-DD8B-49BC-ABE6-62F4A74EA217}" dt="2023-11-22T15:05:08.222" v="2" actId="20577"/>
          <ac:spMkLst>
            <pc:docMk/>
            <pc:sldMk cId="2774467393" sldId="514"/>
            <ac:spMk id="6" creationId="{13725DC3-E1D4-4E92-AF5A-F0DED3AA5B9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1. </a:t>
          </a:r>
          <a:r>
            <a:rPr lang="en-US" sz="3200" kern="1200" dirty="0">
              <a:solidFill>
                <a:schemeClr val="tx1"/>
              </a:solidFill>
            </a:rPr>
            <a:t>Ozaveščanje </a:t>
          </a:r>
          <a:endParaRPr lang="el-GR" sz="3200" kern="1200" dirty="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rgbClr val="95C11F"/>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2. Kritično razmišljanje</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Reševanje konfliktov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4. </a:t>
          </a:r>
          <a:r>
            <a:rPr lang="en-US" sz="3200" kern="1200" dirty="0">
              <a:solidFill>
                <a:prstClr val="black"/>
              </a:solidFill>
              <a:effectLst/>
              <a:latin typeface="Calibri" panose="020F0502020204030204"/>
              <a:ea typeface="+mn-ea"/>
              <a:cs typeface="+mn-cs"/>
            </a:rPr>
            <a:t>Omogočanje dialoga  </a:t>
          </a:r>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Etika</a:t>
          </a:r>
          <a:endParaRPr lang="el-GR" sz="3200" kern="1200">
            <a:solidFill>
              <a:prstClr val="black"/>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Spretnosti razmišljanja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351AA1E-2C74-48BB-A521-23955E0A9ADD}">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en-US" sz="3200" dirty="0">
              <a:solidFill>
                <a:prstClr val="black"/>
              </a:solidFill>
              <a:effectLst/>
              <a:latin typeface="Calibri" panose="020F0502020204030204"/>
              <a:ea typeface="+mn-ea"/>
              <a:cs typeface="+mn-cs"/>
            </a:rPr>
            <a:t>7. Digitalne spretnosti </a:t>
          </a:r>
          <a:endParaRPr lang="el-GR" sz="3200" dirty="0">
            <a:solidFill>
              <a:prstClr val="black"/>
            </a:solidFill>
            <a:effectLst/>
            <a:latin typeface="Calibri" panose="020F0502020204030204"/>
            <a:ea typeface="+mn-ea"/>
            <a:cs typeface="+mn-cs"/>
          </a:endParaRPr>
        </a:p>
      </dgm:t>
    </dgm:pt>
    <dgm:pt modelId="{950C36F4-EC07-4D02-9417-714879B96E39}" type="parTrans" cxnId="{456B206B-605A-471C-8046-281FC6C7E9B0}">
      <dgm:prSet/>
      <dgm:spPr/>
      <dgm:t>
        <a:bodyPr/>
        <a:lstStyle/>
        <a:p>
          <a:endParaRPr lang="en-GB"/>
        </a:p>
      </dgm:t>
    </dgm:pt>
    <dgm:pt modelId="{C163FAE4-3D42-43AA-8E6C-FEAC6FABA10A}" type="sibTrans" cxnId="{456B206B-605A-471C-8046-281FC6C7E9B0}">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4" custLinFactY="-22104" custLinFactNeighborX="-54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l-GR"/>
        </a:p>
      </dgm:t>
    </dgm:pt>
    <dgm:pt modelId="{E9615218-FA73-4A78-8218-0856620E7CB2}" type="pres">
      <dgm:prSet presAssocID="{2A74883B-AB36-4DBE-A90D-C134F37AC8DE}" presName="spacer" presStyleCnt="0"/>
      <dgm:spPr/>
    </dgm:pt>
    <dgm:pt modelId="{3352B6FF-4293-4555-897C-C1B04E62B888}" type="pres">
      <dgm:prSet presAssocID="{B351AA1E-2C74-48BB-A521-23955E0A9ADD}" presName="parentText" presStyleLbl="node1" presStyleIdx="3" presStyleCnt="4" custLinFactNeighborX="-41374" custLinFactNeighborY="-10782">
        <dgm:presLayoutVars>
          <dgm:chMax val="0"/>
          <dgm:bulletEnabled val="1"/>
        </dgm:presLayoutVars>
      </dgm:prSet>
      <dgm:spPr>
        <a:prstGeom prst="roundRect">
          <a:avLst/>
        </a:prstGeom>
      </dgm:spPr>
      <dgm:t>
        <a:bodyPr/>
        <a:lstStyle/>
        <a:p>
          <a:endParaRPr lang="el-GR"/>
        </a:p>
      </dgm:t>
    </dgm:pt>
  </dgm:ptLst>
  <dgm:cxnLst>
    <dgm:cxn modelId="{456B206B-605A-471C-8046-281FC6C7E9B0}" srcId="{C4D5358F-2C12-40D3-A142-40CC932D99A4}" destId="{B351AA1E-2C74-48BB-A521-23955E0A9ADD}" srcOrd="3" destOrd="0" parTransId="{950C36F4-EC07-4D02-9417-714879B96E39}" sibTransId="{C163FAE4-3D42-43AA-8E6C-FEAC6FABA10A}"/>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4DB2D9C-5A7E-4EEA-89AA-D82CCCD49481}" type="presOf" srcId="{B351AA1E-2C74-48BB-A521-23955E0A9ADD}" destId="{3352B6FF-4293-4555-897C-C1B04E62B88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1327D06E-9E36-45F8-9DBA-CA14A05E8429}" type="presParOf" srcId="{1E395D00-6435-47AF-BDD1-99EEEBD551EE}" destId="{E9615218-FA73-4A78-8218-0856620E7CB2}" srcOrd="5" destOrd="0" presId="urn:microsoft.com/office/officeart/2005/8/layout/vList2"/>
    <dgm:cxn modelId="{5D37EE8F-81F6-4192-B38E-2F624DE676EB}" type="presParOf" srcId="{1E395D00-6435-47AF-BDD1-99EEEBD551EE}" destId="{3352B6FF-4293-4555-897C-C1B04E62B888}"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1. </a:t>
          </a:r>
          <a:r>
            <a:rPr lang="en-US" sz="3200" kern="1200" dirty="0">
              <a:solidFill>
                <a:schemeClr val="tx1"/>
              </a:solidFill>
            </a:rPr>
            <a:t>Ozaveščanje </a:t>
          </a:r>
          <a:endParaRPr lang="el-GR" sz="3200" kern="1200" dirty="0">
            <a:solidFill>
              <a:schemeClr val="tx1"/>
            </a:solidFill>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1175325"/>
          <a:ext cx="4961817" cy="102960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2. Kritično razmišljanje</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50261" y="1225586"/>
        <a:ext cx="4861295" cy="929078"/>
      </dsp:txXfrm>
    </dsp:sp>
    <dsp:sp modelId="{8CDB7BC7-8DB4-48B4-844D-150D6BC9A281}">
      <dsp:nvSpPr>
        <dsp:cNvPr id="0" name=""/>
        <dsp:cNvSpPr/>
      </dsp:nvSpPr>
      <dsp:spPr>
        <a:xfrm>
          <a:off x="0" y="2394834"/>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Reševanje konfliktov </a:t>
          </a:r>
          <a:endParaRPr lang="el-GR" sz="3200" kern="1200" dirty="0">
            <a:solidFill>
              <a:prstClr val="black"/>
            </a:solidFill>
            <a:effectLst/>
            <a:latin typeface="Calibri" panose="020F0502020204030204"/>
            <a:ea typeface="+mn-ea"/>
            <a:cs typeface="+mn-cs"/>
          </a:endParaRPr>
        </a:p>
      </dsp:txBody>
      <dsp:txXfrm>
        <a:off x="50261" y="2445095"/>
        <a:ext cx="486129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97344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4. </a:t>
          </a:r>
          <a:r>
            <a:rPr lang="en-US" sz="3200" kern="1200" dirty="0">
              <a:solidFill>
                <a:prstClr val="black"/>
              </a:solidFill>
              <a:effectLst/>
              <a:latin typeface="Calibri" panose="020F0502020204030204"/>
              <a:ea typeface="+mn-ea"/>
              <a:cs typeface="+mn-cs"/>
            </a:rPr>
            <a:t>Omogočanje dialoga  </a:t>
          </a:r>
          <a:endParaRPr lang="el-GR" sz="3200" kern="1200" dirty="0">
            <a:solidFill>
              <a:prstClr val="black"/>
            </a:solidFill>
            <a:effectLst/>
            <a:latin typeface="Calibri" panose="020F0502020204030204"/>
            <a:ea typeface="+mn-ea"/>
            <a:cs typeface="+mn-cs"/>
          </a:endParaRPr>
        </a:p>
      </dsp:txBody>
      <dsp:txXfrm>
        <a:off x="47519" y="47519"/>
        <a:ext cx="4866779" cy="878402"/>
      </dsp:txXfrm>
    </dsp:sp>
    <dsp:sp modelId="{288E5028-B57D-41A4-A329-2A81DBAE6A20}">
      <dsp:nvSpPr>
        <dsp:cNvPr id="0" name=""/>
        <dsp:cNvSpPr/>
      </dsp:nvSpPr>
      <dsp:spPr>
        <a:xfrm>
          <a:off x="0" y="1108717"/>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Etika</a:t>
          </a:r>
          <a:endParaRPr lang="el-GR" sz="3200" kern="1200">
            <a:solidFill>
              <a:prstClr val="black"/>
            </a:solidFill>
            <a:effectLst/>
            <a:latin typeface="Calibri" panose="020F0502020204030204"/>
            <a:ea typeface="+mn-ea"/>
            <a:cs typeface="+mn-cs"/>
          </a:endParaRPr>
        </a:p>
      </dsp:txBody>
      <dsp:txXfrm>
        <a:off x="47519" y="1156236"/>
        <a:ext cx="4866779" cy="878402"/>
      </dsp:txXfrm>
    </dsp:sp>
    <dsp:sp modelId="{8CDB7BC7-8DB4-48B4-844D-150D6BC9A281}">
      <dsp:nvSpPr>
        <dsp:cNvPr id="0" name=""/>
        <dsp:cNvSpPr/>
      </dsp:nvSpPr>
      <dsp:spPr>
        <a:xfrm>
          <a:off x="0" y="2261708"/>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Spretnosti razmišljanja </a:t>
          </a:r>
          <a:endParaRPr lang="el-GR" sz="3200" kern="1200" dirty="0">
            <a:solidFill>
              <a:prstClr val="black"/>
            </a:solidFill>
            <a:effectLst/>
            <a:latin typeface="Calibri" panose="020F0502020204030204"/>
            <a:ea typeface="+mn-ea"/>
            <a:cs typeface="+mn-cs"/>
          </a:endParaRPr>
        </a:p>
      </dsp:txBody>
      <dsp:txXfrm>
        <a:off x="47519" y="2309227"/>
        <a:ext cx="4866779" cy="878402"/>
      </dsp:txXfrm>
    </dsp:sp>
    <dsp:sp modelId="{3352B6FF-4293-4555-897C-C1B04E62B888}">
      <dsp:nvSpPr>
        <dsp:cNvPr id="0" name=""/>
        <dsp:cNvSpPr/>
      </dsp:nvSpPr>
      <dsp:spPr>
        <a:xfrm>
          <a:off x="0" y="3368760"/>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7. Digitalne spretnosti </a:t>
          </a:r>
          <a:endParaRPr lang="el-GR" sz="3200" kern="1200" dirty="0">
            <a:solidFill>
              <a:prstClr val="black"/>
            </a:solidFill>
            <a:effectLst/>
            <a:latin typeface="Calibri" panose="020F0502020204030204"/>
            <a:ea typeface="+mn-ea"/>
            <a:cs typeface="+mn-cs"/>
          </a:endParaRPr>
        </a:p>
      </dsp:txBody>
      <dsp:txXfrm>
        <a:off x="47519" y="3416279"/>
        <a:ext cx="4866779" cy="8784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2/2/2024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2/2/2024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4241759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2247056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4014857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550036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509009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683454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703604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734915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384127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167320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224514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3621581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1787544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279815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527125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1561107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144901"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Kritično</a:t>
            </a:r>
            <a:r>
              <a:rPr lang="en-US" altLang="el-GR" sz="2400" dirty="0" smtClean="0">
                <a:effectLst>
                  <a:outerShdw blurRad="38100" dist="38100" dir="2700000" algn="tl">
                    <a:srgbClr val="000000">
                      <a:alpha val="43137"/>
                    </a:srgbClr>
                  </a:outerShdw>
                </a:effectLst>
                <a:latin typeface="+mn-lt"/>
              </a:rPr>
              <a:t> </a:t>
            </a:r>
            <a:r>
              <a:rPr lang="en-US" altLang="el-GR" sz="2400" dirty="0" err="1" smtClean="0">
                <a:effectLst>
                  <a:outerShdw blurRad="38100" dist="38100" dir="2700000" algn="tl">
                    <a:srgbClr val="000000">
                      <a:alpha val="43137"/>
                    </a:srgbClr>
                  </a:outerShdw>
                </a:effectLst>
                <a:latin typeface="+mn-lt"/>
              </a:rPr>
              <a:t>razmišljanje</a:t>
            </a:r>
            <a:endParaRPr lang="en-US" altLang="el-GR" sz="2400" dirty="0" smtClean="0">
              <a:effectLst>
                <a:outerShdw blurRad="38100" dist="38100" dir="2700000" algn="tl">
                  <a:srgbClr val="000000">
                    <a:alpha val="43137"/>
                  </a:srgbClr>
                </a:outerShdw>
              </a:effectLst>
              <a:latin typeface="+mn-lt"/>
            </a:endParaRP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2923184"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981743"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2</a:t>
            </a: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asvg="http://schemas.microsoft.com/office/drawing/2016/SVG/main" xmlns="" r:embed="rId4"/>
              </a:ext>
            </a:extLst>
          </a:blip>
          <a:stretch>
            <a:fillRect/>
          </a:stretch>
        </p:blipFill>
        <p:spPr>
          <a:xfrm>
            <a:off x="8788071" y="48972"/>
            <a:ext cx="3381627" cy="843380"/>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5E876A4C-1633-C043-8FF6-871D6AA042F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0" y="6185446"/>
            <a:ext cx="2515320" cy="662723"/>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dirty="0"/>
              <a:t>Unit 1</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11"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144901"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Kritično</a:t>
            </a:r>
            <a:r>
              <a:rPr lang="en-US" altLang="el-GR" sz="2400" dirty="0" smtClean="0">
                <a:effectLst>
                  <a:outerShdw blurRad="38100" dist="38100" dir="2700000" algn="tl">
                    <a:srgbClr val="000000">
                      <a:alpha val="43137"/>
                    </a:srgbClr>
                  </a:outerShdw>
                </a:effectLst>
                <a:latin typeface="+mn-lt"/>
              </a:rPr>
              <a:t> </a:t>
            </a:r>
            <a:r>
              <a:rPr lang="en-US" altLang="el-GR" sz="2400" dirty="0" err="1" smtClean="0">
                <a:effectLst>
                  <a:outerShdw blurRad="38100" dist="38100" dir="2700000" algn="tl">
                    <a:srgbClr val="000000">
                      <a:alpha val="43137"/>
                    </a:srgbClr>
                  </a:outerShdw>
                </a:effectLst>
                <a:latin typeface="+mn-lt"/>
              </a:rPr>
              <a:t>razmišljanje</a:t>
            </a:r>
            <a:endParaRPr lang="en-US" altLang="el-GR" sz="2400" dirty="0" smtClean="0">
              <a:effectLst>
                <a:outerShdw blurRad="38100" dist="38100" dir="2700000" algn="tl">
                  <a:srgbClr val="000000">
                    <a:alpha val="43137"/>
                  </a:srgbClr>
                </a:outerShdw>
              </a:effectLst>
              <a:latin typeface="+mn-lt"/>
            </a:endParaRPr>
          </a:p>
        </p:txBody>
      </p:sp>
      <p:sp>
        <p:nvSpPr>
          <p:cNvPr id="12" name="Oval 8">
            <a:extLst>
              <a:ext uri="{FF2B5EF4-FFF2-40B4-BE49-F238E27FC236}">
                <a16:creationId xmlns:a16="http://schemas.microsoft.com/office/drawing/2014/main" id="{FD00E564-24F8-EC0D-5724-7025327EDB99}"/>
              </a:ext>
            </a:extLst>
          </p:cNvPr>
          <p:cNvSpPr/>
          <p:nvPr userDrawn="1"/>
        </p:nvSpPr>
        <p:spPr bwMode="auto">
          <a:xfrm>
            <a:off x="2923184"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3" name="TextBox 12">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981743"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2</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9"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144901"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Kritično</a:t>
            </a:r>
            <a:r>
              <a:rPr lang="en-US" altLang="el-GR" sz="2400" dirty="0" smtClean="0">
                <a:effectLst>
                  <a:outerShdw blurRad="38100" dist="38100" dir="2700000" algn="tl">
                    <a:srgbClr val="000000">
                      <a:alpha val="43137"/>
                    </a:srgbClr>
                  </a:outerShdw>
                </a:effectLst>
                <a:latin typeface="+mn-lt"/>
              </a:rPr>
              <a:t> </a:t>
            </a:r>
            <a:r>
              <a:rPr lang="en-US" altLang="el-GR" sz="2400" dirty="0" err="1" smtClean="0">
                <a:effectLst>
                  <a:outerShdw blurRad="38100" dist="38100" dir="2700000" algn="tl">
                    <a:srgbClr val="000000">
                      <a:alpha val="43137"/>
                    </a:srgbClr>
                  </a:outerShdw>
                </a:effectLst>
                <a:latin typeface="+mn-lt"/>
              </a:rPr>
              <a:t>razmišljanje</a:t>
            </a:r>
            <a:endParaRPr lang="en-US" altLang="el-GR" sz="2400" dirty="0" smtClean="0">
              <a:effectLst>
                <a:outerShdw blurRad="38100" dist="38100" dir="2700000" algn="tl">
                  <a:srgbClr val="000000">
                    <a:alpha val="43137"/>
                  </a:srgbClr>
                </a:outerShdw>
              </a:effectLst>
              <a:latin typeface="+mn-lt"/>
            </a:endParaRPr>
          </a:p>
        </p:txBody>
      </p:sp>
      <p:sp>
        <p:nvSpPr>
          <p:cNvPr id="10" name="Oval 8">
            <a:extLst>
              <a:ext uri="{FF2B5EF4-FFF2-40B4-BE49-F238E27FC236}">
                <a16:creationId xmlns:a16="http://schemas.microsoft.com/office/drawing/2014/main" id="{FD00E564-24F8-EC0D-5724-7025327EDB99}"/>
              </a:ext>
            </a:extLst>
          </p:cNvPr>
          <p:cNvSpPr/>
          <p:nvPr userDrawn="1"/>
        </p:nvSpPr>
        <p:spPr bwMode="auto">
          <a:xfrm>
            <a:off x="2923184"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1" name="TextBox 10">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981743"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2</a:t>
            </a: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144901"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Kritično</a:t>
            </a:r>
            <a:r>
              <a:rPr lang="en-US" altLang="el-GR" sz="2400" dirty="0" smtClean="0">
                <a:effectLst>
                  <a:outerShdw blurRad="38100" dist="38100" dir="2700000" algn="tl">
                    <a:srgbClr val="000000">
                      <a:alpha val="43137"/>
                    </a:srgbClr>
                  </a:outerShdw>
                </a:effectLst>
                <a:latin typeface="+mn-lt"/>
              </a:rPr>
              <a:t> </a:t>
            </a:r>
            <a:r>
              <a:rPr lang="en-US" altLang="el-GR" sz="2400" dirty="0" err="1" smtClean="0">
                <a:effectLst>
                  <a:outerShdw blurRad="38100" dist="38100" dir="2700000" algn="tl">
                    <a:srgbClr val="000000">
                      <a:alpha val="43137"/>
                    </a:srgbClr>
                  </a:outerShdw>
                </a:effectLst>
                <a:latin typeface="+mn-lt"/>
              </a:rPr>
              <a:t>razmišljanje</a:t>
            </a:r>
            <a:endParaRPr lang="en-US" altLang="el-GR" sz="2400" dirty="0" smtClean="0">
              <a:effectLst>
                <a:outerShdw blurRad="38100" dist="38100" dir="2700000" algn="tl">
                  <a:srgbClr val="000000">
                    <a:alpha val="43137"/>
                  </a:srgbClr>
                </a:outerShdw>
              </a:effectLst>
              <a:latin typeface="+mn-lt"/>
            </a:endParaRPr>
          </a:p>
        </p:txBody>
      </p:sp>
      <p:sp>
        <p:nvSpPr>
          <p:cNvPr id="12" name="Oval 8">
            <a:extLst>
              <a:ext uri="{FF2B5EF4-FFF2-40B4-BE49-F238E27FC236}">
                <a16:creationId xmlns:a16="http://schemas.microsoft.com/office/drawing/2014/main" id="{FD00E564-24F8-EC0D-5724-7025327EDB99}"/>
              </a:ext>
            </a:extLst>
          </p:cNvPr>
          <p:cNvSpPr/>
          <p:nvPr userDrawn="1"/>
        </p:nvSpPr>
        <p:spPr bwMode="auto">
          <a:xfrm>
            <a:off x="2923184"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3" name="TextBox 12">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981743"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2</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2/2/2024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americanpressinstitute.org/publications/six-critical-questions-can-use-evaluate-media-content/"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hyperlink" Target="https://www.freepik.com/free-vector/business-idea-generation-plan-development-pensive-man-with-lightbulb-cartoon-character-technical-mindset-entrepreneurial-mind-brainstorming-process_11668582.htm#query=critical%20thinking&amp;position=29&amp;from_view=search&amp;track=ai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177/09637214221121570"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weforum.org/agenda/2023/02/critical-thinking-ignoring-brai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77/09637214221121570"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hyperlink" Target="https://www.freepik.com/free-vector/creative-characters-putting-idea-bulbs-into-huge-head_18733439.htm#page=2&amp;query=critical%20thinking&amp;position=26&amp;from_view=search&amp;track=ais" TargetMode="External"/><Relationship Id="rId4" Type="http://schemas.openxmlformats.org/officeDocument/2006/relationships/hyperlink" Target="https://sheg.stanford.edu/upload/V3LessonPlans/Executive%20Summary%2011.21.16.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16/S0262-4079(16)32234-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hyperlink" Target="https://www.freepik.com/free-vector/curiosity-brain-concept-illustration_36242174.htm#page=3&amp;query=critical%20thinking&amp;position=31&amp;from_view=search&amp;track=ais" TargetMode="External"/><Relationship Id="rId4" Type="http://schemas.openxmlformats.org/officeDocument/2006/relationships/hyperlink" Target="https://doi.org/10.1080/10304312.2021.199235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16/j.cedpsych.2016.10.001"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paluchja-zajecia.home.amu.edu.pl/seminarium_fakult/sem_f_krytyczne/Critical%20Thinking%20A%20Literature%20Review.pdf"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hyperlink" Target="https://www.freepik.com/free-vector/team-crisis-managers-solving-businessman-problems-employees-with-lightbulb-unraveling-tangle-vector-illustration-teamwork-solution-management-concept_10613678.htm#page=5&amp;query=critical%20thinking&amp;position=15&amp;from_view=search&amp;track=ai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paluchja-zajecia.home.amu.edu.pl/seminarium_fakult/sem_f_krytyczne/Critical%20Thinking%20A%20Literature%20Review.pdf"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s://americanpressinstitute.org/publications/six-critical-questions-can-use-evaluate-media-content/" TargetMode="External"/><Relationship Id="rId3" Type="http://schemas.openxmlformats.org/officeDocument/2006/relationships/hyperlink" Target="https://doi.org/10.1177/2056305120984444" TargetMode="External"/><Relationship Id="rId7" Type="http://schemas.openxmlformats.org/officeDocument/2006/relationships/hyperlink" Target="https://doi.org/10.1002/asi.20672"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doi.org/10.1177/1529100612451018" TargetMode="External"/><Relationship Id="rId5" Type="http://schemas.openxmlformats.org/officeDocument/2006/relationships/hyperlink" Target="https://doi.org/10.1177/09637214221121570" TargetMode="External"/><Relationship Id="rId4" Type="http://schemas.openxmlformats.org/officeDocument/2006/relationships/hyperlink" Target="https://data.parliament.uk/writtenevidence/committeeevidence.svc/evidencedocument/culture-media-and-sport-%20committee/fake-news/written/48215.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heg.stanford.edu/upload/V3LessonPlans/Executive%20Summary%2011.21.16.pdf" TargetMode="External"/><Relationship Id="rId7" Type="http://schemas.openxmlformats.org/officeDocument/2006/relationships/hyperlink" Target="https://www.weforum.org/agenda/2023/02/critical-thinking-ignoring-brain/"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doi.org/10.1080/10304312.2021.1992352" TargetMode="External"/><Relationship Id="rId5" Type="http://schemas.openxmlformats.org/officeDocument/2006/relationships/hyperlink" Target="https://edoc.coe.int/en/media/7495-information-disorder-toward-an-interdisciplinary-framework-for-research-and-policy-making.html" TargetMode="External"/><Relationship Id="rId4" Type="http://schemas.openxmlformats.org/officeDocument/2006/relationships/hyperlink" Target="https://doi.org/10.1162/dmal.9780262562324.073"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3.svg"/><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hyperlink" Target="http://paluchja-zajecia.home.amu.edu.pl/seminarium_fakult/sem_f_krytyczne/Critical%20Thinking%20A%20Literature%20Review.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hyperlink" Target="https://www.freepik.com/free-vector/innovative-ideas-generation-creative-thinking-cognitive-insight-inspiration-genius-inventive-mind-successful-problem-solution-search_11668593.htm#query=critical%20thinking&amp;position=2&amp;from_view=search&amp;track=ai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paluchja-zajecia.home.amu.edu.pl/seminarium_fakult/sem_f_krytyczne/Critical%20Thinking%20A%20Literature%20Review.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hyperlink" Target="https://www.freepik.com/free-vector/design-structure-matrix-abstract-concept_12085239.htm#query=components&amp;position=13&amp;from_view=search&amp;track=sph"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ata.parliament.uk/writtenevidence/committeeevidence.svc/evidencedocument/culture-media-and-sport-%20committee/fake-news/written/48215.htm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177/2056305120984444"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books.google.be/books/about/Thinking_Fast_and_Slow.html?id=AV9x8XakdV0C&amp;redir_esc=y" TargetMode="External"/><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www.freepik.com/free-vector/critical-thinking-concept-illustration_20863438.htm#query=critical%20thinking&amp;position=3&amp;from_view=search&amp;track=ais" TargetMode="External"/><Relationship Id="rId5" Type="http://schemas.openxmlformats.org/officeDocument/2006/relationships/hyperlink" Target="https://doi.org/10.1162/dmal.9780262562324.073" TargetMode="External"/><Relationship Id="rId4" Type="http://schemas.openxmlformats.org/officeDocument/2006/relationships/hyperlink" Target="https://doi.org/10.1002/asi.2067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0" normalizeH="0" baseline="0" noProof="0" dirty="0" err="1" smtClean="0">
                <a:ln>
                  <a:noFill/>
                </a:ln>
                <a:solidFill>
                  <a:srgbClr val="D7124E"/>
                </a:solidFill>
                <a:effectLst/>
                <a:uLnTx/>
                <a:uFillTx/>
                <a:latin typeface="Calibri Light" panose="020F0302020204030204"/>
                <a:ea typeface="Verdana" panose="020B0604030504040204" pitchFamily="34" charset="0"/>
                <a:cs typeface="+mj-cs"/>
              </a:rPr>
              <a:t>Modul</a:t>
            </a:r>
            <a:r>
              <a:rPr kumimoji="0" lang="en-US" sz="6000" b="1" i="0" u="none" strike="noStrike" kern="1200" cap="none" spc="0" normalizeH="0" baseline="0" noProof="0" dirty="0" smtClean="0">
                <a:ln>
                  <a:noFill/>
                </a:ln>
                <a:solidFill>
                  <a:srgbClr val="D7124E"/>
                </a:solidFill>
                <a:effectLst/>
                <a:uLnTx/>
                <a:uFillTx/>
                <a:latin typeface="Calibri Light" panose="020F0302020204030204"/>
                <a:ea typeface="Verdana" panose="020B0604030504040204" pitchFamily="34" charset="0"/>
                <a:cs typeface="+mj-cs"/>
              </a:rPr>
              <a:t> </a:t>
            </a:r>
            <a:r>
              <a:rPr lang="en-US" sz="6000" b="1" noProof="0" dirty="0">
                <a:solidFill>
                  <a:srgbClr val="D7124E"/>
                </a:solidFill>
                <a:effectLst/>
                <a:latin typeface="Calibri Light" panose="020F0302020204030204"/>
                <a:ea typeface="Verdana" panose="020B0604030504040204" pitchFamily="34" charset="0"/>
              </a:rPr>
              <a:t>2 </a:t>
            </a:r>
            <a:r>
              <a:rPr lang="en-US" sz="6000" b="1" dirty="0" err="1">
                <a:solidFill>
                  <a:schemeClr val="tx1"/>
                </a:solidFill>
                <a:effectLst/>
                <a:latin typeface="Calibri Light" panose="020F0302020204030204"/>
                <a:ea typeface="Verdana" panose="020B0604030504040204" pitchFamily="34" charset="0"/>
              </a:rPr>
              <a:t>Kritično </a:t>
            </a:r>
            <a:r>
              <a:rPr lang="en-US" sz="6000" b="1" dirty="0">
                <a:solidFill>
                  <a:schemeClr val="tx1"/>
                </a:solidFill>
                <a:effectLst/>
                <a:latin typeface="Calibri Light" panose="020F0302020204030204"/>
                <a:ea typeface="Verdana" panose="020B0604030504040204" pitchFamily="34" charset="0"/>
              </a:rPr>
              <a:t>mišljenje</a:t>
            </a:r>
            <a:endParaRPr lang="sk-SK"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89704"/>
                </a:solidFill>
                <a:effectLst/>
                <a:uLnTx/>
                <a:uFillTx/>
                <a:latin typeface="Calibri Light" panose="020F0302020204030204"/>
                <a:ea typeface="+mn-ea"/>
                <a:cs typeface="+mn-cs"/>
              </a:rPr>
              <a:t>https://www.costaid.eu</a:t>
            </a:r>
            <a:endParaRPr kumimoji="0" lang="el-GR" sz="1600" b="1" i="0" u="none" strike="noStrike" kern="1200" cap="none" spc="0" normalizeH="0" baseline="0" noProof="0" dirty="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Financira Evropska unija. Izražena stališča in mnenja so izključno stališča in mnenja avtorjev in ne odražajo nujno stališč in mnenj Evropske unije ali Izvajalske agencije za izobraževanje in kulturo (EACEA). Niti Evropska unija niti EACEA ne moreta biti odgovorna zanje</a:t>
            </a:r>
            <a:r>
              <a:rPr lang="en-US" sz="1100" b="0" i="0" dirty="0">
                <a:effectLst>
                  <a:outerShdw blurRad="38100" dist="38100" dir="2700000" algn="tl">
                    <a:srgbClr val="000000">
                      <a:alpha val="43137"/>
                    </a:srgbClr>
                  </a:outerShdw>
                </a:effectLst>
                <a:latin typeface="+mj-lt"/>
              </a:rPr>
              <a:t>.</a:t>
            </a:r>
            <a:endParaRPr lang="en-US" sz="1100" dirty="0">
              <a:effectLst>
                <a:outerShdw blurRad="38100" dist="38100" dir="2700000" algn="tl">
                  <a:srgbClr val="000000">
                    <a:alpha val="43137"/>
                  </a:srgbClr>
                </a:outerShdw>
              </a:effectLst>
              <a:latin typeface="+mj-lt"/>
            </a:endParaRPr>
          </a:p>
        </p:txBody>
      </p:sp>
      <p:pic>
        <p:nvPicPr>
          <p:cNvPr id="11" name="Εικόνα 10"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5E876A4C-1633-C043-8FF6-871D6AA042F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6185446"/>
            <a:ext cx="2515320" cy="662723"/>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Skeptično poznavanje</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2552700"/>
            <a:ext cx="8281201" cy="3676650"/>
          </a:xfrm>
        </p:spPr>
        <p:txBody>
          <a:bodyPr>
            <a:normAutofit/>
          </a:bodyPr>
          <a:lstStyle/>
          <a:p>
            <a:pPr marL="457200" indent="-457200">
              <a:lnSpc>
                <a:spcPct val="120000"/>
              </a:lnSpc>
              <a:buFont typeface="+mj-lt"/>
              <a:buAutoNum type="arabicPeriod"/>
            </a:pPr>
            <a:r>
              <a:rPr lang="en-US" sz="2000" dirty="0">
                <a:solidFill>
                  <a:srgbClr val="333333"/>
                </a:solidFill>
              </a:rPr>
              <a:t>Vrsta: Vključite se v sistem: Za kakšno vrsto vsebine gre?</a:t>
            </a:r>
          </a:p>
          <a:p>
            <a:pPr marL="457200" indent="-457200">
              <a:lnSpc>
                <a:spcPct val="120000"/>
              </a:lnSpc>
              <a:buFont typeface="+mj-lt"/>
              <a:buAutoNum type="arabicPeriod"/>
            </a:pPr>
            <a:r>
              <a:rPr lang="en-US" sz="2000" dirty="0">
                <a:solidFill>
                  <a:srgbClr val="333333"/>
                </a:solidFill>
              </a:rPr>
              <a:t>Vir: Kdo in kaj so navedeni viri ter zakaj naj jim verjamem?</a:t>
            </a:r>
          </a:p>
          <a:p>
            <a:pPr marL="457200" indent="-457200">
              <a:lnSpc>
                <a:spcPct val="120000"/>
              </a:lnSpc>
              <a:buFont typeface="+mj-lt"/>
              <a:buAutoNum type="arabicPeriod"/>
            </a:pPr>
            <a:r>
              <a:rPr lang="en-US" sz="2000" dirty="0">
                <a:solidFill>
                  <a:srgbClr val="333333"/>
                </a:solidFill>
              </a:rPr>
              <a:t>Dokazi: Kakšni so dokazi in kako so bili preverjeni?</a:t>
            </a:r>
          </a:p>
          <a:p>
            <a:pPr marL="457200" indent="-457200">
              <a:lnSpc>
                <a:spcPct val="120000"/>
              </a:lnSpc>
              <a:buFont typeface="+mj-lt"/>
              <a:buAutoNum type="arabicPeriod"/>
            </a:pPr>
            <a:r>
              <a:rPr lang="en-US" sz="2000" dirty="0">
                <a:solidFill>
                  <a:srgbClr val="333333"/>
                </a:solidFill>
              </a:rPr>
              <a:t>Razlaga: Ali je glavna poanta dela dokazana z dokazi?</a:t>
            </a:r>
          </a:p>
          <a:p>
            <a:pPr marL="457200" indent="-457200">
              <a:lnSpc>
                <a:spcPct val="120000"/>
              </a:lnSpc>
              <a:buFont typeface="+mj-lt"/>
              <a:buAutoNum type="arabicPeriod"/>
            </a:pPr>
            <a:r>
              <a:rPr lang="en-US" sz="2000" dirty="0">
                <a:solidFill>
                  <a:srgbClr val="333333"/>
                </a:solidFill>
              </a:rPr>
              <a:t>Popolnost: Kaj manjka? Kakšna bi lahko bila alternativna razlaga ali razumevanje?</a:t>
            </a:r>
          </a:p>
          <a:p>
            <a:pPr marL="457200" indent="-457200">
              <a:lnSpc>
                <a:spcPct val="120000"/>
              </a:lnSpc>
              <a:buFont typeface="+mj-lt"/>
              <a:buAutoNum type="arabicPeriod"/>
            </a:pPr>
            <a:r>
              <a:rPr lang="en-US" sz="2000" dirty="0">
                <a:solidFill>
                  <a:srgbClr val="333333"/>
                </a:solidFill>
              </a:rPr>
              <a:t>Znanje: Ali se vsak dan učim, kar potrebujem?</a:t>
            </a:r>
            <a:endParaRPr lang="en-GB" sz="2000" b="0" i="0" dirty="0">
              <a:solidFill>
                <a:srgbClr val="333333"/>
              </a:solidFill>
              <a:effectLst/>
            </a:endParaRPr>
          </a:p>
        </p:txBody>
      </p:sp>
      <p:sp>
        <p:nvSpPr>
          <p:cNvPr id="2" name="TextBox 1"/>
          <p:cNvSpPr txBox="1"/>
          <p:nvPr/>
        </p:nvSpPr>
        <p:spPr>
          <a:xfrm>
            <a:off x="10315575" y="6429375"/>
            <a:ext cx="1876425" cy="307777"/>
          </a:xfrm>
          <a:prstGeom prst="rect">
            <a:avLst/>
          </a:prstGeom>
        </p:spPr>
        <p:txBody>
          <a:bodyPr wrap="square" rtlCol="0">
            <a:spAutoFit/>
          </a:bodyPr>
          <a:lstStyle/>
          <a:p>
            <a:pPr algn="l"/>
            <a:r>
              <a:rPr lang="nl-BE" sz="1400" dirty="0">
                <a:hlinkClick r:id="rId3"/>
              </a:rPr>
              <a:t>Vir </a:t>
            </a:r>
            <a:r>
              <a:rPr lang="nl-BE" sz="1400" dirty="0"/>
              <a:t>| </a:t>
            </a:r>
            <a:r>
              <a:rPr lang="nl-BE" sz="1400" dirty="0">
                <a:hlinkClick r:id="rId4"/>
              </a:rPr>
              <a:t>Vir slike</a:t>
            </a:r>
            <a:endParaRPr lang="nl-BE" sz="1400" dirty="0"/>
          </a:p>
        </p:txBody>
      </p:sp>
      <p:sp>
        <p:nvSpPr>
          <p:cNvPr id="4" name="TextBox 3"/>
          <p:cNvSpPr txBox="1"/>
          <p:nvPr/>
        </p:nvSpPr>
        <p:spPr>
          <a:xfrm>
            <a:off x="631391" y="1718146"/>
            <a:ext cx="10986301" cy="1046440"/>
          </a:xfrm>
          <a:prstGeom prst="rect">
            <a:avLst/>
          </a:prstGeom>
        </p:spPr>
        <p:txBody>
          <a:bodyPr wrap="square" rtlCol="0">
            <a:spAutoFit/>
          </a:bodyPr>
          <a:lstStyle/>
          <a:p>
            <a:r>
              <a:rPr lang="en-GB" sz="2000" dirty="0">
                <a:solidFill>
                  <a:srgbClr val="333333"/>
                </a:solidFill>
              </a:rPr>
              <a:t>Novinarji in preveritelji dejstev pri svojem delu sistematično obdelujejo in ocenjujejo informacije z uporabo naslednjih </a:t>
            </a:r>
            <a:r>
              <a:rPr lang="en-GB" sz="2000" b="1" dirty="0">
                <a:solidFill>
                  <a:srgbClr val="333333"/>
                </a:solidFill>
              </a:rPr>
              <a:t>šestih vprašanj, ki sestavljajo </a:t>
            </a:r>
            <a:r>
              <a:rPr lang="en-GB" sz="2000" dirty="0">
                <a:solidFill>
                  <a:srgbClr val="333333"/>
                </a:solidFill>
              </a:rPr>
              <a:t>načelo </a:t>
            </a:r>
            <a:r>
              <a:rPr lang="en-GB" sz="2000" b="1" dirty="0">
                <a:solidFill>
                  <a:srgbClr val="333333"/>
                </a:solidFill>
              </a:rPr>
              <a:t>"skeptičnega poznavanja"</a:t>
            </a:r>
            <a:r>
              <a:rPr lang="en-GB" sz="2000" dirty="0">
                <a:solidFill>
                  <a:srgbClr val="333333"/>
                </a:solidFill>
              </a:rPr>
              <a:t>.</a:t>
            </a:r>
          </a:p>
          <a:p>
            <a:pPr algn="l"/>
            <a:endParaRPr lang="nl-BE" sz="2200" dirty="0" err="1"/>
          </a:p>
        </p:txBody>
      </p:sp>
      <p:pic>
        <p:nvPicPr>
          <p:cNvPr id="3074" name="Picture 2" descr="Free vector business idea generation. plan development. pensive man with lightbulb cartoon character. technical mindset, entrepreneurial mind, brainstorming proces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1133" y="2552700"/>
            <a:ext cx="3663217" cy="366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533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Kritično ignoriranje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a:bodyPr>
          <a:lstStyle/>
          <a:p>
            <a:pPr>
              <a:lnSpc>
                <a:spcPct val="120000"/>
              </a:lnSpc>
            </a:pPr>
            <a:r>
              <a:rPr lang="en-GB" sz="2200" dirty="0">
                <a:solidFill>
                  <a:srgbClr val="333333"/>
                </a:solidFill>
              </a:rPr>
              <a:t>Zaradi zapletenega digitalnega okolja, ki vsebuje nenehne dražljaje, ki se potegujejo za našo pozornost, je teh šest vprašanj težko ali celo nemogoče uporabiti pri vsaki informaciji, s katero se srečamo. </a:t>
            </a:r>
          </a:p>
          <a:p>
            <a:pPr>
              <a:lnSpc>
                <a:spcPct val="120000"/>
              </a:lnSpc>
            </a:pPr>
            <a:r>
              <a:rPr lang="en-GB" sz="2200" dirty="0">
                <a:solidFill>
                  <a:srgbClr val="333333"/>
                </a:solidFill>
              </a:rPr>
              <a:t>Namesto spodbujanja kritičnega razmišljanja o vsaki informaciji je pomembno, da vemo, v katere informacije lahko vložimo svoje omejene kognitivne/pozornostne zmogljivosti in katere je bolje prezreti, da ne izčrpamo svojih duševnih virov. </a:t>
            </a:r>
          </a:p>
          <a:p>
            <a:pPr>
              <a:lnSpc>
                <a:spcPct val="120000"/>
              </a:lnSpc>
            </a:pPr>
            <a:r>
              <a:rPr lang="en-GB" sz="2200" dirty="0">
                <a:solidFill>
                  <a:srgbClr val="333333"/>
                </a:solidFill>
              </a:rPr>
              <a:t>To ravnovesje med tem, kaj na spletu prezreti in kam vložiti čas in trud, je znano kot </a:t>
            </a:r>
            <a:r>
              <a:rPr lang="en-GB" sz="2200" b="1" dirty="0">
                <a:solidFill>
                  <a:srgbClr val="333333"/>
                </a:solidFill>
              </a:rPr>
              <a:t>"kritična ignoranca"</a:t>
            </a:r>
            <a:r>
              <a:rPr lang="en-GB" sz="2200" dirty="0">
                <a:solidFill>
                  <a:srgbClr val="333333"/>
                </a:solidFill>
              </a:rPr>
              <a:t>. Kritično ignoriranje pomeni za izobraževalce spremembo paradigme od osredotočanja na analiziranje informacij k moči ignoriranja informacij. Kritično ignoriranje velja za novo kritično mišljenje v digitalni dobi.</a:t>
            </a:r>
          </a:p>
        </p:txBody>
      </p:sp>
      <p:sp>
        <p:nvSpPr>
          <p:cNvPr id="2" name="TextBox 1"/>
          <p:cNvSpPr txBox="1"/>
          <p:nvPr/>
        </p:nvSpPr>
        <p:spPr>
          <a:xfrm>
            <a:off x="10401300" y="6438900"/>
            <a:ext cx="2057400" cy="307777"/>
          </a:xfrm>
          <a:prstGeom prst="rect">
            <a:avLst/>
          </a:prstGeom>
        </p:spPr>
        <p:txBody>
          <a:bodyPr wrap="square" rtlCol="0">
            <a:spAutoFit/>
          </a:bodyPr>
          <a:lstStyle/>
          <a:p>
            <a:pPr algn="l"/>
            <a:r>
              <a:rPr lang="nl-BE" sz="1400" dirty="0">
                <a:hlinkClick r:id="rId3"/>
              </a:rPr>
              <a:t>Vir 1 </a:t>
            </a:r>
            <a:r>
              <a:rPr lang="nl-BE" sz="1400" dirty="0"/>
              <a:t>| </a:t>
            </a:r>
            <a:r>
              <a:rPr lang="nl-BE" sz="1400" dirty="0">
                <a:hlinkClick r:id="rId4"/>
              </a:rPr>
              <a:t>Vir 2</a:t>
            </a:r>
            <a:endParaRPr lang="nl-BE" sz="1400" dirty="0"/>
          </a:p>
        </p:txBody>
      </p:sp>
    </p:spTree>
    <p:extLst>
      <p:ext uri="{BB962C8B-B14F-4D97-AF65-F5344CB8AC3E}">
        <p14:creationId xmlns:p14="http://schemas.microsoft.com/office/powerpoint/2010/main" val="3833344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0" y="838822"/>
            <a:ext cx="11059692" cy="605096"/>
          </a:xfrm>
        </p:spPr>
        <p:txBody>
          <a:bodyPr/>
          <a:lstStyle/>
          <a:p>
            <a:r>
              <a:rPr lang="en-GB" dirty="0"/>
              <a:t>Tri orodja za kritično razmišljanje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37019" y="1443918"/>
            <a:ext cx="8768905" cy="4429351"/>
          </a:xfrm>
        </p:spPr>
        <p:txBody>
          <a:bodyPr>
            <a:noAutofit/>
          </a:bodyPr>
          <a:lstStyle/>
          <a:p>
            <a:pPr marL="457200" indent="-457200">
              <a:lnSpc>
                <a:spcPct val="120000"/>
              </a:lnSpc>
              <a:buFont typeface="+mj-lt"/>
              <a:buAutoNum type="arabicPeriod"/>
            </a:pPr>
            <a:r>
              <a:rPr lang="en-GB" sz="2000" b="1" i="0" dirty="0">
                <a:solidFill>
                  <a:srgbClr val="333333"/>
                </a:solidFill>
                <a:effectLst/>
              </a:rPr>
              <a:t>Samonadzor </a:t>
            </a:r>
            <a:r>
              <a:rPr lang="en-GB" sz="2000" dirty="0">
                <a:solidFill>
                  <a:srgbClr val="333333"/>
                </a:solidFill>
              </a:rPr>
              <a:t>vključuje uporabo </a:t>
            </a:r>
            <a:r>
              <a:rPr lang="en-GB" sz="2000" b="0" i="0" dirty="0">
                <a:solidFill>
                  <a:srgbClr val="333333"/>
                </a:solidFill>
                <a:effectLst/>
              </a:rPr>
              <a:t>strategij </a:t>
            </a:r>
            <a:r>
              <a:rPr lang="en-GB" sz="2000" dirty="0">
                <a:solidFill>
                  <a:srgbClr val="333333"/>
                </a:solidFill>
              </a:rPr>
              <a:t>situacijskega </a:t>
            </a:r>
            <a:r>
              <a:rPr lang="en-GB" sz="2000" b="0" i="0" dirty="0">
                <a:solidFill>
                  <a:srgbClr val="333333"/>
                </a:solidFill>
                <a:effectLst/>
              </a:rPr>
              <a:t>nadzora za </a:t>
            </a:r>
            <a:r>
              <a:rPr lang="en-GB" sz="2000" dirty="0">
                <a:solidFill>
                  <a:srgbClr val="333333"/>
                </a:solidFill>
              </a:rPr>
              <a:t>učinkovito obvladovanje </a:t>
            </a:r>
            <a:r>
              <a:rPr lang="en-GB" sz="2000" b="0" i="0" dirty="0">
                <a:solidFill>
                  <a:srgbClr val="333333"/>
                </a:solidFill>
                <a:effectLst/>
              </a:rPr>
              <a:t>izpostavljenosti motečim </a:t>
            </a:r>
            <a:r>
              <a:rPr lang="en-GB" sz="2000" dirty="0">
                <a:solidFill>
                  <a:srgbClr val="333333"/>
                </a:solidFill>
              </a:rPr>
              <a:t>dražljajem, ki se jim je težko upreti. Ta strategija ohranja avtonomijo in zastopanost uporabnikov ter jim pomaga ponovno pridobiti nadzor nad njihovim informacijskim okoljem. </a:t>
            </a:r>
          </a:p>
          <a:p>
            <a:pPr lvl="1">
              <a:lnSpc>
                <a:spcPct val="120000"/>
              </a:lnSpc>
            </a:pPr>
            <a:r>
              <a:rPr lang="en-GB" sz="2000" b="0" i="0" dirty="0">
                <a:solidFill>
                  <a:srgbClr val="333333"/>
                </a:solidFill>
                <a:effectLst/>
              </a:rPr>
              <a:t>Na primer določanje časovnih omejitev za družbene medije, nastavitev zaslona v sivih odtenkih.</a:t>
            </a:r>
          </a:p>
        </p:txBody>
      </p:sp>
      <p:sp>
        <p:nvSpPr>
          <p:cNvPr id="2" name="Rectangle 1"/>
          <p:cNvSpPr/>
          <p:nvPr/>
        </p:nvSpPr>
        <p:spPr>
          <a:xfrm>
            <a:off x="9305924" y="6406453"/>
            <a:ext cx="2778581" cy="307777"/>
          </a:xfrm>
          <a:prstGeom prst="rect">
            <a:avLst/>
          </a:prstGeom>
        </p:spPr>
        <p:txBody>
          <a:bodyPr wrap="none">
            <a:spAutoFit/>
          </a:bodyPr>
          <a:lstStyle/>
          <a:p>
            <a:r>
              <a:rPr lang="nl-BE" sz="1400" dirty="0">
                <a:hlinkClick r:id="rId3"/>
              </a:rPr>
              <a:t>Vir 1 </a:t>
            </a:r>
            <a:r>
              <a:rPr lang="nl-BE" sz="1400" dirty="0"/>
              <a:t>| </a:t>
            </a:r>
            <a:r>
              <a:rPr lang="nl-BE" sz="1400" dirty="0">
                <a:hlinkClick r:id="rId4"/>
              </a:rPr>
              <a:t>Vir 2 </a:t>
            </a:r>
            <a:r>
              <a:rPr lang="nl-BE" sz="1400" dirty="0"/>
              <a:t>| </a:t>
            </a:r>
            <a:r>
              <a:rPr lang="nl-BE" sz="1400" dirty="0">
                <a:hlinkClick r:id="rId5"/>
              </a:rPr>
              <a:t>Vir slike</a:t>
            </a:r>
            <a:endParaRPr lang="nl-BE" sz="1400" dirty="0"/>
          </a:p>
        </p:txBody>
      </p:sp>
      <p:pic>
        <p:nvPicPr>
          <p:cNvPr id="5122" name="Picture 2" descr="Free vector creative characters putting idea bulbs into huge hea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69170" y="838822"/>
            <a:ext cx="2559050" cy="2559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8000" y="3658593"/>
            <a:ext cx="11186325" cy="3123932"/>
          </a:xfrm>
          <a:prstGeom prst="rect">
            <a:avLst/>
          </a:prstGeom>
        </p:spPr>
        <p:txBody>
          <a:bodyPr wrap="square" rtlCol="0">
            <a:spAutoFit/>
          </a:bodyPr>
          <a:lstStyle/>
          <a:p>
            <a:pPr marL="457200" indent="-457200">
              <a:lnSpc>
                <a:spcPct val="120000"/>
              </a:lnSpc>
              <a:spcBef>
                <a:spcPts val="600"/>
              </a:spcBef>
              <a:spcAft>
                <a:spcPts val="600"/>
              </a:spcAft>
              <a:buClr>
                <a:srgbClr val="95C11F"/>
              </a:buClr>
              <a:buFont typeface="+mj-lt"/>
              <a:buAutoNum type="arabicPeriod" startAt="2"/>
            </a:pPr>
            <a:r>
              <a:rPr lang="en-GB" sz="2000" dirty="0">
                <a:solidFill>
                  <a:srgbClr val="333333"/>
                </a:solidFill>
              </a:rPr>
              <a:t>Pri </a:t>
            </a:r>
            <a:r>
              <a:rPr lang="en-GB" sz="2000" b="1" dirty="0">
                <a:solidFill>
                  <a:srgbClr val="333333"/>
                </a:solidFill>
              </a:rPr>
              <a:t>bočnem branju </a:t>
            </a:r>
            <a:r>
              <a:rPr lang="en-GB" sz="2000" dirty="0">
                <a:solidFill>
                  <a:srgbClr val="333333"/>
                </a:solidFill>
              </a:rPr>
              <a:t>gre za preverjanje informacij tako, da zapustite vir in informacije preverite v drugem viru. </a:t>
            </a:r>
          </a:p>
          <a:p>
            <a:pPr marL="800100" lvl="1" indent="-342900">
              <a:lnSpc>
                <a:spcPct val="120000"/>
              </a:lnSpc>
              <a:spcBef>
                <a:spcPts val="600"/>
              </a:spcBef>
              <a:spcAft>
                <a:spcPts val="600"/>
              </a:spcAft>
              <a:buClr>
                <a:srgbClr val="95C11F"/>
              </a:buClr>
              <a:buFont typeface="Arial" panose="020B0604020202020204" pitchFamily="34" charset="0"/>
              <a:buChar char="•"/>
            </a:pPr>
            <a:r>
              <a:rPr lang="en-GB" sz="2000" dirty="0">
                <a:solidFill>
                  <a:srgbClr val="333333"/>
                </a:solidFill>
              </a:rPr>
              <a:t>Na primer preverjanje več spletnih mest z novicami o istem dogodku, o katerem se poroča.</a:t>
            </a:r>
          </a:p>
          <a:p>
            <a:pPr marL="457200" indent="-457200">
              <a:lnSpc>
                <a:spcPct val="120000"/>
              </a:lnSpc>
              <a:spcBef>
                <a:spcPts val="600"/>
              </a:spcBef>
              <a:spcAft>
                <a:spcPts val="600"/>
              </a:spcAft>
              <a:buClr>
                <a:srgbClr val="95C11F"/>
              </a:buClr>
              <a:buFont typeface="+mj-lt"/>
              <a:buAutoNum type="arabicPeriod" startAt="2"/>
            </a:pPr>
            <a:r>
              <a:rPr lang="en-GB" sz="2000" b="1" dirty="0">
                <a:solidFill>
                  <a:srgbClr val="333333"/>
                </a:solidFill>
              </a:rPr>
              <a:t>"Ne hranite trolov" - hevristika </a:t>
            </a:r>
            <a:r>
              <a:rPr lang="en-GB" sz="2000" dirty="0">
                <a:solidFill>
                  <a:srgbClr val="333333"/>
                </a:solidFill>
              </a:rPr>
              <a:t>se nanaša na zavedanje, da ne smete sodelovati z zlonamernimi spletnimi akterji in jih nagrajevati s pozornostjo. </a:t>
            </a:r>
          </a:p>
          <a:p>
            <a:pPr marL="800100" lvl="1" indent="-342900">
              <a:lnSpc>
                <a:spcPct val="120000"/>
              </a:lnSpc>
              <a:spcBef>
                <a:spcPts val="600"/>
              </a:spcBef>
              <a:spcAft>
                <a:spcPts val="600"/>
              </a:spcAft>
              <a:buClr>
                <a:srgbClr val="95C11F"/>
              </a:buClr>
              <a:buFont typeface="Arial" panose="020B0604020202020204" pitchFamily="34" charset="0"/>
              <a:buChar char="•"/>
            </a:pPr>
            <a:r>
              <a:rPr lang="en-GB" sz="2000" dirty="0">
                <a:solidFill>
                  <a:srgbClr val="333333"/>
                </a:solidFill>
              </a:rPr>
              <a:t>Na primer tako, da jih blokirajo in prijavijo.</a:t>
            </a:r>
          </a:p>
          <a:p>
            <a:pPr algn="l"/>
            <a:endParaRPr lang="nl-BE" dirty="0" err="1"/>
          </a:p>
        </p:txBody>
      </p:sp>
    </p:spTree>
    <p:extLst>
      <p:ext uri="{BB962C8B-B14F-4D97-AF65-F5344CB8AC3E}">
        <p14:creationId xmlns:p14="http://schemas.microsoft.com/office/powerpoint/2010/main" val="4151550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fontScale="90000"/>
          </a:bodyPr>
          <a:lstStyle/>
          <a:p>
            <a:r>
              <a:rPr lang="en-GB" dirty="0"/>
              <a:t>razvijanje kritičnega mišljenja in izogibanje skepticizmu, cinizmu in nezaupanju.</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a:bodyPr>
          <a:lstStyle/>
          <a:p>
            <a:pPr>
              <a:lnSpc>
                <a:spcPct val="120000"/>
              </a:lnSpc>
            </a:pPr>
            <a:r>
              <a:rPr lang="en-GB" sz="2200" b="0" i="0" dirty="0">
                <a:solidFill>
                  <a:srgbClr val="333333"/>
                </a:solidFill>
                <a:effectLst/>
              </a:rPr>
              <a:t>Pri poučevanju kritičnega razmišljanja o informacijah je pomembno, da smo pozorni na to, da ne spodbujamo pretiranega skepticizma, cinizma in nezaupanja do medijev. </a:t>
            </a:r>
          </a:p>
          <a:p>
            <a:pPr>
              <a:lnSpc>
                <a:spcPct val="120000"/>
              </a:lnSpc>
            </a:pPr>
            <a:r>
              <a:rPr lang="en-GB" sz="2200" b="1" dirty="0">
                <a:solidFill>
                  <a:srgbClr val="333333"/>
                </a:solidFill>
              </a:rPr>
              <a:t>Med zdravim skepticizmom in nezaupanjem je tanka meja</a:t>
            </a:r>
            <a:r>
              <a:rPr lang="en-GB" sz="2200" dirty="0">
                <a:solidFill>
                  <a:srgbClr val="333333"/>
                </a:solidFill>
              </a:rPr>
              <a:t>: kljub dobrim namenom bi lahko izobraževanje o medijski pismenosti učence naučilo nezaupanja do spletnih informacij, ne da bi jim dalo potrebne spretnosti, da bi sami ugotovili, ali je spletna informacija verodostojna. </a:t>
            </a:r>
          </a:p>
          <a:p>
            <a:pPr>
              <a:lnSpc>
                <a:spcPct val="120000"/>
              </a:lnSpc>
            </a:pPr>
            <a:r>
              <a:rPr lang="en-GB" sz="2200" b="0" i="0" dirty="0">
                <a:solidFill>
                  <a:srgbClr val="333333"/>
                </a:solidFill>
                <a:effectLst/>
              </a:rPr>
              <a:t>Ta razvoj bi lahko povzročil splošno nezaupanje v </a:t>
            </a:r>
            <a:r>
              <a:rPr lang="en-GB" sz="2200" dirty="0">
                <a:solidFill>
                  <a:srgbClr val="333333"/>
                </a:solidFill>
              </a:rPr>
              <a:t>medije in slabe metode ocenjevanja verodostojnosti, ki vključujejo selektivne raziskave, ki le potrjujejo že obstoječa prepričanja. </a:t>
            </a:r>
            <a:endParaRPr lang="en-GB" sz="2200" b="0" i="0" dirty="0">
              <a:solidFill>
                <a:srgbClr val="333333"/>
              </a:solidFill>
              <a:effectLst/>
            </a:endParaRPr>
          </a:p>
        </p:txBody>
      </p:sp>
    </p:spTree>
    <p:extLst>
      <p:ext uri="{BB962C8B-B14F-4D97-AF65-F5344CB8AC3E}">
        <p14:creationId xmlns:p14="http://schemas.microsoft.com/office/powerpoint/2010/main" val="3372906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Zavedanje kognitivnih pristranskosti</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9563154" cy="4429351"/>
          </a:xfrm>
        </p:spPr>
        <p:txBody>
          <a:bodyPr>
            <a:normAutofit/>
          </a:bodyPr>
          <a:lstStyle/>
          <a:p>
            <a:pPr>
              <a:lnSpc>
                <a:spcPct val="120000"/>
              </a:lnSpc>
            </a:pPr>
            <a:r>
              <a:rPr lang="en-US" sz="2000" dirty="0"/>
              <a:t>Da bi se izognili pretiranemu </a:t>
            </a:r>
            <a:r>
              <a:rPr lang="en-US" sz="2000" dirty="0" err="1"/>
              <a:t>skepticizmu, </a:t>
            </a:r>
            <a:r>
              <a:rPr lang="en-US" sz="2000" dirty="0"/>
              <a:t>je pomembno, da se izobraževalci, ki poučujejo kritično razmišljanje o spletnih informacijah, ne osredotočajo le na medije, temveč tudi na morebitne napake ali </a:t>
            </a:r>
            <a:r>
              <a:rPr lang="en-US" sz="2000" b="1" dirty="0"/>
              <a:t>kognitivne pristranskosti </a:t>
            </a:r>
            <a:r>
              <a:rPr lang="en-US" sz="2000" dirty="0"/>
              <a:t>posameznikov. </a:t>
            </a:r>
          </a:p>
          <a:p>
            <a:pPr>
              <a:lnSpc>
                <a:spcPct val="120000"/>
              </a:lnSpc>
            </a:pPr>
            <a:r>
              <a:rPr lang="en-US" sz="2000" dirty="0"/>
              <a:t>To vključuje učenje o tem, kako temeljna prepričanja ljudi vplivajo na njihov odnos do informacij in novic ter kaj bi lahko storili, da bi jim pomagali pri bolj preudarnem pristopu k informacijam. </a:t>
            </a:r>
            <a:endParaRPr lang="en-US" sz="2000" dirty="0">
              <a:solidFill>
                <a:srgbClr val="333333"/>
              </a:solidFill>
            </a:endParaRPr>
          </a:p>
          <a:p>
            <a:pPr>
              <a:lnSpc>
                <a:spcPct val="120000"/>
              </a:lnSpc>
            </a:pPr>
            <a:r>
              <a:rPr lang="en-US" sz="2000" b="0" i="0" dirty="0">
                <a:solidFill>
                  <a:srgbClr val="333333"/>
                </a:solidFill>
                <a:effectLst/>
              </a:rPr>
              <a:t>Primer kognitivne pristranskosti je </a:t>
            </a:r>
            <a:r>
              <a:rPr lang="en-US" sz="2000" b="1" i="0" dirty="0">
                <a:solidFill>
                  <a:srgbClr val="333333"/>
                </a:solidFill>
                <a:effectLst/>
              </a:rPr>
              <a:t>potrditvena pristranskost, </a:t>
            </a:r>
            <a:r>
              <a:rPr lang="en-US" sz="2000" b="0" i="0" dirty="0">
                <a:solidFill>
                  <a:srgbClr val="333333"/>
                </a:solidFill>
                <a:effectLst/>
              </a:rPr>
              <a:t>ki se pojavi, ko so posamezniki nagnjeni k informacijam, ki potrjujejo njihov že obstoječi svetovni nazor, in ne k informacijam, ki od njega odstopajo. Raziskave </a:t>
            </a:r>
            <a:r>
              <a:rPr lang="en-US" sz="2000" dirty="0">
                <a:solidFill>
                  <a:srgbClr val="333333"/>
                </a:solidFill>
              </a:rPr>
              <a:t>kažejo, da napačno obveščeni ljudje ne spremenijo svojega mnenja, ko so jim predstavljena dejstva, ki izpodbijajo njihova prepričanja, ampak se verjetno še bolj navežejo na svoja zmotna prepričanja. </a:t>
            </a:r>
            <a:endParaRPr lang="en-GB" sz="2000" b="0" i="0" dirty="0">
              <a:solidFill>
                <a:srgbClr val="333333"/>
              </a:solidFill>
              <a:effectLst/>
            </a:endParaRPr>
          </a:p>
        </p:txBody>
      </p:sp>
      <p:sp>
        <p:nvSpPr>
          <p:cNvPr id="2" name="TextBox 1"/>
          <p:cNvSpPr txBox="1"/>
          <p:nvPr/>
        </p:nvSpPr>
        <p:spPr>
          <a:xfrm>
            <a:off x="9353550" y="6410325"/>
            <a:ext cx="3019425" cy="307777"/>
          </a:xfrm>
          <a:prstGeom prst="rect">
            <a:avLst/>
          </a:prstGeom>
        </p:spPr>
        <p:txBody>
          <a:bodyPr wrap="square" rtlCol="0">
            <a:spAutoFit/>
          </a:bodyPr>
          <a:lstStyle/>
          <a:p>
            <a:pPr algn="l"/>
            <a:r>
              <a:rPr lang="nl-BE" sz="1400" dirty="0">
                <a:hlinkClick r:id="rId3"/>
              </a:rPr>
              <a:t>Vir 1 </a:t>
            </a:r>
            <a:r>
              <a:rPr lang="nl-BE" sz="1400" dirty="0"/>
              <a:t>| </a:t>
            </a:r>
            <a:r>
              <a:rPr lang="nl-BE" sz="1400" dirty="0">
                <a:hlinkClick r:id="rId4"/>
              </a:rPr>
              <a:t>Vir 2 </a:t>
            </a:r>
            <a:r>
              <a:rPr lang="nl-BE" sz="1400" dirty="0"/>
              <a:t>| </a:t>
            </a:r>
            <a:r>
              <a:rPr lang="nl-BE" sz="1400" dirty="0">
                <a:hlinkClick r:id="rId5"/>
              </a:rPr>
              <a:t>Vir slike</a:t>
            </a:r>
            <a:endParaRPr lang="nl-BE" sz="1400" dirty="0"/>
          </a:p>
        </p:txBody>
      </p:sp>
      <p:pic>
        <p:nvPicPr>
          <p:cNvPr id="6146" name="Picture 2" descr="Free vector curiosity brain concept illustration"/>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18949" y="1619024"/>
            <a:ext cx="2554026" cy="255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906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Moč radovednosti za kritično mišljenje</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fontScale="92500" lnSpcReduction="20000"/>
          </a:bodyPr>
          <a:lstStyle/>
          <a:p>
            <a:pPr>
              <a:lnSpc>
                <a:spcPct val="120000"/>
              </a:lnSpc>
            </a:pPr>
            <a:r>
              <a:rPr lang="en-US" dirty="0"/>
              <a:t>Da bi preprečili potrditveno pristranskost in spodbudili odprtost za različne poglede na svet, ki izpodbijajo njihova obstoječa prepričanja, je preprosto poučevanje ljudi in govorjenje, da se motijo, neučinkovit in morda kontraproduktiven pristop.</a:t>
            </a:r>
          </a:p>
          <a:p>
            <a:pPr>
              <a:lnSpc>
                <a:spcPct val="120000"/>
              </a:lnSpc>
            </a:pPr>
            <a:r>
              <a:rPr lang="en-US" dirty="0"/>
              <a:t>Namesto tega raziskovalci menijo, da je spodbujanje </a:t>
            </a:r>
            <a:r>
              <a:rPr lang="en-US" b="1" dirty="0"/>
              <a:t>radovednosti </a:t>
            </a:r>
            <a:r>
              <a:rPr lang="en-US" dirty="0"/>
              <a:t>posameznikov in iskanje učinkovitih načinov za spodbujanje </a:t>
            </a:r>
            <a:r>
              <a:rPr lang="en-US" b="1" dirty="0"/>
              <a:t>raziskovalnega duha v </a:t>
            </a:r>
            <a:r>
              <a:rPr lang="en-US" dirty="0"/>
              <a:t>izobraževalnem sistemu in zunaj njega lahko ključ do spodbujanja kritičnega mišljenja, saj se je izkazalo, da radovednost deluje proti pristranskim informacijam in spodbuja odprtost misli. </a:t>
            </a:r>
          </a:p>
          <a:p>
            <a:pPr>
              <a:lnSpc>
                <a:spcPct val="120000"/>
              </a:lnSpc>
            </a:pPr>
            <a:r>
              <a:rPr lang="en-US" dirty="0"/>
              <a:t>Učiteljem svetujemo, naj oblikujejo pristope poučevanja in učenja, ki bodo učencem omogočili, da bodo resnično radovedni glede sveta, tako da bodo sposobni presojati informacije in sprejemati dokaze, ki nasprotujejo njihovim prepričanjem, in ne bodo iskali le informacij, ki jih potrjujejo.</a:t>
            </a:r>
          </a:p>
          <a:p>
            <a:pPr>
              <a:lnSpc>
                <a:spcPct val="120000"/>
              </a:lnSpc>
            </a:pPr>
            <a:endParaRPr lang="en-US" dirty="0"/>
          </a:p>
          <a:p>
            <a:pPr>
              <a:lnSpc>
                <a:spcPct val="120000"/>
              </a:lnSpc>
            </a:pPr>
            <a:endParaRPr lang="en-US" dirty="0"/>
          </a:p>
          <a:p>
            <a:pPr marL="0" indent="0">
              <a:lnSpc>
                <a:spcPct val="120000"/>
              </a:lnSpc>
              <a:buNone/>
            </a:pPr>
            <a:endParaRPr lang="en-US" sz="2200" dirty="0">
              <a:solidFill>
                <a:srgbClr val="333333"/>
              </a:solidFill>
            </a:endParaRPr>
          </a:p>
        </p:txBody>
      </p:sp>
      <p:sp>
        <p:nvSpPr>
          <p:cNvPr id="2" name="TextBox 1"/>
          <p:cNvSpPr txBox="1"/>
          <p:nvPr/>
        </p:nvSpPr>
        <p:spPr>
          <a:xfrm flipH="1">
            <a:off x="11334750" y="6429374"/>
            <a:ext cx="781050" cy="307777"/>
          </a:xfrm>
          <a:prstGeom prst="rect">
            <a:avLst/>
          </a:prstGeom>
        </p:spPr>
        <p:txBody>
          <a:bodyPr wrap="square" rtlCol="0">
            <a:spAutoFit/>
          </a:bodyPr>
          <a:lstStyle/>
          <a:p>
            <a:pPr algn="l"/>
            <a:r>
              <a:rPr lang="nl-BE" sz="1400" dirty="0">
                <a:hlinkClick r:id="rId3"/>
              </a:rPr>
              <a:t>Vir:</a:t>
            </a:r>
            <a:endParaRPr lang="nl-BE" sz="1400" dirty="0"/>
          </a:p>
        </p:txBody>
      </p:sp>
    </p:spTree>
    <p:extLst>
      <p:ext uri="{BB962C8B-B14F-4D97-AF65-F5344CB8AC3E}">
        <p14:creationId xmlns:p14="http://schemas.microsoft.com/office/powerpoint/2010/main" val="1476311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Strategije za poučevanje kritičnega mišljenja</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a:bodyPr>
          <a:lstStyle/>
          <a:p>
            <a:pPr marL="0" indent="0">
              <a:lnSpc>
                <a:spcPct val="120000"/>
              </a:lnSpc>
              <a:buNone/>
            </a:pPr>
            <a:r>
              <a:rPr lang="en-US" sz="2000" dirty="0"/>
              <a:t>Raziskovalci za poučevanje kritičnega mišljenja priporočajo </a:t>
            </a:r>
            <a:r>
              <a:rPr lang="en-US" sz="2000" b="1" dirty="0"/>
              <a:t>štiri vrste poučevanja</a:t>
            </a:r>
          </a:p>
          <a:p>
            <a:pPr marL="457200" indent="-457200">
              <a:lnSpc>
                <a:spcPct val="120000"/>
              </a:lnSpc>
              <a:buFont typeface="+mj-lt"/>
              <a:buAutoNum type="arabicPeriod"/>
            </a:pPr>
            <a:r>
              <a:rPr lang="en-US" sz="2000" b="1" dirty="0"/>
              <a:t>Izrecno poučevanje </a:t>
            </a:r>
            <a:r>
              <a:rPr lang="en-US" sz="2000" dirty="0"/>
              <a:t>o kritičnem mišljenju ob upoštevanju dispozicijske/afektivne komponente kritičnega mišljenja.</a:t>
            </a:r>
          </a:p>
          <a:p>
            <a:pPr marL="457200" indent="-457200">
              <a:lnSpc>
                <a:spcPct val="120000"/>
              </a:lnSpc>
              <a:buFont typeface="+mj-lt"/>
              <a:buAutoNum type="arabicPeriod"/>
            </a:pPr>
            <a:r>
              <a:rPr lang="en-US" sz="2000" b="1" dirty="0"/>
              <a:t>Sodelovalno ali kooperativno učenje, </a:t>
            </a:r>
            <a:r>
              <a:rPr lang="en-US" sz="2000" dirty="0"/>
              <a:t>pri katerem so socialni stiki in odnosi pomembni za razvoj sposobnosti kritičnega mišljenja. Sodelovanje ustvarja priložnosti, da se nesoglasja in napačne predstave pokažejo in popravijo. </a:t>
            </a:r>
          </a:p>
          <a:p>
            <a:pPr lvl="1">
              <a:lnSpc>
                <a:spcPct val="120000"/>
              </a:lnSpc>
            </a:pPr>
            <a:r>
              <a:rPr lang="en-US" sz="1800" dirty="0"/>
              <a:t>učencem zagotovite skupno osnovno znanje, na podlagi katerega bodo lahko sodelovali.</a:t>
            </a:r>
          </a:p>
          <a:p>
            <a:pPr lvl="1">
              <a:lnSpc>
                <a:spcPct val="120000"/>
              </a:lnSpc>
            </a:pPr>
            <a:r>
              <a:rPr lang="en-US" sz="1800" dirty="0"/>
              <a:t>Skupinam ponudite vprašanja ali analitične okvire, ki so nekoliko bolj zapleteni, kot bi jih običajno uporabile same.</a:t>
            </a:r>
          </a:p>
          <a:p>
            <a:pPr lvl="1">
              <a:lnSpc>
                <a:spcPct val="120000"/>
              </a:lnSpc>
            </a:pPr>
            <a:r>
              <a:rPr lang="en-US" sz="1800" dirty="0"/>
              <a:t>strukturirajte dejavnosti z dodeljevanjem posebnih vlog učencem in ustvarjanjem spodbud.</a:t>
            </a:r>
          </a:p>
        </p:txBody>
      </p:sp>
      <p:sp>
        <p:nvSpPr>
          <p:cNvPr id="4" name="TextBox 3"/>
          <p:cNvSpPr txBox="1"/>
          <p:nvPr/>
        </p:nvSpPr>
        <p:spPr>
          <a:xfrm>
            <a:off x="10239375" y="6419850"/>
            <a:ext cx="1857376" cy="307777"/>
          </a:xfrm>
          <a:prstGeom prst="rect">
            <a:avLst/>
          </a:prstGeom>
        </p:spPr>
        <p:txBody>
          <a:bodyPr wrap="square" rtlCol="0">
            <a:spAutoFit/>
          </a:bodyPr>
          <a:lstStyle/>
          <a:p>
            <a:pPr algn="l"/>
            <a:r>
              <a:rPr lang="nl-BE" sz="1400" dirty="0">
                <a:hlinkClick r:id="rId3"/>
              </a:rPr>
              <a:t>Vir </a:t>
            </a:r>
            <a:r>
              <a:rPr lang="nl-BE" sz="1400" dirty="0"/>
              <a:t>| </a:t>
            </a:r>
            <a:r>
              <a:rPr lang="nl-BE" sz="1400" dirty="0">
                <a:hlinkClick r:id="rId4"/>
              </a:rPr>
              <a:t>Vir slike</a:t>
            </a:r>
            <a:endParaRPr lang="nl-BE" sz="1400" dirty="0"/>
          </a:p>
        </p:txBody>
      </p:sp>
      <p:pic>
        <p:nvPicPr>
          <p:cNvPr id="7170" name="Picture 2" descr="Free vector team of crisis managers solving businessman problems. employees with lightbulb unraveling tangle. vector illustration for teamwork, solution, management concep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6101" y="-66676"/>
            <a:ext cx="3504899" cy="218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980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Strategije za poučevanje kritičnega mišljenja</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a:bodyPr>
          <a:lstStyle/>
          <a:p>
            <a:pPr marL="457200" indent="-457200">
              <a:lnSpc>
                <a:spcPct val="120000"/>
              </a:lnSpc>
              <a:buFont typeface="+mj-lt"/>
              <a:buAutoNum type="arabicPeriod" startAt="3"/>
            </a:pPr>
            <a:r>
              <a:rPr lang="en-US" sz="2000" b="1" dirty="0"/>
              <a:t>modeliranje</a:t>
            </a:r>
            <a:r>
              <a:rPr lang="en-US" sz="2000" dirty="0"/>
              <a:t>, pri katerem učitelji pri svojem pouku modelirajo kritično mišljenje tako, da učencem vidno/jasno predstavijo razloge.</a:t>
            </a:r>
          </a:p>
          <a:p>
            <a:pPr lvl="1">
              <a:lnSpc>
                <a:spcPct val="120000"/>
              </a:lnSpc>
            </a:pPr>
            <a:r>
              <a:rPr lang="en-US" sz="2000" dirty="0"/>
              <a:t>Uporabite "glasno razmišljanje", tako da lahko učenci opazujejo učitelja, kako uporablja dokaze in logiko v podporo argumentom in trditvam.</a:t>
            </a:r>
          </a:p>
          <a:p>
            <a:pPr lvl="1">
              <a:lnSpc>
                <a:spcPct val="120000"/>
              </a:lnSpc>
            </a:pPr>
            <a:r>
              <a:rPr lang="en-US" sz="2000" dirty="0"/>
              <a:t>Uporabite konkretne primere, ki so pomembni za poučevanje abstraktnih pojmov, kot je "nasprotje interesov". </a:t>
            </a:r>
          </a:p>
          <a:p>
            <a:pPr marL="457200" indent="-457200">
              <a:lnSpc>
                <a:spcPct val="120000"/>
              </a:lnSpc>
              <a:buFont typeface="+mj-lt"/>
              <a:buAutoNum type="arabicPeriod" startAt="3"/>
            </a:pPr>
            <a:r>
              <a:rPr lang="en-US" sz="2000" b="1" dirty="0"/>
              <a:t>konstruktivistične tehnike, </a:t>
            </a:r>
            <a:r>
              <a:rPr lang="en-US" sz="2000" dirty="0"/>
              <a:t>pri katerih učenci sami prevzamejo vodilno vlogo pri učenju, vloga učitelja pa je </a:t>
            </a:r>
            <a:r>
              <a:rPr lang="en-US" sz="2000" dirty="0" err="1"/>
              <a:t>zmanjšana</a:t>
            </a:r>
            <a:r>
              <a:rPr lang="en-US" sz="2000" dirty="0"/>
              <a:t>. </a:t>
            </a:r>
          </a:p>
          <a:p>
            <a:pPr marL="457200" indent="-457200">
              <a:lnSpc>
                <a:spcPct val="120000"/>
              </a:lnSpc>
              <a:buFont typeface="+mj-lt"/>
              <a:buAutoNum type="arabicPeriod" startAt="3"/>
            </a:pPr>
            <a:endParaRPr lang="en-US" dirty="0"/>
          </a:p>
        </p:txBody>
      </p:sp>
      <p:sp>
        <p:nvSpPr>
          <p:cNvPr id="4" name="TextBox 3"/>
          <p:cNvSpPr txBox="1"/>
          <p:nvPr/>
        </p:nvSpPr>
        <p:spPr>
          <a:xfrm>
            <a:off x="11296651" y="6419850"/>
            <a:ext cx="800100" cy="307777"/>
          </a:xfrm>
          <a:prstGeom prst="rect">
            <a:avLst/>
          </a:prstGeom>
        </p:spPr>
        <p:txBody>
          <a:bodyPr wrap="square" rtlCol="0">
            <a:spAutoFit/>
          </a:bodyPr>
          <a:lstStyle/>
          <a:p>
            <a:pPr algn="l"/>
            <a:r>
              <a:rPr lang="nl-BE" sz="1400" dirty="0">
                <a:hlinkClick r:id="rId3"/>
              </a:rPr>
              <a:t>Vir:</a:t>
            </a:r>
            <a:endParaRPr lang="nl-BE" sz="1400" dirty="0"/>
          </a:p>
        </p:txBody>
      </p:sp>
    </p:spTree>
    <p:extLst>
      <p:ext uri="{BB962C8B-B14F-4D97-AF65-F5344CB8AC3E}">
        <p14:creationId xmlns:p14="http://schemas.microsoft.com/office/powerpoint/2010/main" val="4291746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a:xfrm>
            <a:off x="557997" y="827300"/>
            <a:ext cx="11059692" cy="605096"/>
          </a:xfrm>
        </p:spPr>
        <p:txBody>
          <a:bodyPr>
            <a:normAutofit/>
          </a:bodyPr>
          <a:lstStyle/>
          <a:p>
            <a:r>
              <a:rPr lang="en-GB" sz="2400" dirty="0"/>
              <a:t>Reference in nadaljnje branje</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7" y="1432396"/>
            <a:ext cx="11059693" cy="5061057"/>
          </a:xfrm>
        </p:spPr>
        <p:txBody>
          <a:bodyPr>
            <a:noAutofit/>
          </a:bodyPr>
          <a:lstStyle/>
          <a:p>
            <a:r>
              <a:rPr lang="nl-BE" sz="1400" dirty="0" err="1"/>
              <a:t>Damasceno</a:t>
            </a:r>
            <a:r>
              <a:rPr lang="nl-BE" sz="1400" dirty="0"/>
              <a:t>, C. S. (2021). </a:t>
            </a:r>
            <a:r>
              <a:rPr lang="nl-BE" sz="1400" dirty="0" err="1"/>
              <a:t>Multiliterarnost za boj proti </a:t>
            </a:r>
            <a:r>
              <a:rPr lang="nl-BE" sz="1400" dirty="0"/>
              <a:t>informacijski zmedi in </a:t>
            </a:r>
            <a:r>
              <a:rPr lang="nl-BE" sz="1400" dirty="0" err="1"/>
              <a:t>spodbujanje državljanskega dialoga</a:t>
            </a:r>
            <a:r>
              <a:rPr lang="nl-BE" sz="1400" dirty="0"/>
              <a:t>. </a:t>
            </a:r>
            <a:r>
              <a:rPr lang="nl-BE" sz="1400" i="1" dirty="0" err="1"/>
              <a:t>Social </a:t>
            </a:r>
            <a:r>
              <a:rPr lang="nl-BE" sz="1400" i="1" dirty="0"/>
              <a:t>Media +. </a:t>
            </a:r>
            <a:r>
              <a:rPr lang="nl-BE" sz="1400" dirty="0">
                <a:hlinkClick r:id="rId3"/>
              </a:rPr>
              <a:t>https://</a:t>
            </a:r>
            <a:r>
              <a:rPr lang="nl-BE" sz="1400" dirty="0" smtClean="0">
                <a:hlinkClick r:id="rId3"/>
              </a:rPr>
              <a:t>doi.org/10.1177/2056305120984444</a:t>
            </a:r>
            <a:r>
              <a:rPr lang="nl-BE" sz="1400" dirty="0" smtClean="0"/>
              <a:t>  </a:t>
            </a:r>
            <a:endParaRPr lang="nl-BE" sz="1400" dirty="0"/>
          </a:p>
          <a:p>
            <a:r>
              <a:rPr lang="en-GB" sz="1400" dirty="0"/>
              <a:t>Goldstein, S., Secker, J., Coonan, E. in Walton, G. (2017). </a:t>
            </a:r>
            <a:r>
              <a:rPr lang="en-US" sz="1400" dirty="0"/>
              <a:t>Pisni dokazi, ki sta jih predložila </a:t>
            </a:r>
            <a:r>
              <a:rPr lang="en-US" sz="1400" dirty="0" err="1"/>
              <a:t>InformAll </a:t>
            </a:r>
            <a:r>
              <a:rPr lang="en-US" sz="1400" dirty="0"/>
              <a:t>in skupina CILIP za informacijsko pismenost (FNW0079). Pridobljeno s spletne strani: </a:t>
            </a:r>
            <a:r>
              <a:rPr lang="en-US" sz="1400" dirty="0">
                <a:hlinkClick r:id="rId4"/>
              </a:rPr>
              <a:t>https://data.parliament.uk/writtenevidence/committeeevidence.svc/evidencedocument/culture-media-and-sport-%</a:t>
            </a:r>
            <a:r>
              <a:rPr lang="en-US" sz="1400" dirty="0" smtClean="0">
                <a:hlinkClick r:id="rId4"/>
              </a:rPr>
              <a:t>20committee/fake-news/written/48215.html</a:t>
            </a:r>
            <a:r>
              <a:rPr lang="en-US" sz="1400" dirty="0" smtClean="0"/>
              <a:t>  </a:t>
            </a:r>
            <a:endParaRPr lang="en-US" sz="1400" dirty="0"/>
          </a:p>
          <a:p>
            <a:r>
              <a:rPr lang="en-US" sz="1400" dirty="0"/>
              <a:t>Jones, D. (2016). Videti razum. Človeški možgani izkrivljajo dejstva. Kako lahko spremenimo svoje mišljenje? </a:t>
            </a:r>
            <a:r>
              <a:rPr lang="en-US" sz="1400" i="1" dirty="0"/>
              <a:t>New Scientist, </a:t>
            </a:r>
            <a:r>
              <a:rPr lang="en-US" sz="1400" dirty="0"/>
              <a:t>232 (3102), str. 28-32.</a:t>
            </a:r>
          </a:p>
          <a:p>
            <a:r>
              <a:rPr lang="en-US" sz="1400" dirty="0" err="1"/>
              <a:t>Kahneman</a:t>
            </a:r>
            <a:r>
              <a:rPr lang="en-US" sz="1400" dirty="0"/>
              <a:t>, D. (2011). </a:t>
            </a:r>
            <a:r>
              <a:rPr lang="en-US" sz="1400" i="1" dirty="0"/>
              <a:t>Hitro in počasi razmišljanje</a:t>
            </a:r>
            <a:r>
              <a:rPr lang="en-US" sz="1400" dirty="0"/>
              <a:t>. London: Penguin:</a:t>
            </a:r>
          </a:p>
          <a:p>
            <a:r>
              <a:rPr lang="nl-BE" sz="1400" dirty="0" err="1"/>
              <a:t>Kozyreva</a:t>
            </a:r>
            <a:r>
              <a:rPr lang="nl-BE" sz="1400" dirty="0"/>
              <a:t>, A., Wineburg, S., </a:t>
            </a:r>
            <a:r>
              <a:rPr lang="nl-BE" sz="1400" dirty="0" err="1"/>
              <a:t>Lewandowsky</a:t>
            </a:r>
            <a:r>
              <a:rPr lang="nl-BE" sz="1400" dirty="0"/>
              <a:t>, S. in </a:t>
            </a:r>
            <a:r>
              <a:rPr lang="nl-BE" sz="1400" dirty="0" err="1"/>
              <a:t>Hertwig</a:t>
            </a:r>
            <a:r>
              <a:rPr lang="nl-BE" sz="1400" dirty="0"/>
              <a:t>, R. (2023). Kritično </a:t>
            </a:r>
            <a:r>
              <a:rPr lang="nl-BE" sz="1400" dirty="0" err="1"/>
              <a:t>ignoriranje </a:t>
            </a:r>
            <a:r>
              <a:rPr lang="nl-BE" sz="1400" dirty="0"/>
              <a:t>kot </a:t>
            </a:r>
            <a:r>
              <a:rPr lang="nl-BE" sz="1400" dirty="0" err="1"/>
              <a:t>temeljna kompetenca za </a:t>
            </a:r>
            <a:r>
              <a:rPr lang="nl-BE" sz="1400" dirty="0"/>
              <a:t>digitalne </a:t>
            </a:r>
            <a:r>
              <a:rPr lang="nl-BE" sz="1400" dirty="0" err="1"/>
              <a:t>državljane</a:t>
            </a:r>
            <a:r>
              <a:rPr lang="nl-BE" sz="1400" dirty="0"/>
              <a:t>. </a:t>
            </a:r>
            <a:r>
              <a:rPr lang="nl-BE" sz="1400" i="1" dirty="0" err="1"/>
              <a:t>Current Directions </a:t>
            </a:r>
            <a:r>
              <a:rPr lang="nl-BE" sz="1400" i="1" dirty="0"/>
              <a:t>in </a:t>
            </a:r>
            <a:r>
              <a:rPr lang="nl-BE" sz="1400" i="1" dirty="0" err="1"/>
              <a:t>Psychological Science</a:t>
            </a:r>
            <a:r>
              <a:rPr lang="nl-BE" sz="1400" dirty="0"/>
              <a:t>, </a:t>
            </a:r>
            <a:r>
              <a:rPr lang="nl-BE" sz="1400" i="1" dirty="0"/>
              <a:t>32</a:t>
            </a:r>
            <a:r>
              <a:rPr lang="nl-BE" sz="1400" dirty="0"/>
              <a:t>(1), 81-88. </a:t>
            </a:r>
            <a:r>
              <a:rPr lang="nl-BE" sz="1400" dirty="0">
                <a:hlinkClick r:id="rId5"/>
              </a:rPr>
              <a:t>https://</a:t>
            </a:r>
            <a:r>
              <a:rPr lang="nl-BE" sz="1400" dirty="0" smtClean="0">
                <a:hlinkClick r:id="rId5"/>
              </a:rPr>
              <a:t>doi.org/10.1177/09637214221121570</a:t>
            </a:r>
            <a:r>
              <a:rPr lang="nl-BE" sz="1400" dirty="0" smtClean="0"/>
              <a:t>  </a:t>
            </a:r>
            <a:endParaRPr lang="en-US" sz="1400" dirty="0"/>
          </a:p>
          <a:p>
            <a:r>
              <a:rPr lang="en-US" sz="1400" dirty="0"/>
              <a:t>Lai, E. R. (2011). Kritično mišljenje: (pregled literature): kritično mišljenje: kritično mišljenje. </a:t>
            </a:r>
            <a:r>
              <a:rPr lang="en-US" sz="1400" i="1" dirty="0"/>
              <a:t>Pearson's Research Reports</a:t>
            </a:r>
            <a:r>
              <a:rPr lang="en-US" sz="1400" dirty="0"/>
              <a:t>, </a:t>
            </a:r>
            <a:r>
              <a:rPr lang="en-US" sz="1400" i="1" dirty="0"/>
              <a:t>6</a:t>
            </a:r>
            <a:r>
              <a:rPr lang="en-US" sz="1400" dirty="0"/>
              <a:t>(1).</a:t>
            </a:r>
          </a:p>
          <a:p>
            <a:r>
              <a:rPr lang="en-US" sz="1400" dirty="0"/>
              <a:t>Lewandowsky, S., Ecker, U. K. H., Seifert, C. M., Schwarz, N. in Cook, J. (2012). Napačne informacije in njihovo odpravljanje: (2): nadaljnji vpliv in uspešno </a:t>
            </a:r>
            <a:r>
              <a:rPr lang="en-US" sz="1400" dirty="0" err="1"/>
              <a:t>odpravljanje dezinformacij: </a:t>
            </a:r>
            <a:r>
              <a:rPr lang="en-US" sz="1400" dirty="0"/>
              <a:t>nadaljevanje vpliva in uspešno </a:t>
            </a:r>
            <a:r>
              <a:rPr lang="en-US" sz="1400" dirty="0" err="1"/>
              <a:t>odpravljanje dezinformacij</a:t>
            </a:r>
            <a:r>
              <a:rPr lang="en-US" sz="1400" dirty="0"/>
              <a:t>. </a:t>
            </a:r>
            <a:r>
              <a:rPr lang="en-US" sz="1400" i="1" dirty="0"/>
              <a:t>Psychological Science in the Public Interest, 13</a:t>
            </a:r>
            <a:r>
              <a:rPr lang="en-US" sz="1400" dirty="0"/>
              <a:t>(3), 106-131. https://doi.</a:t>
            </a:r>
            <a:r>
              <a:rPr lang="en-US" sz="1400" dirty="0">
                <a:hlinkClick r:id="rId6"/>
              </a:rPr>
              <a:t>org/10.1177/1529100612451018</a:t>
            </a:r>
            <a:endParaRPr lang="en-US" sz="1400" dirty="0"/>
          </a:p>
          <a:p>
            <a:r>
              <a:rPr lang="en-US" sz="1400" dirty="0"/>
              <a:t>Metzger, M. J. (2007). Razumevanje verodostojnosti na spletu: M.: Modeli za ocenjevanje spletnih informacij in priporočila za prihodnje raziskave. </a:t>
            </a:r>
            <a:r>
              <a:rPr lang="en-US" sz="1400" i="1" dirty="0"/>
              <a:t>Journal of the American Society for Information Science and Technology</a:t>
            </a:r>
            <a:r>
              <a:rPr lang="en-US" sz="1400" dirty="0"/>
              <a:t>, </a:t>
            </a:r>
            <a:r>
              <a:rPr lang="en-US" sz="1400" i="1" dirty="0"/>
              <a:t>58</a:t>
            </a:r>
            <a:r>
              <a:rPr lang="en-US" sz="1400" dirty="0"/>
              <a:t>(13), 2078-2091. </a:t>
            </a:r>
            <a:r>
              <a:rPr lang="en-US" sz="1400" dirty="0">
                <a:hlinkClick r:id="rId7"/>
              </a:rPr>
              <a:t>https://</a:t>
            </a:r>
            <a:r>
              <a:rPr lang="en-US" sz="1400" dirty="0" smtClean="0">
                <a:hlinkClick r:id="rId7"/>
              </a:rPr>
              <a:t>doi.org/10.1002/asi.20672</a:t>
            </a:r>
            <a:r>
              <a:rPr lang="en-US" sz="1400" dirty="0" smtClean="0"/>
              <a:t> </a:t>
            </a:r>
            <a:endParaRPr lang="en-US" sz="1400" dirty="0"/>
          </a:p>
          <a:p>
            <a:r>
              <a:rPr lang="en-US" sz="1400" dirty="0" err="1"/>
              <a:t>Rosenstiel</a:t>
            </a:r>
            <a:r>
              <a:rPr lang="en-US" sz="1400" dirty="0"/>
              <a:t>, T. (2013). Šest vprašanj, ki vam bodo povedala, katerim medijem lahko zaupate. </a:t>
            </a:r>
            <a:r>
              <a:rPr lang="en-US" sz="1400" i="1" dirty="0"/>
              <a:t>American Press Institute. </a:t>
            </a:r>
            <a:r>
              <a:rPr lang="en-US" sz="1400" dirty="0"/>
              <a:t>Pridobljeno s spletne strani: </a:t>
            </a:r>
            <a:r>
              <a:rPr lang="en-US" sz="1400" dirty="0">
                <a:hlinkClick r:id="rId8"/>
              </a:rPr>
              <a:t>https://americanpressinstitute.org/publications/six-critical-questions-can-use-evaluate-media-content</a:t>
            </a:r>
            <a:r>
              <a:rPr lang="en-US" sz="1400" dirty="0" smtClean="0">
                <a:hlinkClick r:id="rId8"/>
              </a:rPr>
              <a:t>/</a:t>
            </a:r>
            <a:r>
              <a:rPr lang="en-US" sz="1400" dirty="0" smtClean="0"/>
              <a:t> . </a:t>
            </a:r>
            <a:endParaRPr lang="en-US" sz="14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a:xfrm>
            <a:off x="557997" y="817775"/>
            <a:ext cx="11059692" cy="605096"/>
          </a:xfrm>
        </p:spPr>
        <p:txBody>
          <a:bodyPr>
            <a:normAutofit/>
          </a:bodyPr>
          <a:lstStyle/>
          <a:p>
            <a:r>
              <a:rPr lang="en-GB" sz="2400" dirty="0"/>
              <a:t>Reference in nadaljnje branje</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6" y="1422871"/>
            <a:ext cx="11059693" cy="5061057"/>
          </a:xfrm>
        </p:spPr>
        <p:txBody>
          <a:bodyPr>
            <a:noAutofit/>
          </a:bodyPr>
          <a:lstStyle/>
          <a:p>
            <a:r>
              <a:rPr lang="en-US" sz="1400" dirty="0"/>
              <a:t>Stanford History Education Group, (22. november 2016) Informacije o vrednotenju: </a:t>
            </a:r>
            <a:r>
              <a:rPr lang="en-US" sz="1400" dirty="0">
                <a:hlinkClick r:id="rId3"/>
              </a:rPr>
              <a:t>https://</a:t>
            </a:r>
            <a:r>
              <a:rPr lang="en-US" sz="1400" dirty="0" smtClean="0">
                <a:hlinkClick r:id="rId3"/>
              </a:rPr>
              <a:t>sheg.stanford.edu/upload/V3LessonPlans/Executive%20Summary%2011.21.16.pdf</a:t>
            </a:r>
            <a:r>
              <a:rPr lang="en-US" sz="1400" dirty="0" smtClean="0"/>
              <a:t> </a:t>
            </a:r>
            <a:r>
              <a:rPr lang="en-US" sz="1400" dirty="0" smtClean="0">
                <a:hlinkClick r:id="rId3"/>
              </a:rPr>
              <a:t>. </a:t>
            </a:r>
            <a:endParaRPr lang="en-US" sz="1400" dirty="0">
              <a:hlinkClick r:id="rId3"/>
            </a:endParaRPr>
          </a:p>
          <a:p>
            <a:r>
              <a:rPr lang="en-US" sz="1400" dirty="0" err="1"/>
              <a:t>Sundar</a:t>
            </a:r>
            <a:r>
              <a:rPr lang="en-US" sz="1400" dirty="0"/>
              <a:t>, S. S. (2008). Model MAIN: Model MAIN: hevristični pristop k razumevanju učinkov tehnologije na verodostojnost. In M. Metzger &amp; A. J. </a:t>
            </a:r>
            <a:r>
              <a:rPr lang="en-US" sz="1400" dirty="0" err="1"/>
              <a:t>Flanagin </a:t>
            </a:r>
            <a:r>
              <a:rPr lang="en-US" sz="1400" dirty="0"/>
              <a:t>(Eds.), </a:t>
            </a:r>
            <a:r>
              <a:rPr lang="en-US" sz="1400" i="1" dirty="0"/>
              <a:t>Digital media, youth, and credibility </a:t>
            </a:r>
            <a:r>
              <a:rPr lang="en-US" sz="1400" dirty="0"/>
              <a:t>(str. 73-100). Cambridge, MA: The MIT Press. </a:t>
            </a:r>
            <a:r>
              <a:rPr lang="en-US" sz="1400" dirty="0">
                <a:hlinkClick r:id="rId4"/>
              </a:rPr>
              <a:t>https://</a:t>
            </a:r>
            <a:r>
              <a:rPr lang="en-US" sz="1400" dirty="0" smtClean="0">
                <a:hlinkClick r:id="rId4"/>
              </a:rPr>
              <a:t>doi.org/10.1162/dmal.9780262562324.073</a:t>
            </a:r>
            <a:r>
              <a:rPr lang="en-US" sz="1400" dirty="0" smtClean="0"/>
              <a:t>  </a:t>
            </a:r>
            <a:endParaRPr lang="en-US" sz="1400" dirty="0"/>
          </a:p>
          <a:p>
            <a:r>
              <a:rPr lang="en-US" sz="1400" dirty="0" err="1"/>
              <a:t>Trevors </a:t>
            </a:r>
            <a:r>
              <a:rPr lang="en-US" sz="1400" dirty="0"/>
              <a:t>et al. (2017). Raziskovanje odnosov med epistemičnimi prepričanji, čustvi in učenjem iz besedil. </a:t>
            </a:r>
            <a:r>
              <a:rPr lang="en-US" sz="1400" i="1" dirty="0"/>
              <a:t>Contemporary Educational Psychology</a:t>
            </a:r>
            <a:r>
              <a:rPr lang="en-US" sz="1400" dirty="0"/>
              <a:t>, </a:t>
            </a:r>
            <a:r>
              <a:rPr lang="en-US" sz="1400" i="1" dirty="0"/>
              <a:t>48</a:t>
            </a:r>
            <a:r>
              <a:rPr lang="en-US" sz="1400" dirty="0"/>
              <a:t>, 116-132. </a:t>
            </a:r>
          </a:p>
          <a:p>
            <a:r>
              <a:rPr lang="en-US" sz="1400" dirty="0"/>
              <a:t>Wardle, C., &amp; </a:t>
            </a:r>
            <a:r>
              <a:rPr lang="en-US" sz="1400" dirty="0" err="1"/>
              <a:t>Derakhshan</a:t>
            </a:r>
            <a:r>
              <a:rPr lang="en-US" sz="1400" dirty="0"/>
              <a:t>, H. (2017). </a:t>
            </a:r>
            <a:r>
              <a:rPr lang="en-US" sz="1400" i="1" dirty="0"/>
              <a:t>Informacijska motnja: (</a:t>
            </a:r>
            <a:r>
              <a:rPr lang="en-US" sz="1400" dirty="0"/>
              <a:t>2017): Na </a:t>
            </a:r>
            <a:r>
              <a:rPr lang="en-US" sz="1400" i="1" dirty="0"/>
              <a:t>poti k interdisciplinarnemu okviru za raziskave in oblikovanje politik.</a:t>
            </a:r>
            <a:r>
              <a:rPr lang="en-US" sz="1400" dirty="0"/>
              <a:t> Strasbourg. Pridobljeno s spletne strani: </a:t>
            </a:r>
            <a:r>
              <a:rPr lang="en-US" sz="1400" dirty="0">
                <a:hlinkClick r:id="rId5"/>
              </a:rPr>
              <a:t>https://</a:t>
            </a:r>
            <a:r>
              <a:rPr lang="en-US" sz="1400" dirty="0" smtClean="0">
                <a:hlinkClick r:id="rId5"/>
              </a:rPr>
              <a:t>edoc.coe.int/en/media/7495-information-disorder-toward-an-interdisciplinary-framework-for-research-and-policy-making.html</a:t>
            </a:r>
            <a:r>
              <a:rPr lang="en-US" sz="1400" dirty="0" smtClean="0"/>
              <a:t> . </a:t>
            </a:r>
            <a:endParaRPr lang="en-US" sz="1400" dirty="0"/>
          </a:p>
          <a:p>
            <a:r>
              <a:rPr lang="en-US" sz="1400" dirty="0"/>
              <a:t>White, A. (2022). Premagovanje "potrditvene </a:t>
            </a:r>
            <a:r>
              <a:rPr lang="en-US" sz="1400" dirty="0" err="1"/>
              <a:t>pristranskosti" </a:t>
            </a:r>
            <a:r>
              <a:rPr lang="en-US" sz="1400" dirty="0"/>
              <a:t>in vztrajanje pri konspirativnih vrstah razmišljanja. </a:t>
            </a:r>
            <a:r>
              <a:rPr lang="en-US" sz="1400" i="1" dirty="0"/>
              <a:t>Continuum: Journal of Media &amp; Cultural Studies</a:t>
            </a:r>
            <a:r>
              <a:rPr lang="en-US" sz="1400" dirty="0"/>
              <a:t>, </a:t>
            </a:r>
            <a:r>
              <a:rPr lang="en-US" sz="1400" i="1" dirty="0"/>
              <a:t>36</a:t>
            </a:r>
            <a:r>
              <a:rPr lang="en-US" sz="1400" dirty="0"/>
              <a:t>(3), 364-376. </a:t>
            </a:r>
            <a:r>
              <a:rPr lang="en-US" sz="1400" dirty="0">
                <a:hlinkClick r:id="rId6"/>
              </a:rPr>
              <a:t>https://doi.</a:t>
            </a:r>
            <a:r>
              <a:rPr lang="en-GB" sz="1400" dirty="0" smtClean="0">
                <a:hlinkClick r:id="rId6"/>
              </a:rPr>
              <a:t>org/10.1080/10304312.2021.1992352</a:t>
            </a:r>
            <a:r>
              <a:rPr lang="en-GB" sz="1400" dirty="0" smtClean="0"/>
              <a:t>  </a:t>
            </a:r>
            <a:endParaRPr lang="en-GB" sz="1400" dirty="0"/>
          </a:p>
          <a:p>
            <a:r>
              <a:rPr lang="en-GB" sz="1400" dirty="0"/>
              <a:t>Svetovni gospodarski forum (2023). </a:t>
            </a:r>
            <a:r>
              <a:rPr lang="en-US" sz="1400" dirty="0"/>
              <a:t>Kritično mišljenje je odlično, vendar se moramo v svetu, polnem informacij, naučiti "kritičnega ignoriranja". Pridobljeno s spletne strani: </a:t>
            </a:r>
            <a:r>
              <a:rPr lang="en-US" sz="1400" dirty="0">
                <a:hlinkClick r:id="rId7"/>
              </a:rPr>
              <a:t>https://www.weforum.org/agenda/2023/02/critical-thinking-ignoring-brain</a:t>
            </a:r>
            <a:r>
              <a:rPr lang="en-US" sz="1400" dirty="0" smtClean="0">
                <a:hlinkClick r:id="rId7"/>
              </a:rPr>
              <a:t>/</a:t>
            </a:r>
            <a:r>
              <a:rPr lang="en-US" sz="1400" dirty="0" smtClean="0"/>
              <a:t>  </a:t>
            </a:r>
            <a:endParaRPr lang="en-US" sz="1400" dirty="0"/>
          </a:p>
        </p:txBody>
      </p:sp>
    </p:spTree>
    <p:extLst>
      <p:ext uri="{BB962C8B-B14F-4D97-AF65-F5344CB8AC3E}">
        <p14:creationId xmlns:p14="http://schemas.microsoft.com/office/powerpoint/2010/main" val="2544073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en-US" sz="4800" kern="1200" dirty="0">
                <a:solidFill>
                  <a:srgbClr val="95C11F"/>
                </a:solidFill>
                <a:ea typeface="+mj-ea"/>
                <a:cs typeface="+mj-cs"/>
              </a:rPr>
              <a:t>Partnerji</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nSpc>
                <a:spcPct val="100000"/>
              </a:lnSpc>
              <a:spcAft>
                <a:spcPts val="600"/>
              </a:spcAft>
            </a:pPr>
            <a:r>
              <a:rPr lang="en-US" sz="3200" b="1" dirty="0">
                <a:solidFill>
                  <a:schemeClr val="bg1"/>
                </a:solidFill>
                <a:latin typeface="+mj-lt"/>
              </a:rPr>
              <a:t>Čestitamo!</a:t>
            </a:r>
            <a:r>
              <a:rPr lang="en-US" sz="2800" b="1" dirty="0">
                <a:solidFill>
                  <a:schemeClr val="bg1"/>
                </a:solidFill>
                <a:latin typeface="+mj-lt"/>
              </a:rPr>
              <a:t/>
            </a:r>
            <a:br>
              <a:rPr lang="en-US" sz="2800" b="1" dirty="0">
                <a:solidFill>
                  <a:schemeClr val="bg1"/>
                </a:solidFill>
                <a:latin typeface="+mj-lt"/>
              </a:rPr>
            </a:br>
            <a:r>
              <a:rPr lang="en-US" b="1" dirty="0">
                <a:solidFill>
                  <a:schemeClr val="bg1"/>
                </a:solidFill>
                <a:latin typeface="+mj-lt"/>
              </a:rPr>
              <a:t>Zaključili ste ta del</a:t>
            </a:r>
            <a:endParaRPr lang="en-US" sz="2800" b="1" dirty="0">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2567709" y="6258631"/>
            <a:ext cx="8014798"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Financira Evropska unija. Izražena stališča in mnenja so izključno stališča in mnenja avtorjev in ne odražajo nujno stališč Evropske unije ali Izvajalske agencije za izobraževanje in kulturo (EACEA). Niti Evropska unija niti EACEA ne moreta biti odgovorna zanje</a:t>
            </a:r>
            <a:r>
              <a:rPr lang="en-US" sz="1100" b="0" i="0">
                <a:latin typeface="+mj-lt"/>
              </a:rPr>
              <a:t>.</a:t>
            </a:r>
            <a:endParaRPr lang="en-US" sz="1100" dirty="0">
              <a:effectLst>
                <a:outerShdw blurRad="38100" dist="38100" dir="2700000" algn="tl">
                  <a:srgbClr val="000000">
                    <a:alpha val="43137"/>
                  </a:srgbClr>
                </a:outerShdw>
              </a:effectLst>
              <a:latin typeface="+mj-l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en-US" sz="5400" dirty="0"/>
              <a:t>Moduli</a:t>
            </a:r>
            <a:endParaRPr lang="el-GR" sz="5400" dirty="0"/>
          </a:p>
        </p:txBody>
      </p:sp>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1377815424"/>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asvg="http://schemas.microsoft.com/office/drawing/2016/SVG/main" xmlns:a14="http://schemas.microsoft.com/office/drawing/2010/main" xmlns:dgm="http://schemas.openxmlformats.org/drawingml/2006/diagram" xmlns:p14="http://schemas.microsoft.com/office/powerpoint/2010/main" xmlns:a16="http://schemas.microsoft.com/office/drawing/2014/main" xmlns="" r:embed="rId9"/>
              </a:ext>
            </a:extLst>
          </a:blip>
          <a:stretch>
            <a:fillRect/>
          </a:stretch>
        </p:blipFill>
        <p:spPr>
          <a:xfrm>
            <a:off x="65504" y="46380"/>
            <a:ext cx="2839621" cy="708203"/>
          </a:xfrm>
          <a:prstGeom prst="rect">
            <a:avLst/>
          </a:prstGeom>
        </p:spPr>
      </p:pic>
      <p:graphicFrame>
        <p:nvGraphicFramePr>
          <p:cNvPr id="2" name="Διάγραμμα 5">
            <a:extLst>
              <a:ext uri="{FF2B5EF4-FFF2-40B4-BE49-F238E27FC236}">
                <a16:creationId xmlns:a16="http://schemas.microsoft.com/office/drawing/2014/main" id="{75A844CB-C6DD-64D8-6F2A-DB8F426089B8}"/>
              </a:ext>
            </a:extLst>
          </p:cNvPr>
          <p:cNvGraphicFramePr/>
          <p:nvPr>
            <p:extLst>
              <p:ext uri="{D42A27DB-BD31-4B8C-83A1-F6EECF244321}">
                <p14:modId xmlns:p14="http://schemas.microsoft.com/office/powerpoint/2010/main" val="2079763911"/>
              </p:ext>
            </p:extLst>
          </p:nvPr>
        </p:nvGraphicFramePr>
        <p:xfrm>
          <a:off x="6325308" y="1632696"/>
          <a:ext cx="4961817" cy="43736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5E876A4C-1633-C043-8FF6-871D6AA042FC}"/>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0" y="6185446"/>
            <a:ext cx="2515320" cy="662723"/>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t>Cilji</a:t>
            </a:r>
            <a:endParaRPr lang="el-GR" dirty="0"/>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558000" y="2903974"/>
            <a:ext cx="7604925" cy="3101691"/>
          </a:xfrm>
        </p:spPr>
        <p:txBody>
          <a:bodyPr>
            <a:normAutofit/>
          </a:bodyPr>
          <a:lstStyle/>
          <a:p>
            <a:pPr>
              <a:buClr>
                <a:srgbClr val="95C11F"/>
              </a:buClr>
              <a:buFont typeface="Wingdings" panose="05000000000000000000" pitchFamily="2" charset="2"/>
              <a:buChar char="ü"/>
            </a:pPr>
            <a:r>
              <a:rPr lang="en-GB" dirty="0"/>
              <a:t>Prikazati, kako pomembno je kritično mišljenje pri ravnanju z informacijsko motnjo.</a:t>
            </a:r>
          </a:p>
          <a:p>
            <a:pPr>
              <a:buClr>
                <a:srgbClr val="95C11F"/>
              </a:buClr>
            </a:pPr>
            <a:r>
              <a:rPr lang="en-GB" dirty="0"/>
              <a:t>razložiti, kaj je kritično mišljenje in katere so njegove sestavine.</a:t>
            </a:r>
          </a:p>
          <a:p>
            <a:pPr>
              <a:buClr>
                <a:srgbClr val="95C11F"/>
              </a:buClr>
            </a:pPr>
            <a:r>
              <a:rPr lang="en-GB" dirty="0"/>
              <a:t>Prikaz orodij, ki jih lahko posamezniki in izobraževalci uporabljajo za kritično mišljenje in ki pomagajo razvijati veščine kritičnega mišljenja.</a:t>
            </a:r>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Kaj je kritično mišljenje?</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2016125"/>
            <a:ext cx="10957726" cy="4429351"/>
          </a:xfrm>
        </p:spPr>
        <p:txBody>
          <a:bodyPr>
            <a:normAutofit fontScale="92500" lnSpcReduction="10000"/>
          </a:bodyPr>
          <a:lstStyle/>
          <a:p>
            <a:pPr marL="0" indent="0">
              <a:lnSpc>
                <a:spcPct val="120000"/>
              </a:lnSpc>
              <a:buNone/>
            </a:pPr>
            <a:r>
              <a:rPr lang="en-GB" sz="2200" b="0" i="0" dirty="0">
                <a:solidFill>
                  <a:srgbClr val="333333"/>
                </a:solidFill>
                <a:effectLst/>
              </a:rPr>
              <a:t>Kritično mišljenje je koncept, ki izhaja iz treh akademskih disciplin: filozofije, (kognitivne) psihologije in izobraževanja. </a:t>
            </a:r>
          </a:p>
          <a:p>
            <a:pPr marL="457200" indent="-457200">
              <a:lnSpc>
                <a:spcPct val="120000"/>
              </a:lnSpc>
              <a:buFont typeface="+mj-lt"/>
              <a:buAutoNum type="arabicPeriod"/>
            </a:pPr>
            <a:r>
              <a:rPr lang="en-GB" sz="2200" b="1" dirty="0">
                <a:solidFill>
                  <a:srgbClr val="333333"/>
                </a:solidFill>
              </a:rPr>
              <a:t>Filozofski pristop </a:t>
            </a:r>
            <a:r>
              <a:rPr lang="en-US" sz="2200" dirty="0">
                <a:solidFill>
                  <a:srgbClr val="333333"/>
                </a:solidFill>
              </a:rPr>
              <a:t>se osredotoča na hipotetičnega kritičnega misleca ter na lastnosti in značilnosti te osebe kot "idealnega tipa", ne pa na vedenje ali dejanja, ki jih kritični mislec lahko izvaja.</a:t>
            </a:r>
          </a:p>
          <a:p>
            <a:pPr marL="457200" indent="-457200">
              <a:lnSpc>
                <a:spcPct val="120000"/>
              </a:lnSpc>
              <a:buFont typeface="+mj-lt"/>
              <a:buAutoNum type="arabicPeriod"/>
            </a:pPr>
            <a:r>
              <a:rPr lang="en-US" sz="2200" b="1" dirty="0">
                <a:solidFill>
                  <a:srgbClr val="333333"/>
                </a:solidFill>
                <a:effectLst/>
              </a:rPr>
              <a:t>Psihološki pristop </a:t>
            </a:r>
            <a:r>
              <a:rPr lang="en-US" sz="2200" b="0" i="0" dirty="0">
                <a:solidFill>
                  <a:srgbClr val="333333"/>
                </a:solidFill>
                <a:effectLst/>
              </a:rPr>
              <a:t>se osredotoča na </a:t>
            </a:r>
            <a:r>
              <a:rPr lang="en-US" sz="2200" dirty="0">
                <a:solidFill>
                  <a:srgbClr val="333333"/>
                </a:solidFill>
              </a:rPr>
              <a:t>to, kako ljudje dejansko razmišljajo, in na to, kako bi morali razmišljati. Kritično mišljenje je tu opredeljeno z dejanji ali vedenjem, ki jih kritični misleci lahko izvajajo.</a:t>
            </a:r>
          </a:p>
          <a:p>
            <a:pPr marL="457200" indent="-457200">
              <a:lnSpc>
                <a:spcPct val="120000"/>
              </a:lnSpc>
              <a:buFont typeface="+mj-lt"/>
              <a:buAutoNum type="arabicPeriod"/>
            </a:pPr>
            <a:r>
              <a:rPr lang="en-US" sz="2200" b="1" dirty="0">
                <a:solidFill>
                  <a:srgbClr val="333333"/>
                </a:solidFill>
                <a:effectLst/>
              </a:rPr>
              <a:t>Izobraževalni pristop temelji na </a:t>
            </a:r>
            <a:r>
              <a:rPr lang="en-US" sz="2200" dirty="0">
                <a:solidFill>
                  <a:srgbClr val="333333"/>
                </a:solidFill>
              </a:rPr>
              <a:t>opazovanju učenja učencev in </a:t>
            </a:r>
            <a:r>
              <a:rPr lang="en-US" sz="2200" b="0" i="0" dirty="0">
                <a:solidFill>
                  <a:srgbClr val="333333"/>
                </a:solidFill>
                <a:effectLst/>
              </a:rPr>
              <a:t>obravnava kritično mišljenje v okviru hierarhične taksonomije kognitivnih spretnosti obdelave informacij, pri čemer je razumevanje na dnu in vrednotenje na vrhu, tri najvišje ravni (analiza, sinteza, vrednotenje) pa predstavljajo kritično mišljenje. </a:t>
            </a:r>
            <a:endParaRPr lang="en-GB" sz="2200" b="0" i="0" dirty="0">
              <a:solidFill>
                <a:srgbClr val="333333"/>
              </a:solidFill>
              <a:effectLst/>
            </a:endParaRPr>
          </a:p>
        </p:txBody>
      </p:sp>
      <p:sp>
        <p:nvSpPr>
          <p:cNvPr id="2" name="TextBox 1"/>
          <p:cNvSpPr txBox="1"/>
          <p:nvPr/>
        </p:nvSpPr>
        <p:spPr>
          <a:xfrm>
            <a:off x="10267950" y="6419850"/>
            <a:ext cx="1828801" cy="307777"/>
          </a:xfrm>
          <a:prstGeom prst="rect">
            <a:avLst/>
          </a:prstGeom>
        </p:spPr>
        <p:txBody>
          <a:bodyPr wrap="square" rtlCol="0">
            <a:spAutoFit/>
          </a:bodyPr>
          <a:lstStyle/>
          <a:p>
            <a:pPr algn="l"/>
            <a:r>
              <a:rPr lang="nl-BE" sz="1400" dirty="0">
                <a:hlinkClick r:id="rId3"/>
              </a:rPr>
              <a:t>Vir </a:t>
            </a:r>
            <a:r>
              <a:rPr lang="nl-BE" sz="1400" dirty="0"/>
              <a:t>| </a:t>
            </a:r>
            <a:r>
              <a:rPr lang="nl-BE" sz="1400" dirty="0">
                <a:hlinkClick r:id="rId4"/>
              </a:rPr>
              <a:t>Vir slike</a:t>
            </a:r>
            <a:endParaRPr lang="nl-BE" sz="1400" dirty="0"/>
          </a:p>
        </p:txBody>
      </p:sp>
      <p:pic>
        <p:nvPicPr>
          <p:cNvPr id="1026" name="Picture 2" descr="Free vector innovative ideas generation. creative thinking, cognitive insight and inspiration, genius inventive mind. successful problem solution search."/>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91725" y="1"/>
            <a:ext cx="2105026"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537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984752"/>
            <a:ext cx="11396576" cy="599188"/>
          </a:xfrm>
        </p:spPr>
        <p:txBody>
          <a:bodyPr/>
          <a:lstStyle/>
          <a:p>
            <a:r>
              <a:rPr lang="en-GB" dirty="0"/>
              <a:t>Sestavine kritičnega mišljenja</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557999" y="1714276"/>
            <a:ext cx="5433226" cy="3133950"/>
          </a:xfrm>
          <a:prstGeom prst="roundRect">
            <a:avLst/>
          </a:prstGeom>
          <a:solidFill>
            <a:schemeClr val="accent1">
              <a:lumMod val="20000"/>
              <a:lumOff val="80000"/>
            </a:schemeClr>
          </a:solidFill>
        </p:spPr>
        <p:txBody>
          <a:bodyPr>
            <a:normAutofit fontScale="70000" lnSpcReduction="20000"/>
          </a:bodyPr>
          <a:lstStyle/>
          <a:p>
            <a:pPr marL="0" indent="0">
              <a:lnSpc>
                <a:spcPct val="120000"/>
              </a:lnSpc>
              <a:buNone/>
            </a:pPr>
            <a:r>
              <a:rPr lang="en-GB" sz="2400" b="1" i="0" dirty="0">
                <a:solidFill>
                  <a:srgbClr val="333333"/>
                </a:solidFill>
                <a:effectLst/>
              </a:rPr>
              <a:t>1. Sposobnosti (veščine)</a:t>
            </a:r>
          </a:p>
          <a:p>
            <a:pPr>
              <a:lnSpc>
                <a:spcPct val="120000"/>
              </a:lnSpc>
            </a:pPr>
            <a:r>
              <a:rPr lang="en-GB" sz="2600" dirty="0">
                <a:solidFill>
                  <a:srgbClr val="333333"/>
                </a:solidFill>
              </a:rPr>
              <a:t>Analiza argumentov, trditev in dokazov</a:t>
            </a:r>
          </a:p>
          <a:p>
            <a:pPr>
              <a:lnSpc>
                <a:spcPct val="120000"/>
              </a:lnSpc>
            </a:pPr>
            <a:r>
              <a:rPr lang="en-GB" sz="2600" dirty="0">
                <a:solidFill>
                  <a:srgbClr val="333333"/>
                </a:solidFill>
              </a:rPr>
              <a:t>sklepanje z uporabo induktivnega ali deduktivnega sklepanja</a:t>
            </a:r>
          </a:p>
          <a:p>
            <a:pPr>
              <a:lnSpc>
                <a:spcPct val="120000"/>
              </a:lnSpc>
            </a:pPr>
            <a:r>
              <a:rPr lang="en-GB" sz="2600" dirty="0">
                <a:solidFill>
                  <a:srgbClr val="333333"/>
                </a:solidFill>
              </a:rPr>
              <a:t>presojanje ali ocenjevanje informacij.</a:t>
            </a:r>
          </a:p>
          <a:p>
            <a:pPr>
              <a:lnSpc>
                <a:spcPct val="120000"/>
              </a:lnSpc>
            </a:pPr>
            <a:r>
              <a:rPr lang="en-GB" sz="2600" dirty="0">
                <a:solidFill>
                  <a:srgbClr val="333333"/>
                </a:solidFill>
              </a:rPr>
              <a:t>Sprejemanje odločitev in reševanje </a:t>
            </a:r>
            <a:r>
              <a:rPr lang="en-GB" sz="2600" b="1" i="0" dirty="0">
                <a:solidFill>
                  <a:srgbClr val="333333"/>
                </a:solidFill>
                <a:effectLst/>
              </a:rPr>
              <a:t>težav </a:t>
            </a:r>
          </a:p>
        </p:txBody>
      </p:sp>
      <p:sp>
        <p:nvSpPr>
          <p:cNvPr id="3" name="Content Placeholder 2"/>
          <p:cNvSpPr>
            <a:spLocks noGrp="1"/>
          </p:cNvSpPr>
          <p:nvPr>
            <p:ph sz="half" idx="2"/>
          </p:nvPr>
        </p:nvSpPr>
        <p:spPr>
          <a:xfrm>
            <a:off x="557999" y="5064287"/>
            <a:ext cx="11062501" cy="1241263"/>
          </a:xfrm>
          <a:prstGeom prst="roundRect">
            <a:avLst/>
          </a:prstGeom>
          <a:solidFill>
            <a:schemeClr val="accent6">
              <a:lumMod val="20000"/>
              <a:lumOff val="80000"/>
            </a:schemeClr>
          </a:solidFill>
        </p:spPr>
        <p:txBody>
          <a:bodyPr>
            <a:normAutofit fontScale="70000" lnSpcReduction="20000"/>
          </a:bodyPr>
          <a:lstStyle/>
          <a:p>
            <a:pPr marL="0" indent="0">
              <a:buNone/>
            </a:pPr>
            <a:r>
              <a:rPr lang="en-US" sz="2400" b="1" dirty="0"/>
              <a:t>3. Pomen osnovnega znanja</a:t>
            </a:r>
          </a:p>
          <a:p>
            <a:r>
              <a:rPr lang="en-US" dirty="0"/>
              <a:t>Znanje o posameznih področjih je ključnega pomena, saj se vrednotenja in dokazi med posameznimi področji zelo razlikujejo.</a:t>
            </a:r>
          </a:p>
          <a:p>
            <a:r>
              <a:rPr lang="en-US" dirty="0"/>
              <a:t>Preveč vrednosti izgubimo, če kritično mišljenje razumemo zgolj kot seznam logičnih operacij.</a:t>
            </a:r>
          </a:p>
        </p:txBody>
      </p:sp>
      <p:sp>
        <p:nvSpPr>
          <p:cNvPr id="7" name="Content Placeholder 2"/>
          <p:cNvSpPr txBox="1">
            <a:spLocks/>
          </p:cNvSpPr>
          <p:nvPr/>
        </p:nvSpPr>
        <p:spPr>
          <a:xfrm>
            <a:off x="6210301" y="1714276"/>
            <a:ext cx="5410200" cy="3133950"/>
          </a:xfrm>
          <a:prstGeom prst="roundRect">
            <a:avLst/>
          </a:prstGeom>
          <a:solidFill>
            <a:schemeClr val="accent2">
              <a:lumMod val="20000"/>
              <a:lumOff val="80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900" b="1" dirty="0"/>
              <a:t>2. Razpoloženja (stališča, miselne navade)</a:t>
            </a:r>
          </a:p>
          <a:p>
            <a:r>
              <a:rPr lang="en-US" sz="2300" dirty="0"/>
              <a:t>Odprtost</a:t>
            </a:r>
          </a:p>
          <a:p>
            <a:r>
              <a:rPr lang="en-US" sz="2300" dirty="0"/>
              <a:t>Pravičnost</a:t>
            </a:r>
          </a:p>
          <a:p>
            <a:r>
              <a:rPr lang="en-US" sz="2300" dirty="0"/>
              <a:t>Nagnjenost k iskanju razloga</a:t>
            </a:r>
          </a:p>
          <a:p>
            <a:r>
              <a:rPr lang="en-US" sz="2300" dirty="0"/>
              <a:t>Radovednost</a:t>
            </a:r>
          </a:p>
          <a:p>
            <a:r>
              <a:rPr lang="en-US" sz="2300" dirty="0"/>
              <a:t>Želja po dobri obveščenosti</a:t>
            </a:r>
          </a:p>
          <a:p>
            <a:r>
              <a:rPr lang="en-US" sz="2300" dirty="0"/>
              <a:t>Prilagodljivost</a:t>
            </a:r>
          </a:p>
          <a:p>
            <a:r>
              <a:rPr lang="en-US" sz="2300" dirty="0"/>
              <a:t>Empatija</a:t>
            </a:r>
            <a:endParaRPr lang="en-US" sz="2000" dirty="0"/>
          </a:p>
        </p:txBody>
      </p:sp>
      <p:sp>
        <p:nvSpPr>
          <p:cNvPr id="8" name="TextBox 7"/>
          <p:cNvSpPr txBox="1"/>
          <p:nvPr/>
        </p:nvSpPr>
        <p:spPr>
          <a:xfrm>
            <a:off x="10229850" y="6419850"/>
            <a:ext cx="1866901" cy="307777"/>
          </a:xfrm>
          <a:prstGeom prst="rect">
            <a:avLst/>
          </a:prstGeom>
        </p:spPr>
        <p:txBody>
          <a:bodyPr wrap="square" rtlCol="0">
            <a:spAutoFit/>
          </a:bodyPr>
          <a:lstStyle/>
          <a:p>
            <a:pPr algn="l"/>
            <a:r>
              <a:rPr lang="nl-BE" sz="1400" dirty="0">
                <a:hlinkClick r:id="rId3"/>
              </a:rPr>
              <a:t>Vir </a:t>
            </a:r>
            <a:r>
              <a:rPr lang="nl-BE" sz="1400" dirty="0"/>
              <a:t>| </a:t>
            </a:r>
            <a:r>
              <a:rPr lang="nl-BE" sz="1400" dirty="0">
                <a:hlinkClick r:id="rId4"/>
              </a:rPr>
              <a:t>Vir slike </a:t>
            </a:r>
            <a:endParaRPr lang="nl-BE" sz="1400" dirty="0"/>
          </a:p>
        </p:txBody>
      </p:sp>
      <p:pic>
        <p:nvPicPr>
          <p:cNvPr id="2052" name="Picture 4" descr="Free vector design structure matrix abstract concep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53625" y="3543300"/>
            <a:ext cx="2000950" cy="200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740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Kritično razmišljanje pri obravnavi informacijske motnje</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429351"/>
          </a:xfrm>
        </p:spPr>
        <p:txBody>
          <a:bodyPr>
            <a:normAutofit/>
          </a:bodyPr>
          <a:lstStyle/>
          <a:p>
            <a:pPr>
              <a:lnSpc>
                <a:spcPct val="120000"/>
              </a:lnSpc>
            </a:pPr>
            <a:r>
              <a:rPr lang="en-GB" sz="2200" b="0" i="0" dirty="0">
                <a:solidFill>
                  <a:srgbClr val="333333"/>
                </a:solidFill>
                <a:effectLst/>
              </a:rPr>
              <a:t>Kritično mišljenje pri obvladovanju informacijskih </a:t>
            </a:r>
            <a:r>
              <a:rPr lang="en-GB" sz="2200" dirty="0">
                <a:solidFill>
                  <a:srgbClr val="333333"/>
                </a:solidFill>
              </a:rPr>
              <a:t>motenj se nanaša na sposobnost dvomiti o informacijah, ki jih posamezniki vidijo, in sposobnost razlikovanja med kakovostno in nezanesljivo vsebino.</a:t>
            </a:r>
          </a:p>
          <a:p>
            <a:pPr>
              <a:lnSpc>
                <a:spcPct val="120000"/>
              </a:lnSpc>
            </a:pPr>
            <a:r>
              <a:rPr lang="en-GB" sz="2200" b="0" i="0" dirty="0">
                <a:solidFill>
                  <a:srgbClr val="333333"/>
                </a:solidFill>
                <a:effectLst/>
              </a:rPr>
              <a:t>Raziskave kažejo, da učenci na splošno pogosto nimajo potrebnih spretnosti za učinkovito orientacijo v informacijskih motnjah.</a:t>
            </a:r>
          </a:p>
          <a:p>
            <a:pPr>
              <a:lnSpc>
                <a:spcPct val="120000"/>
              </a:lnSpc>
            </a:pPr>
            <a:r>
              <a:rPr lang="en-US" sz="2200" dirty="0">
                <a:solidFill>
                  <a:srgbClr val="333333"/>
                </a:solidFill>
              </a:rPr>
              <a:t>Za reševanje tega vprašanja je ključnega pomena, da se zagotovi izobraževanje o informacijskih motnjah in spodbujajo pobude, ki pri učencih spodbujajo kritično mišljenje. Ti ukrepi so bistveni, da bi učenci lahko zgradili svoj notranji kognitivni "požarni zid", ki bi jih obvaroval pred nevarnostmi informacijske motnje.</a:t>
            </a:r>
          </a:p>
        </p:txBody>
      </p:sp>
      <p:sp>
        <p:nvSpPr>
          <p:cNvPr id="2" name="TextBox 1"/>
          <p:cNvSpPr txBox="1"/>
          <p:nvPr/>
        </p:nvSpPr>
        <p:spPr>
          <a:xfrm>
            <a:off x="11315700" y="6410325"/>
            <a:ext cx="1095375" cy="307777"/>
          </a:xfrm>
          <a:prstGeom prst="rect">
            <a:avLst/>
          </a:prstGeom>
        </p:spPr>
        <p:txBody>
          <a:bodyPr wrap="square" rtlCol="0">
            <a:spAutoFit/>
          </a:bodyPr>
          <a:lstStyle/>
          <a:p>
            <a:pPr algn="l"/>
            <a:r>
              <a:rPr lang="nl-BE" sz="1400" dirty="0">
                <a:hlinkClick r:id="rId3"/>
              </a:rPr>
              <a:t>Vir:</a:t>
            </a:r>
            <a:endParaRPr lang="nl-BE" sz="1400" dirty="0"/>
          </a:p>
        </p:txBody>
      </p:sp>
    </p:spTree>
    <p:extLst>
      <p:ext uri="{BB962C8B-B14F-4D97-AF65-F5344CB8AC3E}">
        <p14:creationId xmlns:p14="http://schemas.microsoft.com/office/powerpoint/2010/main" val="2966030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0" y="1017800"/>
            <a:ext cx="11059692" cy="605096"/>
          </a:xfrm>
        </p:spPr>
        <p:txBody>
          <a:bodyPr/>
          <a:lstStyle/>
          <a:p>
            <a:r>
              <a:rPr lang="en-GB" dirty="0"/>
              <a:t>Okvir </a:t>
            </a:r>
            <a:r>
              <a:rPr lang="en-GB" dirty="0" err="1"/>
              <a:t>večpredmetnosti</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622896"/>
            <a:ext cx="10957726" cy="1977554"/>
          </a:xfrm>
        </p:spPr>
        <p:txBody>
          <a:bodyPr>
            <a:noAutofit/>
          </a:bodyPr>
          <a:lstStyle/>
          <a:p>
            <a:pPr>
              <a:lnSpc>
                <a:spcPct val="120000"/>
              </a:lnSpc>
            </a:pPr>
            <a:r>
              <a:rPr lang="en-GB" sz="2000" b="0" i="0" dirty="0">
                <a:solidFill>
                  <a:srgbClr val="333333"/>
                </a:solidFill>
                <a:effectLst/>
              </a:rPr>
              <a:t>Hitre spremembe, povezane z informacijskimi motnjami v digitalni dobi, zahtevajo široko paleto znanj in spretnosti, da bi se posamezniki lahko učinkovito spopadli z informacijskimi motnjami. </a:t>
            </a:r>
          </a:p>
          <a:p>
            <a:pPr>
              <a:lnSpc>
                <a:spcPct val="120000"/>
              </a:lnSpc>
            </a:pPr>
            <a:r>
              <a:rPr lang="en-GB" sz="2000" b="1" dirty="0">
                <a:solidFill>
                  <a:srgbClr val="333333"/>
                </a:solidFill>
              </a:rPr>
              <a:t>Okvir "</a:t>
            </a:r>
            <a:r>
              <a:rPr lang="en-GB" sz="2000" b="1" dirty="0" err="1">
                <a:solidFill>
                  <a:srgbClr val="333333"/>
                </a:solidFill>
              </a:rPr>
              <a:t>multiliterarnosti" </a:t>
            </a:r>
            <a:r>
              <a:rPr lang="en-GB" sz="2000" dirty="0">
                <a:solidFill>
                  <a:srgbClr val="333333"/>
                </a:solidFill>
              </a:rPr>
              <a:t>vsebuje spretnosti za spopadanje z informacijskimi motnjami v povezavi z znanjem o dejavnikih, ki prispevajo k informacijskim motnjam. To omogoča dinamičen okvir spretnosti in znanja, ki ga je mogoče razširiti, ko se bo v prihodnosti spreminjalo in spreminjalo področje informacijskih motenj. Ključne </a:t>
            </a:r>
            <a:r>
              <a:rPr lang="en-GB" sz="2000">
                <a:solidFill>
                  <a:srgbClr val="333333"/>
                </a:solidFill>
              </a:rPr>
              <a:t>sestavine vključujejo</a:t>
            </a:r>
            <a:r>
              <a:rPr lang="en-GB" sz="2000" dirty="0">
                <a:solidFill>
                  <a:srgbClr val="333333"/>
                </a:solidFill>
              </a:rPr>
              <a:t>:</a:t>
            </a:r>
          </a:p>
        </p:txBody>
      </p:sp>
      <p:sp>
        <p:nvSpPr>
          <p:cNvPr id="4" name="Θέση περιεχομένου 5">
            <a:extLst>
              <a:ext uri="{FF2B5EF4-FFF2-40B4-BE49-F238E27FC236}">
                <a16:creationId xmlns:a16="http://schemas.microsoft.com/office/drawing/2014/main" id="{13725DC3-E1D4-4E92-AF5A-F0DED3AA5B9A}"/>
              </a:ext>
            </a:extLst>
          </p:cNvPr>
          <p:cNvSpPr txBox="1">
            <a:spLocks/>
          </p:cNvSpPr>
          <p:nvPr/>
        </p:nvSpPr>
        <p:spPr>
          <a:xfrm>
            <a:off x="958050" y="4205546"/>
            <a:ext cx="9271800" cy="1977554"/>
          </a:xfrm>
          <a:prstGeom prst="rect">
            <a:avLst/>
          </a:prstGeom>
        </p:spPr>
        <p:txBody>
          <a:bodyPr vert="horz" lIns="91440" tIns="45720" rIns="91440" bIns="45720" numCol="2" rtlCol="0">
            <a:noAutofit/>
          </a:bodyPr>
          <a:lst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2000" dirty="0">
                <a:solidFill>
                  <a:srgbClr val="333333"/>
                </a:solidFill>
              </a:rPr>
              <a:t>(kritična) medijska pismenost</a:t>
            </a:r>
          </a:p>
          <a:p>
            <a:pPr lvl="1"/>
            <a:r>
              <a:rPr lang="en-GB" sz="2000" dirty="0">
                <a:solidFill>
                  <a:srgbClr val="333333"/>
                </a:solidFill>
              </a:rPr>
              <a:t>Informacijska pismenost</a:t>
            </a:r>
          </a:p>
          <a:p>
            <a:pPr lvl="1"/>
            <a:r>
              <a:rPr lang="en-GB" sz="2000" dirty="0">
                <a:solidFill>
                  <a:srgbClr val="333333"/>
                </a:solidFill>
              </a:rPr>
              <a:t>Pismenost na področju novic</a:t>
            </a:r>
          </a:p>
          <a:p>
            <a:pPr lvl="1"/>
            <a:r>
              <a:rPr lang="en-GB" sz="2000" dirty="0">
                <a:solidFill>
                  <a:srgbClr val="333333"/>
                </a:solidFill>
              </a:rPr>
              <a:t>Algoritmična pismenost</a:t>
            </a:r>
          </a:p>
          <a:p>
            <a:pPr lvl="1"/>
            <a:r>
              <a:rPr lang="en-GB" sz="2000" dirty="0">
                <a:solidFill>
                  <a:srgbClr val="333333"/>
                </a:solidFill>
              </a:rPr>
              <a:t>Statistična/kvantitativna pismenost/številčnost</a:t>
            </a:r>
          </a:p>
          <a:p>
            <a:pPr lvl="1"/>
            <a:r>
              <a:rPr lang="en-GB" sz="2000" dirty="0">
                <a:solidFill>
                  <a:srgbClr val="333333"/>
                </a:solidFill>
              </a:rPr>
              <a:t>Poznavanje moči in posledic umetne inteligence</a:t>
            </a:r>
          </a:p>
        </p:txBody>
      </p:sp>
      <p:sp>
        <p:nvSpPr>
          <p:cNvPr id="2" name="TextBox 1"/>
          <p:cNvSpPr txBox="1"/>
          <p:nvPr/>
        </p:nvSpPr>
        <p:spPr>
          <a:xfrm>
            <a:off x="11410950" y="6448425"/>
            <a:ext cx="781050" cy="307777"/>
          </a:xfrm>
          <a:prstGeom prst="rect">
            <a:avLst/>
          </a:prstGeom>
        </p:spPr>
        <p:txBody>
          <a:bodyPr wrap="square" rtlCol="0">
            <a:spAutoFit/>
          </a:bodyPr>
          <a:lstStyle/>
          <a:p>
            <a:pPr algn="l"/>
            <a:r>
              <a:rPr lang="nl-BE" sz="1400" dirty="0">
                <a:hlinkClick r:id="rId3"/>
              </a:rPr>
              <a:t>Vir:</a:t>
            </a:r>
            <a:endParaRPr lang="nl-BE" sz="1400" dirty="0"/>
          </a:p>
        </p:txBody>
      </p:sp>
    </p:spTree>
    <p:extLst>
      <p:ext uri="{BB962C8B-B14F-4D97-AF65-F5344CB8AC3E}">
        <p14:creationId xmlns:p14="http://schemas.microsoft.com/office/powerpoint/2010/main" val="2774467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Hitro in počasno razmišljanje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10957726" cy="4582868"/>
          </a:xfrm>
        </p:spPr>
        <p:txBody>
          <a:bodyPr>
            <a:normAutofit/>
          </a:bodyPr>
          <a:lstStyle/>
          <a:p>
            <a:pPr marL="0" indent="0">
              <a:buNone/>
            </a:pPr>
            <a:r>
              <a:rPr lang="en-GB" sz="2200" dirty="0">
                <a:solidFill>
                  <a:srgbClr val="333333"/>
                </a:solidFill>
              </a:rPr>
              <a:t>Ko posameznik dobi informacijo, jo lahko obdeluje na dva načina: sistematično obdelavo ali hevristično obdelavo. </a:t>
            </a:r>
          </a:p>
          <a:p>
            <a:pPr marL="457200" indent="-457200">
              <a:buFont typeface="+mj-lt"/>
              <a:buAutoNum type="arabicPeriod"/>
            </a:pPr>
            <a:r>
              <a:rPr lang="en-GB" sz="2200" b="1" dirty="0">
                <a:solidFill>
                  <a:srgbClr val="333333"/>
                </a:solidFill>
              </a:rPr>
              <a:t>Sistematična obdelava </a:t>
            </a:r>
            <a:r>
              <a:rPr lang="en-GB" sz="2200" dirty="0">
                <a:solidFill>
                  <a:srgbClr val="333333"/>
                </a:solidFill>
              </a:rPr>
              <a:t>vključuje skrbno in temeljito analizo prisotnih dokazov, da bi prišli do dobro utemeljene ocene verodostojnosti. Sistematične ocene zahtevajo precejšen miselni napor. </a:t>
            </a:r>
          </a:p>
          <a:p>
            <a:pPr marL="457200" indent="-457200">
              <a:buFont typeface="+mj-lt"/>
              <a:buAutoNum type="arabicPeriod"/>
            </a:pPr>
            <a:r>
              <a:rPr lang="en-GB" sz="2200" dirty="0">
                <a:solidFill>
                  <a:srgbClr val="333333"/>
                </a:solidFill>
              </a:rPr>
              <a:t>Za </a:t>
            </a:r>
            <a:r>
              <a:rPr lang="en-GB" sz="2200" b="1" dirty="0">
                <a:solidFill>
                  <a:srgbClr val="333333"/>
                </a:solidFill>
              </a:rPr>
              <a:t>hevristično obdelavo </a:t>
            </a:r>
            <a:r>
              <a:rPr lang="en-GB" sz="2200" dirty="0">
                <a:solidFill>
                  <a:srgbClr val="333333"/>
                </a:solidFill>
              </a:rPr>
              <a:t>je značilna precej intuitivna uporaba hevristik ali pravil, ki zahtevajo malo ali nič kognitivnega napora, da se hitro presodi o verodostojnosti. </a:t>
            </a:r>
          </a:p>
          <a:p>
            <a:pPr marL="0" indent="0">
              <a:buNone/>
            </a:pPr>
            <a:r>
              <a:rPr lang="en-GB" sz="2200" dirty="0">
                <a:solidFill>
                  <a:srgbClr val="333333"/>
                </a:solidFill>
              </a:rPr>
              <a:t>Kritično razmišljanje se nanaša na to, da </a:t>
            </a:r>
            <a:r>
              <a:rPr lang="en-US" sz="2200" dirty="0">
                <a:solidFill>
                  <a:srgbClr val="333333"/>
                </a:solidFill>
              </a:rPr>
              <a:t>si ob novicah ali informacijah vzamemo čas za podrobnejšo in natančnejšo obdelavo, tako da razmislimo o viru informacij, njihovi zanesljivosti in verodostojnosti, pristranskosti in morebitnih načrtih, ki so podlaga za te informacije. </a:t>
            </a:r>
            <a:endParaRPr lang="en-GB" sz="2200" b="0" i="0" dirty="0">
              <a:solidFill>
                <a:srgbClr val="333333"/>
              </a:solidFill>
              <a:effectLst/>
            </a:endParaRPr>
          </a:p>
          <a:p>
            <a:endParaRPr lang="en-GB" sz="2200" dirty="0">
              <a:solidFill>
                <a:srgbClr val="333333"/>
              </a:solidFill>
            </a:endParaRPr>
          </a:p>
        </p:txBody>
      </p:sp>
      <p:sp>
        <p:nvSpPr>
          <p:cNvPr id="2" name="TextBox 1"/>
          <p:cNvSpPr txBox="1"/>
          <p:nvPr/>
        </p:nvSpPr>
        <p:spPr>
          <a:xfrm>
            <a:off x="9572625" y="6229350"/>
            <a:ext cx="2543175" cy="523220"/>
          </a:xfrm>
          <a:prstGeom prst="rect">
            <a:avLst/>
          </a:prstGeom>
        </p:spPr>
        <p:txBody>
          <a:bodyPr wrap="square" rtlCol="0">
            <a:spAutoFit/>
          </a:bodyPr>
          <a:lstStyle/>
          <a:p>
            <a:pPr algn="r"/>
            <a:r>
              <a:rPr lang="nl-BE" sz="1400" dirty="0">
                <a:hlinkClick r:id="rId3"/>
              </a:rPr>
              <a:t>Vir 1 </a:t>
            </a:r>
            <a:r>
              <a:rPr lang="nl-BE" sz="1400" dirty="0"/>
              <a:t>| </a:t>
            </a:r>
            <a:r>
              <a:rPr lang="nl-BE" sz="1400" dirty="0">
                <a:hlinkClick r:id="rId4"/>
              </a:rPr>
              <a:t>Vir 2 </a:t>
            </a:r>
            <a:r>
              <a:rPr lang="nl-BE" sz="1400" dirty="0"/>
              <a:t>| </a:t>
            </a:r>
            <a:r>
              <a:rPr lang="nl-BE" sz="1400" dirty="0">
                <a:hlinkClick r:id="rId5"/>
              </a:rPr>
              <a:t>Vir 3</a:t>
            </a:r>
          </a:p>
          <a:p>
            <a:pPr algn="r"/>
            <a:r>
              <a:rPr lang="nl-BE" sz="1400" dirty="0">
                <a:hlinkClick r:id="rId6"/>
              </a:rPr>
              <a:t>Vir slike </a:t>
            </a:r>
            <a:endParaRPr lang="nl-BE" sz="1400" dirty="0"/>
          </a:p>
        </p:txBody>
      </p:sp>
      <p:pic>
        <p:nvPicPr>
          <p:cNvPr id="7" name="Picture 2" descr="Free vector critical thinking concept illustration"/>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233025" y="166688"/>
            <a:ext cx="1704975"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0829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2_Critical_Thinking_SI"/>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GhkJ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IaGQl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hoZC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IaGQl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IaGQl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IaGQl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CGhkJYFQaV5GsAAABvAAAAHAAAAHVuaXZlcnNhbC9sb2NhbF9zZXR0aW5ncy54bWwNyrEKwkAMANC9XxEySB3Uugn2rpujCK0fENogB7mk9ELRv/e2N7x++GaBnbeSTANezx0C62xL0k/A9/Q43RCKky4kphxQDWGITS82k4zsXmOBVejH28S5wvlJuc4XqbOkAu1B/B6PeInNH1BLAwQUAAIACACGhkJ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hoZCWOohDhNLAAAAbAAAABsAAAB1bml2ZXJzYWwvdW5pdmVyc2FsLnBuZy54bWyzsa/IzVEoSy0qzszPs1Uy1DNQsrfj5bIpKEoty0wtV6gAigEFIUBJoRLINUJwyzNTSjKAQiYmFgjBjNTM9IwSoKiBhRlcVB9oKABQSwECAAAUAAIACACpdlBPNmFYAkcDAADhCQAAFAAAAAAAAAABAAAAAAAAAAAAdW5pdmVyc2FsL3BsYXllci54bWxQSwECAAAUAAIACACGhkJYtTf0qBwFAADhEwAAHQAAAAAAAAABAAAAAAB5AwAAdW5pdmVyc2FsL2NvbW1vbl9tZXNzYWdlcy5sbmdQSwECAAAUAAIACACGhkJYFR5gG6MAAAB/AQAALgAAAAAAAAABAAAAAADQCAAAdW5pdmVyc2FsL3BsYXliYWNrX2FuZF9uYXZpZ2F0aW9uX3NldHRpbmdzLnhtbFBLAQIAABQAAgAIAIaGQlh0STUfPAQAAAwVAAAnAAAAAAAAAAEAAAAAAL8JAAB1bml2ZXJzYWwvZmxhc2hfcHVibGlzaGluZ19zZXR0aW5ncy54bWxQSwECAAAUAAIACACGhkJYN4uHansDAACsDAAAIQAAAAAAAAABAAAAAABADgAAdW5pdmVyc2FsL2ZsYXNoX3NraW5fc2V0dGluZ3MueG1sUEsBAgAAFAACAAgAhoZCWKavViM2BAAAlhQAACYAAAAAAAAAAQAAAAAA+hEAAHVuaXZlcnNhbC9odG1sX3B1Ymxpc2hpbmdfc2V0dGluZ3MueG1sUEsBAgAAFAACAAgAhoZCWCYPfuiwAQAAbwYAAB8AAAAAAAAAAQAAAAAAdBYAAHVuaXZlcnNhbC9odG1sX3NraW5fc2V0dGluZ3MuanNQSwECAAAUAAIACACGhkJYFQaV5GsAAABvAAAAHAAAAAAAAAABAAAAAABhGAAAdW5pdmVyc2FsL2xvY2FsX3NldHRpbmdzLnhtbFBLAQIAABQAAgAIAIaGQljCG66ZaBIAAPdNAAAXAAAAAAAAAAAAAAAAAAYZAAB1bml2ZXJzYWwvdW5pdmVyc2FsLnBuZ1BLAQIAABQAAgAIAIaGQljqIQ4TSwAAAGwAAAAbAAAAAAAAAAEAAAAAAKMrAAB1bml2ZXJzYWwvdW5pdmVyc2FsLnBuZy54bWxQSwUGAAAAAAoACgAGAwAAJywAAAAA"/>
  <p:tag name="ISPRING_LMS_API_VERSION" val="SCORM 1.2"/>
  <p:tag name="ISPRING_ULTRA_SCORM_COURSE_ID" val="D1DDAA0A-0039-41DD-80AA-9DB22D6AAC4E"/>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COSTAID\\SL\\SL&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COSTAID_Module 2_Critical_Thinking_SI"/>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9996</TotalTime>
  <Words>2310</Words>
  <Application>Microsoft Office PowerPoint</Application>
  <PresentationFormat>Ευρεία οθόνη</PresentationFormat>
  <Paragraphs>152</Paragraphs>
  <Slides>20</Slides>
  <Notes>20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20</vt:i4>
      </vt:variant>
    </vt:vector>
  </HeadingPairs>
  <TitlesOfParts>
    <vt:vector size="30" baseType="lpstr">
      <vt:lpstr>Adobe Gothic Std B</vt:lpstr>
      <vt:lpstr>MS PGothic</vt:lpstr>
      <vt:lpstr>Arial</vt:lpstr>
      <vt:lpstr>Calibri</vt:lpstr>
      <vt:lpstr>Calibri Light</vt:lpstr>
      <vt:lpstr>Courier New</vt:lpstr>
      <vt:lpstr>Impact</vt:lpstr>
      <vt:lpstr>Verdana</vt:lpstr>
      <vt:lpstr>Wingdings</vt:lpstr>
      <vt:lpstr>Θέμα του Office</vt:lpstr>
      <vt:lpstr>Παρουσίαση του PowerPoint</vt:lpstr>
      <vt:lpstr>Partnerji</vt:lpstr>
      <vt:lpstr>Moduli</vt:lpstr>
      <vt:lpstr>Cilji</vt:lpstr>
      <vt:lpstr>Kaj je kritično mišljenje?</vt:lpstr>
      <vt:lpstr>Sestavine kritičnega mišljenja</vt:lpstr>
      <vt:lpstr>Kritično razmišljanje pri obravnavi informacijske motnje</vt:lpstr>
      <vt:lpstr>Okvir večpredmetnosti</vt:lpstr>
      <vt:lpstr>Hitro in počasno razmišljanje </vt:lpstr>
      <vt:lpstr>Skeptično poznavanje</vt:lpstr>
      <vt:lpstr>Kritično ignoriranje </vt:lpstr>
      <vt:lpstr>Tri orodja za kritično razmišljanje </vt:lpstr>
      <vt:lpstr>razvijanje kritičnega mišljenja in izogibanje skepticizmu, cinizmu in nezaupanju.</vt:lpstr>
      <vt:lpstr>Zavedanje kognitivnih pristranskosti</vt:lpstr>
      <vt:lpstr>Moč radovednosti za kritično mišljenje</vt:lpstr>
      <vt:lpstr>Strategije za poučevanje kritičnega mišljenja</vt:lpstr>
      <vt:lpstr>Strategije za poučevanje kritičnega mišljenja</vt:lpstr>
      <vt:lpstr>Reference in nadaljnje branje</vt:lpstr>
      <vt:lpstr>Reference in nadaljnje branje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2_Critical_Thinking_SI</dc:title>
  <dc:creator>pantelis bbalaouras</dc:creator>
  <cp:keywords>, docId:76AE87E84D1FA4E7C337BBD6D314DFCF</cp:keywords>
  <cp:lastModifiedBy>pantelis</cp:lastModifiedBy>
  <cp:revision>177</cp:revision>
  <dcterms:created xsi:type="dcterms:W3CDTF">2020-06-02T13:31:56Z</dcterms:created>
  <dcterms:modified xsi:type="dcterms:W3CDTF">2024-02-02T15:29:11Z</dcterms:modified>
</cp:coreProperties>
</file>