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handoutMasterIdLst>
    <p:handoutMasterId r:id="rId36"/>
  </p:handoutMasterIdLst>
  <p:sldIdLst>
    <p:sldId id="512" r:id="rId2"/>
    <p:sldId id="444" r:id="rId3"/>
    <p:sldId id="509" r:id="rId4"/>
    <p:sldId id="420" r:id="rId5"/>
    <p:sldId id="295" r:id="rId6"/>
    <p:sldId id="514" r:id="rId7"/>
    <p:sldId id="515" r:id="rId8"/>
    <p:sldId id="499" r:id="rId9"/>
    <p:sldId id="516" r:id="rId10"/>
    <p:sldId id="536" r:id="rId11"/>
    <p:sldId id="517" r:id="rId12"/>
    <p:sldId id="518" r:id="rId13"/>
    <p:sldId id="519" r:id="rId14"/>
    <p:sldId id="537" r:id="rId15"/>
    <p:sldId id="520" r:id="rId16"/>
    <p:sldId id="521" r:id="rId17"/>
    <p:sldId id="522" r:id="rId18"/>
    <p:sldId id="539" r:id="rId19"/>
    <p:sldId id="540" r:id="rId20"/>
    <p:sldId id="525" r:id="rId21"/>
    <p:sldId id="541" r:id="rId22"/>
    <p:sldId id="530" r:id="rId23"/>
    <p:sldId id="526" r:id="rId24"/>
    <p:sldId id="531" r:id="rId25"/>
    <p:sldId id="527" r:id="rId26"/>
    <p:sldId id="529" r:id="rId27"/>
    <p:sldId id="532" r:id="rId28"/>
    <p:sldId id="533" r:id="rId29"/>
    <p:sldId id="534" r:id="rId30"/>
    <p:sldId id="542" r:id="rId31"/>
    <p:sldId id="325" r:id="rId32"/>
    <p:sldId id="535" r:id="rId33"/>
    <p:sldId id="442" r:id="rId34"/>
  </p:sldIdLst>
  <p:sldSz cx="12192000" cy="6858000"/>
  <p:notesSz cx="6858000" cy="9144000"/>
  <p:custDataLst>
    <p:tags r:id="rId37"/>
  </p:custDataLst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leksandra Stevanović" initials="AS" lastIdx="9" clrIdx="0"/>
  <p:cmAuthor id="2" name="user" initials="u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B43500"/>
    <a:srgbClr val="AD6300"/>
    <a:srgbClr val="A5A5A5"/>
    <a:srgbClr val="004899"/>
    <a:srgbClr val="95C11F"/>
    <a:srgbClr val="E89704"/>
    <a:srgbClr val="D8134D"/>
    <a:srgbClr val="38289E"/>
    <a:srgbClr val="E242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Μεσαίο στυλ 2 - Έμφαση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04" autoAdjust="0"/>
    <p:restoredTop sz="94660"/>
  </p:normalViewPr>
  <p:slideViewPr>
    <p:cSldViewPr snapToGrid="0">
      <p:cViewPr varScale="1">
        <p:scale>
          <a:sx n="74" d="100"/>
          <a:sy n="74" d="100"/>
        </p:scale>
        <p:origin x="60" y="60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4" d="100"/>
          <a:sy n="84" d="100"/>
        </p:scale>
        <p:origin x="3912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gs" Target="tags/tag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commentAuthors" Target="commentAuthor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4D5358F-2C12-40D3-A142-40CC932D99A4}" type="doc">
      <dgm:prSet loTypeId="urn:microsoft.com/office/officeart/2005/8/layout/vList2" loCatId="list" qsTypeId="urn:microsoft.com/office/officeart/2005/8/quickstyle/simple2" qsCatId="simple" csTypeId="urn:microsoft.com/office/officeart/2005/8/colors/accent0_3" csCatId="mainScheme" phldr="1"/>
      <dgm:spPr/>
      <dgm:t>
        <a:bodyPr/>
        <a:lstStyle/>
        <a:p>
          <a:endParaRPr lang="el-GR"/>
        </a:p>
      </dgm:t>
    </dgm:pt>
    <dgm:pt modelId="{EC327B3B-64E2-4867-8E05-4626CF7AA557}">
      <dgm:prSet phldrT="[Κείμενο]" custT="1"/>
      <dgm:spPr>
        <a:solidFill>
          <a:schemeClr val="bg1">
            <a:lumMod val="95000"/>
          </a:schemeClr>
        </a:solidFill>
        <a:ln>
          <a:solidFill>
            <a:srgbClr val="785832"/>
          </a:solidFill>
        </a:ln>
      </dgm:spPr>
      <dgm:t>
        <a:bodyPr lIns="121920"/>
        <a:lstStyle/>
        <a:p>
          <a:r>
            <a:rPr lang="en-US" sz="3200" kern="1200" dirty="0">
              <a:solidFill>
                <a:schemeClr val="tx1"/>
              </a:solidFill>
              <a:effectLst/>
            </a:rPr>
            <a:t>1. </a:t>
          </a:r>
          <a:r>
            <a:rPr lang="sk-SK" sz="3200" kern="1200" dirty="0">
              <a:solidFill>
                <a:schemeClr val="tx1"/>
              </a:solidFill>
            </a:rPr>
            <a:t>Povedomie</a:t>
          </a:r>
          <a:r>
            <a:rPr lang="en-US" sz="3200" kern="1200" dirty="0">
              <a:solidFill>
                <a:schemeClr val="tx1"/>
              </a:solidFill>
            </a:rPr>
            <a:t> </a:t>
          </a:r>
          <a:endParaRPr lang="el-GR" sz="3200" kern="1200" dirty="0">
            <a:solidFill>
              <a:schemeClr val="tx1"/>
            </a:solidFill>
            <a:effectLst/>
            <a:latin typeface="Calibri" panose="020F0502020204030204"/>
            <a:ea typeface="+mn-ea"/>
            <a:cs typeface="+mn-cs"/>
          </a:endParaRPr>
        </a:p>
      </dgm:t>
    </dgm:pt>
    <dgm:pt modelId="{DF29B433-28C4-4212-B73F-BBA2E55D71FD}" type="parTrans" cxnId="{013F4C26-68C0-4526-9DB3-5EB519553F3C}">
      <dgm:prSet/>
      <dgm:spPr/>
      <dgm:t>
        <a:bodyPr/>
        <a:lstStyle/>
        <a:p>
          <a:endParaRPr lang="el-GR" sz="1600">
            <a:solidFill>
              <a:schemeClr val="tx1"/>
            </a:solidFill>
            <a:effectLst/>
          </a:endParaRPr>
        </a:p>
      </dgm:t>
    </dgm:pt>
    <dgm:pt modelId="{E3EA5345-B843-40CC-AF3F-48429EEC6F62}" type="sibTrans" cxnId="{013F4C26-68C0-4526-9DB3-5EB519553F3C}">
      <dgm:prSet/>
      <dgm:spPr/>
      <dgm:t>
        <a:bodyPr/>
        <a:lstStyle/>
        <a:p>
          <a:endParaRPr lang="el-GR">
            <a:solidFill>
              <a:schemeClr val="tx1"/>
            </a:solidFill>
            <a:effectLst/>
          </a:endParaRPr>
        </a:p>
      </dgm:t>
    </dgm:pt>
    <dgm:pt modelId="{4E244519-B7AC-4B3B-BE5F-12059590F0D2}">
      <dgm:prSet phldrT="[Κείμενο]" custT="1"/>
      <dgm:spPr>
        <a:solidFill>
          <a:schemeClr val="bg1">
            <a:lumMod val="95000"/>
          </a:schemeClr>
        </a:solidFill>
        <a:ln w="19050" cap="flat" cmpd="sng" algn="ctr">
          <a:solidFill>
            <a:srgbClr val="785832"/>
          </a:solidFill>
          <a:prstDash val="solid"/>
          <a:miter lim="800000"/>
        </a:ln>
        <a:effectLst/>
      </dgm:spPr>
      <dgm:t>
        <a:bodyPr spcFirstLastPara="0" vert="horz" wrap="square" lIns="121920" tIns="121920" rIns="121920" bIns="121920" numCol="1" spcCol="1270" anchor="ctr" anchorCtr="0"/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0" kern="1200" dirty="0">
              <a:solidFill>
                <a:schemeClr val="tx1"/>
              </a:solidFill>
              <a:effectLst>
                <a:outerShdw sx="1000" sy="1000" algn="tl">
                  <a:srgbClr val="000000"/>
                </a:outerShdw>
              </a:effectLst>
              <a:latin typeface="Calibri" panose="020F0502020204030204"/>
              <a:ea typeface="+mn-ea"/>
              <a:cs typeface="+mn-cs"/>
            </a:rPr>
            <a:t>2. </a:t>
          </a:r>
          <a:r>
            <a:rPr lang="sk-SK" sz="3200" b="0" kern="1200" dirty="0">
              <a:solidFill>
                <a:schemeClr val="tx1"/>
              </a:solidFill>
              <a:effectLst>
                <a:outerShdw sx="1000" sy="1000" algn="tl">
                  <a:srgbClr val="000000"/>
                </a:outerShdw>
              </a:effectLst>
              <a:latin typeface="Calibri" panose="020F0502020204030204"/>
              <a:ea typeface="+mn-ea"/>
              <a:cs typeface="+mn-cs"/>
            </a:rPr>
            <a:t>Kritické myslenie</a:t>
          </a:r>
          <a:endParaRPr lang="el-GR" sz="3200" b="0" kern="1200" dirty="0">
            <a:solidFill>
              <a:schemeClr val="tx1"/>
            </a:solidFill>
            <a:effectLst>
              <a:outerShdw sx="1000" sy="1000" algn="tl">
                <a:srgbClr val="000000"/>
              </a:outerShdw>
            </a:effectLst>
            <a:latin typeface="Calibri" panose="020F0502020204030204"/>
            <a:ea typeface="+mn-ea"/>
            <a:cs typeface="+mn-cs"/>
          </a:endParaRPr>
        </a:p>
      </dgm:t>
    </dgm:pt>
    <dgm:pt modelId="{E30B4CE4-28F5-41D5-BDD7-379CEE7BFAA6}" type="parTrans" cxnId="{63EE376A-9BE3-42F8-986B-13F24A6B6A52}">
      <dgm:prSet/>
      <dgm:spPr/>
      <dgm:t>
        <a:bodyPr/>
        <a:lstStyle/>
        <a:p>
          <a:endParaRPr lang="el-GR" sz="1600">
            <a:solidFill>
              <a:schemeClr val="tx1"/>
            </a:solidFill>
            <a:effectLst/>
          </a:endParaRPr>
        </a:p>
      </dgm:t>
    </dgm:pt>
    <dgm:pt modelId="{67FEA77F-9792-4206-8836-885C74441292}" type="sibTrans" cxnId="{63EE376A-9BE3-42F8-986B-13F24A6B6A52}">
      <dgm:prSet/>
      <dgm:spPr/>
      <dgm:t>
        <a:bodyPr/>
        <a:lstStyle/>
        <a:p>
          <a:endParaRPr lang="el-GR">
            <a:solidFill>
              <a:schemeClr val="tx1"/>
            </a:solidFill>
            <a:effectLst/>
          </a:endParaRPr>
        </a:p>
      </dgm:t>
    </dgm:pt>
    <dgm:pt modelId="{B4C523CA-CB9B-45E6-9B42-ACDDF1BF7D65}">
      <dgm:prSet phldrT="[Κείμενο]" custT="1"/>
      <dgm:spPr>
        <a:solidFill>
          <a:prstClr val="white">
            <a:lumMod val="95000"/>
          </a:prstClr>
        </a:solidFill>
        <a:ln w="19050" cap="flat" cmpd="sng" algn="ctr">
          <a:solidFill>
            <a:srgbClr val="785832"/>
          </a:solidFill>
          <a:prstDash val="solid"/>
          <a:miter lim="800000"/>
        </a:ln>
        <a:effectLst/>
      </dgm:spPr>
      <dgm:t>
        <a:bodyPr spcFirstLastPara="0" vert="horz" wrap="square" lIns="121920" tIns="121920" rIns="121920" bIns="121920" numCol="1" spcCol="1270" anchor="ctr" anchorCtr="0"/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solidFill>
                <a:prstClr val="black"/>
              </a:solidFill>
              <a:effectLst/>
              <a:latin typeface="Calibri" panose="020F0502020204030204"/>
              <a:ea typeface="+mn-ea"/>
              <a:cs typeface="+mn-cs"/>
            </a:rPr>
            <a:t>3. </a:t>
          </a:r>
          <a:r>
            <a:rPr lang="sk-SK" sz="3200" kern="1200" dirty="0">
              <a:solidFill>
                <a:prstClr val="black"/>
              </a:solidFill>
              <a:effectLst/>
              <a:latin typeface="Calibri" panose="020F0502020204030204"/>
              <a:ea typeface="+mn-ea"/>
              <a:cs typeface="+mn-cs"/>
            </a:rPr>
            <a:t>Riešenie konfliktov</a:t>
          </a:r>
          <a:endParaRPr lang="el-GR" sz="3200" kern="1200" dirty="0">
            <a:solidFill>
              <a:prstClr val="black"/>
            </a:solidFill>
            <a:effectLst/>
            <a:latin typeface="Calibri" panose="020F0502020204030204"/>
            <a:ea typeface="+mn-ea"/>
            <a:cs typeface="+mn-cs"/>
          </a:endParaRPr>
        </a:p>
      </dgm:t>
    </dgm:pt>
    <dgm:pt modelId="{0B61FFA1-954D-4769-9935-DC27A03FE46F}" type="parTrans" cxnId="{AB3B445A-D322-425F-BF83-71C16EDBCF6A}">
      <dgm:prSet/>
      <dgm:spPr/>
      <dgm:t>
        <a:bodyPr/>
        <a:lstStyle/>
        <a:p>
          <a:endParaRPr lang="el-GR" sz="1600">
            <a:solidFill>
              <a:schemeClr val="tx1"/>
            </a:solidFill>
            <a:effectLst/>
          </a:endParaRPr>
        </a:p>
      </dgm:t>
    </dgm:pt>
    <dgm:pt modelId="{2A74883B-AB36-4DBE-A90D-C134F37AC8DE}" type="sibTrans" cxnId="{AB3B445A-D322-425F-BF83-71C16EDBCF6A}">
      <dgm:prSet/>
      <dgm:spPr/>
      <dgm:t>
        <a:bodyPr/>
        <a:lstStyle/>
        <a:p>
          <a:endParaRPr lang="el-GR">
            <a:solidFill>
              <a:schemeClr val="tx1"/>
            </a:solidFill>
            <a:effectLst/>
          </a:endParaRPr>
        </a:p>
      </dgm:t>
    </dgm:pt>
    <dgm:pt modelId="{1E395D00-6435-47AF-BDD1-99EEEBD551EE}" type="pres">
      <dgm:prSet presAssocID="{C4D5358F-2C12-40D3-A142-40CC932D99A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470C7429-9401-4802-AB33-313A76532508}" type="pres">
      <dgm:prSet presAssocID="{EC327B3B-64E2-4867-8E05-4626CF7AA557}" presName="parentText" presStyleLbl="node1" presStyleIdx="0" presStyleCnt="3" custLinFactY="-3398" custLinFactNeighborX="-192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88D2178F-0747-469A-A1B7-4B4E6C3A520D}" type="pres">
      <dgm:prSet presAssocID="{E3EA5345-B843-40CC-AF3F-48429EEC6F62}" presName="spacer" presStyleCnt="0"/>
      <dgm:spPr/>
    </dgm:pt>
    <dgm:pt modelId="{288E5028-B57D-41A4-A329-2A81DBAE6A20}" type="pres">
      <dgm:prSet presAssocID="{4E244519-B7AC-4B3B-BE5F-12059590F0D2}" presName="parentText" presStyleLbl="node1" presStyleIdx="1" presStyleCnt="3" custLinFactNeighborY="-19892">
        <dgm:presLayoutVars>
          <dgm:chMax val="0"/>
          <dgm:bulletEnabled val="1"/>
        </dgm:presLayoutVars>
      </dgm:prSet>
      <dgm:spPr>
        <a:xfrm>
          <a:off x="0" y="1554120"/>
          <a:ext cx="4961817" cy="1216800"/>
        </a:xfrm>
        <a:prstGeom prst="roundRect">
          <a:avLst/>
        </a:prstGeom>
      </dgm:spPr>
      <dgm:t>
        <a:bodyPr/>
        <a:lstStyle/>
        <a:p>
          <a:endParaRPr lang="el-GR"/>
        </a:p>
      </dgm:t>
    </dgm:pt>
    <dgm:pt modelId="{F52AF388-6647-40C1-9B0C-4EACF0087302}" type="pres">
      <dgm:prSet presAssocID="{67FEA77F-9792-4206-8836-885C74441292}" presName="spacer" presStyleCnt="0"/>
      <dgm:spPr/>
    </dgm:pt>
    <dgm:pt modelId="{8CDB7BC7-8DB4-48B4-844D-150D6BC9A281}" type="pres">
      <dgm:prSet presAssocID="{B4C523CA-CB9B-45E6-9B42-ACDDF1BF7D65}" presName="parentText" presStyleLbl="node1" presStyleIdx="2" presStyleCnt="3">
        <dgm:presLayoutVars>
          <dgm:chMax val="0"/>
          <dgm:bulletEnabled val="1"/>
        </dgm:presLayoutVars>
      </dgm:prSet>
      <dgm:spPr>
        <a:xfrm>
          <a:off x="0" y="3062896"/>
          <a:ext cx="4961817" cy="1216800"/>
        </a:xfrm>
        <a:prstGeom prst="roundRect">
          <a:avLst/>
        </a:prstGeom>
      </dgm:spPr>
      <dgm:t>
        <a:bodyPr/>
        <a:lstStyle/>
        <a:p>
          <a:endParaRPr lang="el-GR"/>
        </a:p>
      </dgm:t>
    </dgm:pt>
  </dgm:ptLst>
  <dgm:cxnLst>
    <dgm:cxn modelId="{AB3B445A-D322-425F-BF83-71C16EDBCF6A}" srcId="{C4D5358F-2C12-40D3-A142-40CC932D99A4}" destId="{B4C523CA-CB9B-45E6-9B42-ACDDF1BF7D65}" srcOrd="2" destOrd="0" parTransId="{0B61FFA1-954D-4769-9935-DC27A03FE46F}" sibTransId="{2A74883B-AB36-4DBE-A90D-C134F37AC8DE}"/>
    <dgm:cxn modelId="{013F4C26-68C0-4526-9DB3-5EB519553F3C}" srcId="{C4D5358F-2C12-40D3-A142-40CC932D99A4}" destId="{EC327B3B-64E2-4867-8E05-4626CF7AA557}" srcOrd="0" destOrd="0" parTransId="{DF29B433-28C4-4212-B73F-BBA2E55D71FD}" sibTransId="{E3EA5345-B843-40CC-AF3F-48429EEC6F62}"/>
    <dgm:cxn modelId="{71170B66-801D-42B1-BD88-3067EF1E3D30}" type="presOf" srcId="{EC327B3B-64E2-4867-8E05-4626CF7AA557}" destId="{470C7429-9401-4802-AB33-313A76532508}" srcOrd="0" destOrd="0" presId="urn:microsoft.com/office/officeart/2005/8/layout/vList2"/>
    <dgm:cxn modelId="{63EE376A-9BE3-42F8-986B-13F24A6B6A52}" srcId="{C4D5358F-2C12-40D3-A142-40CC932D99A4}" destId="{4E244519-B7AC-4B3B-BE5F-12059590F0D2}" srcOrd="1" destOrd="0" parTransId="{E30B4CE4-28F5-41D5-BDD7-379CEE7BFAA6}" sibTransId="{67FEA77F-9792-4206-8836-885C74441292}"/>
    <dgm:cxn modelId="{7533573D-AE90-413F-8D5E-92E484CC53EE}" type="presOf" srcId="{C4D5358F-2C12-40D3-A142-40CC932D99A4}" destId="{1E395D00-6435-47AF-BDD1-99EEEBD551EE}" srcOrd="0" destOrd="0" presId="urn:microsoft.com/office/officeart/2005/8/layout/vList2"/>
    <dgm:cxn modelId="{E7D99F90-BD21-488E-8965-4FA3E6649457}" type="presOf" srcId="{4E244519-B7AC-4B3B-BE5F-12059590F0D2}" destId="{288E5028-B57D-41A4-A329-2A81DBAE6A20}" srcOrd="0" destOrd="0" presId="urn:microsoft.com/office/officeart/2005/8/layout/vList2"/>
    <dgm:cxn modelId="{0A308EED-F4BF-484E-9616-FC08E6DF7B71}" type="presOf" srcId="{B4C523CA-CB9B-45E6-9B42-ACDDF1BF7D65}" destId="{8CDB7BC7-8DB4-48B4-844D-150D6BC9A281}" srcOrd="0" destOrd="0" presId="urn:microsoft.com/office/officeart/2005/8/layout/vList2"/>
    <dgm:cxn modelId="{D194C380-2F5A-4D83-B19D-EDEBF138C04E}" type="presParOf" srcId="{1E395D00-6435-47AF-BDD1-99EEEBD551EE}" destId="{470C7429-9401-4802-AB33-313A76532508}" srcOrd="0" destOrd="0" presId="urn:microsoft.com/office/officeart/2005/8/layout/vList2"/>
    <dgm:cxn modelId="{1C593544-AEA6-4F32-B3EB-A05830DB3610}" type="presParOf" srcId="{1E395D00-6435-47AF-BDD1-99EEEBD551EE}" destId="{88D2178F-0747-469A-A1B7-4B4E6C3A520D}" srcOrd="1" destOrd="0" presId="urn:microsoft.com/office/officeart/2005/8/layout/vList2"/>
    <dgm:cxn modelId="{D77AAB75-3FBD-4EC6-89C1-F17940EE4199}" type="presParOf" srcId="{1E395D00-6435-47AF-BDD1-99EEEBD551EE}" destId="{288E5028-B57D-41A4-A329-2A81DBAE6A20}" srcOrd="2" destOrd="0" presId="urn:microsoft.com/office/officeart/2005/8/layout/vList2"/>
    <dgm:cxn modelId="{EF6FD183-5195-47C2-8292-3E15D1204EF4}" type="presParOf" srcId="{1E395D00-6435-47AF-BDD1-99EEEBD551EE}" destId="{F52AF388-6647-40C1-9B0C-4EACF0087302}" srcOrd="3" destOrd="0" presId="urn:microsoft.com/office/officeart/2005/8/layout/vList2"/>
    <dgm:cxn modelId="{93570274-80FF-4597-9140-78C6897D45C5}" type="presParOf" srcId="{1E395D00-6435-47AF-BDD1-99EEEBD551EE}" destId="{8CDB7BC7-8DB4-48B4-844D-150D6BC9A281}" srcOrd="4" destOrd="0" presId="urn:microsoft.com/office/officeart/2005/8/layout/vList2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4D5358F-2C12-40D3-A142-40CC932D99A4}" type="doc">
      <dgm:prSet loTypeId="urn:microsoft.com/office/officeart/2005/8/layout/vList2" loCatId="list" qsTypeId="urn:microsoft.com/office/officeart/2005/8/quickstyle/simple2" qsCatId="simple" csTypeId="urn:microsoft.com/office/officeart/2005/8/colors/accent0_3" csCatId="mainScheme" phldr="1"/>
      <dgm:spPr/>
      <dgm:t>
        <a:bodyPr/>
        <a:lstStyle/>
        <a:p>
          <a:endParaRPr lang="el-GR"/>
        </a:p>
      </dgm:t>
    </dgm:pt>
    <dgm:pt modelId="{EC327B3B-64E2-4867-8E05-4626CF7AA557}">
      <dgm:prSet phldrT="[Κείμενο]" custT="1"/>
      <dgm:spPr>
        <a:solidFill>
          <a:schemeClr val="bg1">
            <a:lumMod val="95000"/>
          </a:schemeClr>
        </a:solidFill>
        <a:ln>
          <a:solidFill>
            <a:srgbClr val="785832"/>
          </a:solidFill>
        </a:ln>
      </dgm:spPr>
      <dgm:t>
        <a:bodyPr/>
        <a:lstStyle/>
        <a:p>
          <a:r>
            <a:rPr lang="en-US" sz="3200" kern="1200" dirty="0">
              <a:solidFill>
                <a:schemeClr val="tx1"/>
              </a:solidFill>
              <a:effectLst/>
            </a:rPr>
            <a:t>4. </a:t>
          </a:r>
          <a:r>
            <a:rPr lang="sk-SK" sz="3200" kern="1200" dirty="0">
              <a:solidFill>
                <a:prstClr val="black"/>
              </a:solidFill>
              <a:effectLst/>
              <a:latin typeface="Calibri" panose="020F0502020204030204"/>
              <a:ea typeface="+mn-ea"/>
              <a:cs typeface="+mn-cs"/>
            </a:rPr>
            <a:t>Umožnenie dialógu</a:t>
          </a:r>
          <a:endParaRPr lang="el-GR" sz="3200" kern="1200" dirty="0">
            <a:solidFill>
              <a:prstClr val="black"/>
            </a:solidFill>
            <a:effectLst/>
            <a:latin typeface="Calibri" panose="020F0502020204030204"/>
            <a:ea typeface="+mn-ea"/>
            <a:cs typeface="+mn-cs"/>
          </a:endParaRPr>
        </a:p>
      </dgm:t>
    </dgm:pt>
    <dgm:pt modelId="{DF29B433-28C4-4212-B73F-BBA2E55D71FD}" type="parTrans" cxnId="{013F4C26-68C0-4526-9DB3-5EB519553F3C}">
      <dgm:prSet/>
      <dgm:spPr/>
      <dgm:t>
        <a:bodyPr/>
        <a:lstStyle/>
        <a:p>
          <a:endParaRPr lang="el-GR" sz="1600">
            <a:solidFill>
              <a:schemeClr val="tx1"/>
            </a:solidFill>
            <a:effectLst/>
          </a:endParaRPr>
        </a:p>
      </dgm:t>
    </dgm:pt>
    <dgm:pt modelId="{E3EA5345-B843-40CC-AF3F-48429EEC6F62}" type="sibTrans" cxnId="{013F4C26-68C0-4526-9DB3-5EB519553F3C}">
      <dgm:prSet/>
      <dgm:spPr/>
      <dgm:t>
        <a:bodyPr/>
        <a:lstStyle/>
        <a:p>
          <a:endParaRPr lang="el-GR">
            <a:solidFill>
              <a:schemeClr val="tx1"/>
            </a:solidFill>
            <a:effectLst/>
          </a:endParaRPr>
        </a:p>
      </dgm:t>
    </dgm:pt>
    <dgm:pt modelId="{4E244519-B7AC-4B3B-BE5F-12059590F0D2}">
      <dgm:prSet phldrT="[Κείμενο]" custT="1"/>
      <dgm:spPr>
        <a:solidFill>
          <a:prstClr val="white">
            <a:lumMod val="95000"/>
          </a:prstClr>
        </a:solidFill>
        <a:ln w="19050" cap="flat" cmpd="sng" algn="ctr">
          <a:solidFill>
            <a:srgbClr val="785832"/>
          </a:solidFill>
          <a:prstDash val="solid"/>
          <a:miter lim="800000"/>
        </a:ln>
        <a:effectLst/>
      </dgm:spPr>
      <dgm:t>
        <a:bodyPr spcFirstLastPara="0" vert="horz" wrap="square" lIns="121920" tIns="121920" rIns="121920" bIns="121920" numCol="1" spcCol="1270" anchor="ctr" anchorCtr="0"/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solidFill>
                <a:prstClr val="black"/>
              </a:solidFill>
              <a:effectLst/>
              <a:latin typeface="Calibri" panose="020F0502020204030204"/>
              <a:ea typeface="+mn-ea"/>
              <a:cs typeface="+mn-cs"/>
            </a:rPr>
            <a:t>5. </a:t>
          </a:r>
          <a:r>
            <a:rPr lang="sk-SK" sz="3200" kern="1200" dirty="0">
              <a:solidFill>
                <a:prstClr val="black"/>
              </a:solidFill>
              <a:effectLst/>
              <a:latin typeface="Calibri" panose="020F0502020204030204"/>
              <a:ea typeface="+mn-ea"/>
              <a:cs typeface="+mn-cs"/>
            </a:rPr>
            <a:t>Etika</a:t>
          </a:r>
          <a:endParaRPr lang="el-GR" sz="3200" kern="1200" dirty="0">
            <a:solidFill>
              <a:prstClr val="black"/>
            </a:solidFill>
            <a:effectLst/>
            <a:latin typeface="Calibri" panose="020F0502020204030204"/>
            <a:ea typeface="+mn-ea"/>
            <a:cs typeface="+mn-cs"/>
          </a:endParaRPr>
        </a:p>
      </dgm:t>
    </dgm:pt>
    <dgm:pt modelId="{E30B4CE4-28F5-41D5-BDD7-379CEE7BFAA6}" type="parTrans" cxnId="{63EE376A-9BE3-42F8-986B-13F24A6B6A52}">
      <dgm:prSet/>
      <dgm:spPr/>
      <dgm:t>
        <a:bodyPr/>
        <a:lstStyle/>
        <a:p>
          <a:endParaRPr lang="el-GR" sz="1600">
            <a:solidFill>
              <a:schemeClr val="tx1"/>
            </a:solidFill>
            <a:effectLst/>
          </a:endParaRPr>
        </a:p>
      </dgm:t>
    </dgm:pt>
    <dgm:pt modelId="{67FEA77F-9792-4206-8836-885C74441292}" type="sibTrans" cxnId="{63EE376A-9BE3-42F8-986B-13F24A6B6A52}">
      <dgm:prSet/>
      <dgm:spPr/>
      <dgm:t>
        <a:bodyPr/>
        <a:lstStyle/>
        <a:p>
          <a:endParaRPr lang="el-GR">
            <a:solidFill>
              <a:schemeClr val="tx1"/>
            </a:solidFill>
            <a:effectLst/>
          </a:endParaRPr>
        </a:p>
      </dgm:t>
    </dgm:pt>
    <dgm:pt modelId="{B4C523CA-CB9B-45E6-9B42-ACDDF1BF7D65}">
      <dgm:prSet phldrT="[Κείμενο]" custT="1"/>
      <dgm:spPr>
        <a:solidFill>
          <a:srgbClr val="92D050"/>
        </a:solidFill>
        <a:ln w="19050" cap="flat" cmpd="sng" algn="ctr">
          <a:solidFill>
            <a:srgbClr val="785832"/>
          </a:solidFill>
          <a:prstDash val="solid"/>
          <a:miter lim="800000"/>
        </a:ln>
        <a:effectLst/>
      </dgm:spPr>
      <dgm:t>
        <a:bodyPr spcFirstLastPara="0" vert="horz" wrap="square" lIns="121920" tIns="121920" rIns="121920" bIns="121920" numCol="1" spcCol="1270" anchor="ctr" anchorCtr="0"/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>
              <a:solidFill>
                <a:schemeClr val="bg1"/>
              </a:solidFill>
              <a:effectLst>
                <a:outerShdw blurRad="38100" dist="38100" dir="2700000" algn="ctr" rotWithShape="0">
                  <a:srgbClr val="000000">
                    <a:alpha val="43000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6. </a:t>
          </a:r>
          <a:r>
            <a:rPr lang="sk-SK" sz="3200" b="1" kern="1200" dirty="0">
              <a:solidFill>
                <a:schemeClr val="bg1"/>
              </a:solidFill>
              <a:effectLst>
                <a:outerShdw blurRad="38100" dist="38100" dir="2700000" algn="ctr" rotWithShape="0">
                  <a:srgbClr val="000000">
                    <a:alpha val="43000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Reflexívne zručnosti</a:t>
          </a:r>
          <a:endParaRPr lang="el-GR" sz="3200" b="1" kern="1200" dirty="0">
            <a:solidFill>
              <a:schemeClr val="bg1"/>
            </a:solidFill>
            <a:effectLst>
              <a:outerShdw blurRad="38100" dist="38100" dir="2700000" algn="ctr" rotWithShape="0">
                <a:srgbClr val="000000">
                  <a:alpha val="43000"/>
                </a:srgbClr>
              </a:outerShdw>
            </a:effectLst>
            <a:latin typeface="Calibri" panose="020F0502020204030204"/>
            <a:ea typeface="+mn-ea"/>
            <a:cs typeface="+mn-cs"/>
          </a:endParaRPr>
        </a:p>
      </dgm:t>
    </dgm:pt>
    <dgm:pt modelId="{0B61FFA1-954D-4769-9935-DC27A03FE46F}" type="parTrans" cxnId="{AB3B445A-D322-425F-BF83-71C16EDBCF6A}">
      <dgm:prSet/>
      <dgm:spPr/>
      <dgm:t>
        <a:bodyPr/>
        <a:lstStyle/>
        <a:p>
          <a:endParaRPr lang="el-GR" sz="1600">
            <a:solidFill>
              <a:schemeClr val="tx1"/>
            </a:solidFill>
            <a:effectLst/>
          </a:endParaRPr>
        </a:p>
      </dgm:t>
    </dgm:pt>
    <dgm:pt modelId="{2A74883B-AB36-4DBE-A90D-C134F37AC8DE}" type="sibTrans" cxnId="{AB3B445A-D322-425F-BF83-71C16EDBCF6A}">
      <dgm:prSet/>
      <dgm:spPr/>
      <dgm:t>
        <a:bodyPr/>
        <a:lstStyle/>
        <a:p>
          <a:endParaRPr lang="el-GR">
            <a:solidFill>
              <a:schemeClr val="tx1"/>
            </a:solidFill>
            <a:effectLst/>
          </a:endParaRPr>
        </a:p>
      </dgm:t>
    </dgm:pt>
    <dgm:pt modelId="{B1517D0B-EB6D-478A-AEAF-BBD31D5E602B}">
      <dgm:prSet phldrT="[Κείμενο]" custT="1"/>
      <dgm:spPr>
        <a:solidFill>
          <a:schemeClr val="bg1">
            <a:lumMod val="95000"/>
          </a:schemeClr>
        </a:solidFill>
        <a:ln w="19050" cap="flat" cmpd="sng" algn="ctr">
          <a:solidFill>
            <a:srgbClr val="785832"/>
          </a:solidFill>
          <a:prstDash val="solid"/>
          <a:miter lim="800000"/>
        </a:ln>
        <a:effectLst/>
      </dgm:spPr>
      <dgm:t>
        <a:bodyPr spcFirstLastPara="0" vert="horz" wrap="square" lIns="121920" tIns="121920" rIns="121920" bIns="121920" numCol="1" spcCol="1270" anchor="ctr" anchorCtr="0"/>
        <a:lstStyle/>
        <a:p>
          <a:pPr>
            <a:buNone/>
          </a:pPr>
          <a:r>
            <a:rPr lang="en-US" sz="3200" b="0" dirty="0">
              <a:solidFill>
                <a:schemeClr val="tx1"/>
              </a:solidFill>
              <a:effectLst/>
              <a:latin typeface="Calibri" panose="020F0502020204030204"/>
              <a:ea typeface="+mn-ea"/>
              <a:cs typeface="+mn-cs"/>
            </a:rPr>
            <a:t>7. </a:t>
          </a:r>
          <a:r>
            <a:rPr lang="sk-SK" sz="3200" b="0" dirty="0">
              <a:solidFill>
                <a:schemeClr val="tx1"/>
              </a:solidFill>
              <a:effectLst/>
              <a:latin typeface="Calibri" panose="020F0502020204030204"/>
              <a:ea typeface="+mn-ea"/>
              <a:cs typeface="+mn-cs"/>
            </a:rPr>
            <a:t>Digitálne zručnosti</a:t>
          </a:r>
          <a:endParaRPr lang="el-GR" sz="3200" b="0" dirty="0">
            <a:solidFill>
              <a:schemeClr val="tx1"/>
            </a:solidFill>
            <a:effectLst/>
            <a:latin typeface="Calibri" panose="020F0502020204030204"/>
            <a:ea typeface="+mn-ea"/>
            <a:cs typeface="+mn-cs"/>
          </a:endParaRPr>
        </a:p>
      </dgm:t>
    </dgm:pt>
    <dgm:pt modelId="{5DD871E4-0A72-467B-BFC4-23BC65BE2E5D}" type="parTrans" cxnId="{D7EB5B58-B00E-4541-BF8A-5ECC83C78794}">
      <dgm:prSet/>
      <dgm:spPr/>
      <dgm:t>
        <a:bodyPr/>
        <a:lstStyle/>
        <a:p>
          <a:endParaRPr lang="en-GB"/>
        </a:p>
      </dgm:t>
    </dgm:pt>
    <dgm:pt modelId="{FCAA1098-48C8-4BFF-B4D1-2DED440629D8}" type="sibTrans" cxnId="{D7EB5B58-B00E-4541-BF8A-5ECC83C78794}">
      <dgm:prSet/>
      <dgm:spPr/>
      <dgm:t>
        <a:bodyPr/>
        <a:lstStyle/>
        <a:p>
          <a:endParaRPr lang="en-GB"/>
        </a:p>
      </dgm:t>
    </dgm:pt>
    <dgm:pt modelId="{1E395D00-6435-47AF-BDD1-99EEEBD551EE}" type="pres">
      <dgm:prSet presAssocID="{C4D5358F-2C12-40D3-A142-40CC932D99A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470C7429-9401-4802-AB33-313A76532508}" type="pres">
      <dgm:prSet presAssocID="{EC327B3B-64E2-4867-8E05-4626CF7AA557}" presName="parentText" presStyleLbl="node1" presStyleIdx="0" presStyleCnt="4" custLinFactY="-3398" custLinFactNeighborX="-192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88D2178F-0747-469A-A1B7-4B4E6C3A520D}" type="pres">
      <dgm:prSet presAssocID="{E3EA5345-B843-40CC-AF3F-48429EEC6F62}" presName="spacer" presStyleCnt="0"/>
      <dgm:spPr/>
    </dgm:pt>
    <dgm:pt modelId="{288E5028-B57D-41A4-A329-2A81DBAE6A20}" type="pres">
      <dgm:prSet presAssocID="{4E244519-B7AC-4B3B-BE5F-12059590F0D2}" presName="parentText" presStyleLbl="node1" presStyleIdx="1" presStyleCnt="4" custLinFactNeighborY="-19892">
        <dgm:presLayoutVars>
          <dgm:chMax val="0"/>
          <dgm:bulletEnabled val="1"/>
        </dgm:presLayoutVars>
      </dgm:prSet>
      <dgm:spPr>
        <a:xfrm>
          <a:off x="0" y="1175325"/>
          <a:ext cx="4961817" cy="1029600"/>
        </a:xfrm>
        <a:prstGeom prst="roundRect">
          <a:avLst/>
        </a:prstGeom>
      </dgm:spPr>
      <dgm:t>
        <a:bodyPr/>
        <a:lstStyle/>
        <a:p>
          <a:endParaRPr lang="el-GR"/>
        </a:p>
      </dgm:t>
    </dgm:pt>
    <dgm:pt modelId="{F52AF388-6647-40C1-9B0C-4EACF0087302}" type="pres">
      <dgm:prSet presAssocID="{67FEA77F-9792-4206-8836-885C74441292}" presName="spacer" presStyleCnt="0"/>
      <dgm:spPr/>
    </dgm:pt>
    <dgm:pt modelId="{8CDB7BC7-8DB4-48B4-844D-150D6BC9A281}" type="pres">
      <dgm:prSet presAssocID="{B4C523CA-CB9B-45E6-9B42-ACDDF1BF7D65}" presName="parentText" presStyleLbl="node1" presStyleIdx="2" presStyleCnt="4">
        <dgm:presLayoutVars>
          <dgm:chMax val="0"/>
          <dgm:bulletEnabled val="1"/>
        </dgm:presLayoutVars>
      </dgm:prSet>
      <dgm:spPr>
        <a:xfrm>
          <a:off x="0" y="3062896"/>
          <a:ext cx="4961817" cy="1216800"/>
        </a:xfrm>
        <a:prstGeom prst="roundRect">
          <a:avLst/>
        </a:prstGeom>
      </dgm:spPr>
      <dgm:t>
        <a:bodyPr/>
        <a:lstStyle/>
        <a:p>
          <a:endParaRPr lang="el-GR"/>
        </a:p>
      </dgm:t>
    </dgm:pt>
    <dgm:pt modelId="{AA10446C-2ABE-45E7-A342-12192774C0E3}" type="pres">
      <dgm:prSet presAssocID="{2A74883B-AB36-4DBE-A90D-C134F37AC8DE}" presName="spacer" presStyleCnt="0"/>
      <dgm:spPr/>
    </dgm:pt>
    <dgm:pt modelId="{E02402E1-EB3E-48C5-AF8B-9337E21FDAC3}" type="pres">
      <dgm:prSet presAssocID="{B1517D0B-EB6D-478A-AEAF-BBD31D5E602B}" presName="parentText" presStyleLbl="node1" presStyleIdx="3" presStyleCnt="4">
        <dgm:presLayoutVars>
          <dgm:chMax val="0"/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l-GR"/>
        </a:p>
      </dgm:t>
    </dgm:pt>
  </dgm:ptLst>
  <dgm:cxnLst>
    <dgm:cxn modelId="{AB3B445A-D322-425F-BF83-71C16EDBCF6A}" srcId="{C4D5358F-2C12-40D3-A142-40CC932D99A4}" destId="{B4C523CA-CB9B-45E6-9B42-ACDDF1BF7D65}" srcOrd="2" destOrd="0" parTransId="{0B61FFA1-954D-4769-9935-DC27A03FE46F}" sibTransId="{2A74883B-AB36-4DBE-A90D-C134F37AC8DE}"/>
    <dgm:cxn modelId="{013F4C26-68C0-4526-9DB3-5EB519553F3C}" srcId="{C4D5358F-2C12-40D3-A142-40CC932D99A4}" destId="{EC327B3B-64E2-4867-8E05-4626CF7AA557}" srcOrd="0" destOrd="0" parTransId="{DF29B433-28C4-4212-B73F-BBA2E55D71FD}" sibTransId="{E3EA5345-B843-40CC-AF3F-48429EEC6F62}"/>
    <dgm:cxn modelId="{D7EB5B58-B00E-4541-BF8A-5ECC83C78794}" srcId="{C4D5358F-2C12-40D3-A142-40CC932D99A4}" destId="{B1517D0B-EB6D-478A-AEAF-BBD31D5E602B}" srcOrd="3" destOrd="0" parTransId="{5DD871E4-0A72-467B-BFC4-23BC65BE2E5D}" sibTransId="{FCAA1098-48C8-4BFF-B4D1-2DED440629D8}"/>
    <dgm:cxn modelId="{71170B66-801D-42B1-BD88-3067EF1E3D30}" type="presOf" srcId="{EC327B3B-64E2-4867-8E05-4626CF7AA557}" destId="{470C7429-9401-4802-AB33-313A76532508}" srcOrd="0" destOrd="0" presId="urn:microsoft.com/office/officeart/2005/8/layout/vList2"/>
    <dgm:cxn modelId="{2C9F9DB4-31EA-4F3D-9A7E-EDF87A64D11A}" type="presOf" srcId="{B1517D0B-EB6D-478A-AEAF-BBD31D5E602B}" destId="{E02402E1-EB3E-48C5-AF8B-9337E21FDAC3}" srcOrd="0" destOrd="0" presId="urn:microsoft.com/office/officeart/2005/8/layout/vList2"/>
    <dgm:cxn modelId="{63EE376A-9BE3-42F8-986B-13F24A6B6A52}" srcId="{C4D5358F-2C12-40D3-A142-40CC932D99A4}" destId="{4E244519-B7AC-4B3B-BE5F-12059590F0D2}" srcOrd="1" destOrd="0" parTransId="{E30B4CE4-28F5-41D5-BDD7-379CEE7BFAA6}" sibTransId="{67FEA77F-9792-4206-8836-885C74441292}"/>
    <dgm:cxn modelId="{7533573D-AE90-413F-8D5E-92E484CC53EE}" type="presOf" srcId="{C4D5358F-2C12-40D3-A142-40CC932D99A4}" destId="{1E395D00-6435-47AF-BDD1-99EEEBD551EE}" srcOrd="0" destOrd="0" presId="urn:microsoft.com/office/officeart/2005/8/layout/vList2"/>
    <dgm:cxn modelId="{E7D99F90-BD21-488E-8965-4FA3E6649457}" type="presOf" srcId="{4E244519-B7AC-4B3B-BE5F-12059590F0D2}" destId="{288E5028-B57D-41A4-A329-2A81DBAE6A20}" srcOrd="0" destOrd="0" presId="urn:microsoft.com/office/officeart/2005/8/layout/vList2"/>
    <dgm:cxn modelId="{0A308EED-F4BF-484E-9616-FC08E6DF7B71}" type="presOf" srcId="{B4C523CA-CB9B-45E6-9B42-ACDDF1BF7D65}" destId="{8CDB7BC7-8DB4-48B4-844D-150D6BC9A281}" srcOrd="0" destOrd="0" presId="urn:microsoft.com/office/officeart/2005/8/layout/vList2"/>
    <dgm:cxn modelId="{D194C380-2F5A-4D83-B19D-EDEBF138C04E}" type="presParOf" srcId="{1E395D00-6435-47AF-BDD1-99EEEBD551EE}" destId="{470C7429-9401-4802-AB33-313A76532508}" srcOrd="0" destOrd="0" presId="urn:microsoft.com/office/officeart/2005/8/layout/vList2"/>
    <dgm:cxn modelId="{1C593544-AEA6-4F32-B3EB-A05830DB3610}" type="presParOf" srcId="{1E395D00-6435-47AF-BDD1-99EEEBD551EE}" destId="{88D2178F-0747-469A-A1B7-4B4E6C3A520D}" srcOrd="1" destOrd="0" presId="urn:microsoft.com/office/officeart/2005/8/layout/vList2"/>
    <dgm:cxn modelId="{D77AAB75-3FBD-4EC6-89C1-F17940EE4199}" type="presParOf" srcId="{1E395D00-6435-47AF-BDD1-99EEEBD551EE}" destId="{288E5028-B57D-41A4-A329-2A81DBAE6A20}" srcOrd="2" destOrd="0" presId="urn:microsoft.com/office/officeart/2005/8/layout/vList2"/>
    <dgm:cxn modelId="{EF6FD183-5195-47C2-8292-3E15D1204EF4}" type="presParOf" srcId="{1E395D00-6435-47AF-BDD1-99EEEBD551EE}" destId="{F52AF388-6647-40C1-9B0C-4EACF0087302}" srcOrd="3" destOrd="0" presId="urn:microsoft.com/office/officeart/2005/8/layout/vList2"/>
    <dgm:cxn modelId="{93570274-80FF-4597-9140-78C6897D45C5}" type="presParOf" srcId="{1E395D00-6435-47AF-BDD1-99EEEBD551EE}" destId="{8CDB7BC7-8DB4-48B4-844D-150D6BC9A281}" srcOrd="4" destOrd="0" presId="urn:microsoft.com/office/officeart/2005/8/layout/vList2"/>
    <dgm:cxn modelId="{C6B180D2-55F7-4A48-AC04-F32F5A77FFCE}" type="presParOf" srcId="{1E395D00-6435-47AF-BDD1-99EEEBD551EE}" destId="{AA10446C-2ABE-45E7-A342-12192774C0E3}" srcOrd="5" destOrd="0" presId="urn:microsoft.com/office/officeart/2005/8/layout/vList2"/>
    <dgm:cxn modelId="{64428329-BF59-4C93-8877-7676ED6AC4DB}" type="presParOf" srcId="{1E395D00-6435-47AF-BDD1-99EEEBD551EE}" destId="{E02402E1-EB3E-48C5-AF8B-9337E21FDAC3}" srcOrd="6" destOrd="0" presId="urn:microsoft.com/office/officeart/2005/8/layout/vList2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95BB563-403C-4C39-81FD-DA9CBB178948}" type="doc">
      <dgm:prSet loTypeId="urn:microsoft.com/office/officeart/2005/8/layout/bProcess4" loCatId="process" qsTypeId="urn:microsoft.com/office/officeart/2005/8/quickstyle/simple1" qsCatId="simple" csTypeId="urn:microsoft.com/office/officeart/2005/8/colors/accent6_1" csCatId="accent6" phldr="1"/>
      <dgm:spPr/>
      <dgm:t>
        <a:bodyPr/>
        <a:lstStyle/>
        <a:p>
          <a:endParaRPr lang="sl-SI"/>
        </a:p>
      </dgm:t>
    </dgm:pt>
    <dgm:pt modelId="{B3F72C5F-33B1-427A-B797-EBF2FAF86847}">
      <dgm:prSet phldrT="[besedilo]"/>
      <dgm:spPr/>
      <dgm:t>
        <a:bodyPr/>
        <a:lstStyle/>
        <a:p>
          <a:r>
            <a:rPr lang="sl-SI" dirty="0"/>
            <a:t>Seba-uvedomenie</a:t>
          </a:r>
        </a:p>
      </dgm:t>
    </dgm:pt>
    <dgm:pt modelId="{AAE585EE-F3A7-4742-98AA-D363A1F152C0}" type="parTrans" cxnId="{D1F343DA-30C0-41AB-8DEB-8104B4559A03}">
      <dgm:prSet/>
      <dgm:spPr/>
      <dgm:t>
        <a:bodyPr/>
        <a:lstStyle/>
        <a:p>
          <a:endParaRPr lang="sl-SI"/>
        </a:p>
      </dgm:t>
    </dgm:pt>
    <dgm:pt modelId="{DD774EE3-CC48-41F4-9810-0E0B11C95E4B}" type="sibTrans" cxnId="{D1F343DA-30C0-41AB-8DEB-8104B4559A03}">
      <dgm:prSet/>
      <dgm:spPr/>
      <dgm:t>
        <a:bodyPr/>
        <a:lstStyle/>
        <a:p>
          <a:endParaRPr lang="sl-SI"/>
        </a:p>
      </dgm:t>
    </dgm:pt>
    <dgm:pt modelId="{E23B2C51-544B-4F64-B852-2E8807708C67}">
      <dgm:prSet phldrT="[besedilo]"/>
      <dgm:spPr/>
      <dgm:t>
        <a:bodyPr/>
        <a:lstStyle/>
        <a:p>
          <a:r>
            <a:rPr lang="sl-SI" dirty="0" err="1"/>
            <a:t>Aktívne </a:t>
          </a:r>
          <a:r>
            <a:rPr lang="sl-SI" dirty="0"/>
            <a:t>počúvanie </a:t>
          </a:r>
        </a:p>
      </dgm:t>
    </dgm:pt>
    <dgm:pt modelId="{D0B264C6-3621-4919-B54B-E55D5F64293E}" type="parTrans" cxnId="{7B746061-8ECA-400D-AEEF-38803B7EB03A}">
      <dgm:prSet/>
      <dgm:spPr/>
      <dgm:t>
        <a:bodyPr/>
        <a:lstStyle/>
        <a:p>
          <a:endParaRPr lang="sl-SI"/>
        </a:p>
      </dgm:t>
    </dgm:pt>
    <dgm:pt modelId="{792FFE17-304F-4639-8630-C35FCD736751}" type="sibTrans" cxnId="{7B746061-8ECA-400D-AEEF-38803B7EB03A}">
      <dgm:prSet/>
      <dgm:spPr/>
      <dgm:t>
        <a:bodyPr/>
        <a:lstStyle/>
        <a:p>
          <a:endParaRPr lang="sl-SI"/>
        </a:p>
      </dgm:t>
    </dgm:pt>
    <dgm:pt modelId="{6DC5409F-AA46-4313-ADD2-8263B0611EEE}">
      <dgm:prSet phldrT="[besedilo]"/>
      <dgm:spPr/>
      <dgm:t>
        <a:bodyPr/>
        <a:lstStyle/>
        <a:p>
          <a:r>
            <a:rPr lang="sl-SI" dirty="0" err="1"/>
            <a:t>Empati</a:t>
          </a:r>
          <a:r>
            <a:rPr lang="sl-SI" dirty="0"/>
            <a:t>a </a:t>
          </a:r>
        </a:p>
      </dgm:t>
    </dgm:pt>
    <dgm:pt modelId="{C00C58F8-3F85-4B45-B619-71D9D7B1A8C5}" type="parTrans" cxnId="{F395B558-8ADD-43E1-87BE-4F3B97695A1D}">
      <dgm:prSet/>
      <dgm:spPr/>
      <dgm:t>
        <a:bodyPr/>
        <a:lstStyle/>
        <a:p>
          <a:endParaRPr lang="sl-SI"/>
        </a:p>
      </dgm:t>
    </dgm:pt>
    <dgm:pt modelId="{FBABAA1A-8D23-4650-AAFC-28F96D8D1C4B}" type="sibTrans" cxnId="{F395B558-8ADD-43E1-87BE-4F3B97695A1D}">
      <dgm:prSet/>
      <dgm:spPr/>
      <dgm:t>
        <a:bodyPr/>
        <a:lstStyle/>
        <a:p>
          <a:endParaRPr lang="sl-SI"/>
        </a:p>
      </dgm:t>
    </dgm:pt>
    <dgm:pt modelId="{D87BDC68-8FA6-4590-AF89-671B7A61C6AB}">
      <dgm:prSet phldrT="[besedilo]"/>
      <dgm:spPr/>
      <dgm:t>
        <a:bodyPr/>
        <a:lstStyle/>
        <a:p>
          <a:r>
            <a:rPr lang="sl-SI" dirty="0" err="1"/>
            <a:t>Kritické </a:t>
          </a:r>
          <a:r>
            <a:rPr lang="sl-SI" dirty="0"/>
            <a:t>myslenie </a:t>
          </a:r>
        </a:p>
      </dgm:t>
    </dgm:pt>
    <dgm:pt modelId="{825AE6A0-169D-481A-9B7F-DDE64192EEAE}" type="parTrans" cxnId="{611CC011-D74C-46B6-B211-B231467FC2DF}">
      <dgm:prSet/>
      <dgm:spPr/>
      <dgm:t>
        <a:bodyPr/>
        <a:lstStyle/>
        <a:p>
          <a:endParaRPr lang="sl-SI"/>
        </a:p>
      </dgm:t>
    </dgm:pt>
    <dgm:pt modelId="{8B1370AE-BD2D-43FF-A81F-D1939227BE59}" type="sibTrans" cxnId="{611CC011-D74C-46B6-B211-B231467FC2DF}">
      <dgm:prSet/>
      <dgm:spPr/>
      <dgm:t>
        <a:bodyPr/>
        <a:lstStyle/>
        <a:p>
          <a:endParaRPr lang="sl-SI"/>
        </a:p>
      </dgm:t>
    </dgm:pt>
    <dgm:pt modelId="{83626B6F-4FD6-470D-9E2C-73439F86416D}">
      <dgm:prSet phldrT="[besedilo]"/>
      <dgm:spPr/>
      <dgm:t>
        <a:bodyPr/>
        <a:lstStyle/>
        <a:p>
          <a:r>
            <a:rPr lang="sl-SI" dirty="0" err="1"/>
            <a:t>Sebareflexi</a:t>
          </a:r>
          <a:r>
            <a:rPr lang="sl-SI" dirty="0"/>
            <a:t>a </a:t>
          </a:r>
        </a:p>
      </dgm:t>
    </dgm:pt>
    <dgm:pt modelId="{6687DB09-AA75-4EB6-84E3-55CD5354638C}" type="parTrans" cxnId="{FAD083D4-E434-48E4-866A-4F862F6281A7}">
      <dgm:prSet/>
      <dgm:spPr/>
      <dgm:t>
        <a:bodyPr/>
        <a:lstStyle/>
        <a:p>
          <a:endParaRPr lang="sl-SI"/>
        </a:p>
      </dgm:t>
    </dgm:pt>
    <dgm:pt modelId="{4F05730E-C9B4-4167-8121-C37F95867C08}" type="sibTrans" cxnId="{FAD083D4-E434-48E4-866A-4F862F6281A7}">
      <dgm:prSet/>
      <dgm:spPr/>
      <dgm:t>
        <a:bodyPr/>
        <a:lstStyle/>
        <a:p>
          <a:endParaRPr lang="sl-SI"/>
        </a:p>
      </dgm:t>
    </dgm:pt>
    <dgm:pt modelId="{60AAF58C-B4B6-4333-8531-2FC2E6BEA3E0}">
      <dgm:prSet phldrT="[besedilo]"/>
      <dgm:spPr/>
      <dgm:t>
        <a:bodyPr/>
        <a:lstStyle/>
        <a:p>
          <a:r>
            <a:rPr lang="sk-SK" noProof="0" dirty="0"/>
            <a:t>Emocionálna regulácia </a:t>
          </a:r>
        </a:p>
      </dgm:t>
    </dgm:pt>
    <dgm:pt modelId="{0A3D22EC-2D5B-4659-A6DA-B8514B08A756}" type="parTrans" cxnId="{D4E0ACCD-9246-44FE-8C1C-D9290A0AF4F9}">
      <dgm:prSet/>
      <dgm:spPr/>
      <dgm:t>
        <a:bodyPr/>
        <a:lstStyle/>
        <a:p>
          <a:endParaRPr lang="sl-SI"/>
        </a:p>
      </dgm:t>
    </dgm:pt>
    <dgm:pt modelId="{C56E7154-F8B2-44F1-AAB2-A01BB0933643}" type="sibTrans" cxnId="{D4E0ACCD-9246-44FE-8C1C-D9290A0AF4F9}">
      <dgm:prSet/>
      <dgm:spPr/>
      <dgm:t>
        <a:bodyPr/>
        <a:lstStyle/>
        <a:p>
          <a:endParaRPr lang="sl-SI"/>
        </a:p>
      </dgm:t>
    </dgm:pt>
    <dgm:pt modelId="{4570A984-80E6-4E76-AF41-4FACB0F247FD}">
      <dgm:prSet phldrT="[besedilo]"/>
      <dgm:spPr/>
      <dgm:t>
        <a:bodyPr/>
        <a:lstStyle/>
        <a:p>
          <a:r>
            <a:rPr lang="sk-SK" noProof="0" dirty="0"/>
            <a:t>Riešenie konfliktov </a:t>
          </a:r>
        </a:p>
      </dgm:t>
    </dgm:pt>
    <dgm:pt modelId="{D4779115-BDA7-4CEA-9380-69C14612D06C}" type="parTrans" cxnId="{2C36BEF4-2109-4D0B-B17F-58F1D039440B}">
      <dgm:prSet/>
      <dgm:spPr/>
      <dgm:t>
        <a:bodyPr/>
        <a:lstStyle/>
        <a:p>
          <a:endParaRPr lang="sl-SI"/>
        </a:p>
      </dgm:t>
    </dgm:pt>
    <dgm:pt modelId="{DA5F40F8-1541-487B-A8C1-1875666FC21A}" type="sibTrans" cxnId="{2C36BEF4-2109-4D0B-B17F-58F1D039440B}">
      <dgm:prSet/>
      <dgm:spPr/>
      <dgm:t>
        <a:bodyPr/>
        <a:lstStyle/>
        <a:p>
          <a:endParaRPr lang="sl-SI"/>
        </a:p>
      </dgm:t>
    </dgm:pt>
    <dgm:pt modelId="{70C8BFD1-85C5-44A2-9F36-41D2FA5B616E}">
      <dgm:prSet phldrT="[besedilo]"/>
      <dgm:spPr/>
      <dgm:t>
        <a:bodyPr/>
        <a:lstStyle/>
        <a:p>
          <a:r>
            <a:rPr lang="sk-SK" noProof="0" dirty="0"/>
            <a:t>Analýza a syntéza</a:t>
          </a:r>
        </a:p>
      </dgm:t>
    </dgm:pt>
    <dgm:pt modelId="{DC20BA7F-EAE3-4849-B259-131699B8B58D}" type="parTrans" cxnId="{C46B6398-1506-4B77-91E2-EE0E416377EC}">
      <dgm:prSet/>
      <dgm:spPr/>
      <dgm:t>
        <a:bodyPr/>
        <a:lstStyle/>
        <a:p>
          <a:endParaRPr lang="sl-SI"/>
        </a:p>
      </dgm:t>
    </dgm:pt>
    <dgm:pt modelId="{D6EA7556-4BFD-461C-B7EA-232B7A4EF97A}" type="sibTrans" cxnId="{C46B6398-1506-4B77-91E2-EE0E416377EC}">
      <dgm:prSet/>
      <dgm:spPr/>
      <dgm:t>
        <a:bodyPr/>
        <a:lstStyle/>
        <a:p>
          <a:endParaRPr lang="sl-SI"/>
        </a:p>
      </dgm:t>
    </dgm:pt>
    <dgm:pt modelId="{B7DE8B12-7D48-43F1-B275-AC4B8E1D0A5A}">
      <dgm:prSet phldrT="[besedilo]"/>
      <dgm:spPr/>
      <dgm:t>
        <a:bodyPr/>
        <a:lstStyle/>
        <a:p>
          <a:r>
            <a:rPr lang="sl-SI" dirty="0" err="1"/>
            <a:t>Hodnotenie</a:t>
          </a:r>
          <a:endParaRPr lang="sl-SI" dirty="0"/>
        </a:p>
      </dgm:t>
    </dgm:pt>
    <dgm:pt modelId="{0006A33D-9A48-4EB6-A1CB-A0A48916DAFD}" type="parTrans" cxnId="{B65C3E0F-4E6D-40FE-BE82-508E1318DE34}">
      <dgm:prSet/>
      <dgm:spPr/>
      <dgm:t>
        <a:bodyPr/>
        <a:lstStyle/>
        <a:p>
          <a:endParaRPr lang="sl-SI"/>
        </a:p>
      </dgm:t>
    </dgm:pt>
    <dgm:pt modelId="{E0F7AF9F-5464-44FD-BB01-C39AB9DED588}" type="sibTrans" cxnId="{B65C3E0F-4E6D-40FE-BE82-508E1318DE34}">
      <dgm:prSet/>
      <dgm:spPr/>
      <dgm:t>
        <a:bodyPr/>
        <a:lstStyle/>
        <a:p>
          <a:endParaRPr lang="sl-SI"/>
        </a:p>
      </dgm:t>
    </dgm:pt>
    <dgm:pt modelId="{9ED7294D-C041-4099-9846-15D4034F1FFF}" type="pres">
      <dgm:prSet presAssocID="{D95BB563-403C-4C39-81FD-DA9CBB178948}" presName="Name0" presStyleCnt="0">
        <dgm:presLayoutVars>
          <dgm:dir/>
          <dgm:resizeHandles/>
        </dgm:presLayoutVars>
      </dgm:prSet>
      <dgm:spPr/>
      <dgm:t>
        <a:bodyPr/>
        <a:lstStyle/>
        <a:p>
          <a:endParaRPr lang="el-GR"/>
        </a:p>
      </dgm:t>
    </dgm:pt>
    <dgm:pt modelId="{AFA02BF1-75C0-44A5-B237-B9AC1085EBC0}" type="pres">
      <dgm:prSet presAssocID="{B3F72C5F-33B1-427A-B797-EBF2FAF86847}" presName="compNode" presStyleCnt="0"/>
      <dgm:spPr/>
    </dgm:pt>
    <dgm:pt modelId="{519B95CA-AFC2-4B0B-ADDC-7661A936DF09}" type="pres">
      <dgm:prSet presAssocID="{B3F72C5F-33B1-427A-B797-EBF2FAF86847}" presName="dummyConnPt" presStyleCnt="0"/>
      <dgm:spPr/>
    </dgm:pt>
    <dgm:pt modelId="{E8956106-1711-4AF4-83FE-C624A671E460}" type="pres">
      <dgm:prSet presAssocID="{B3F72C5F-33B1-427A-B797-EBF2FAF86847}" presName="node" presStyleLbl="node1" presStyleIdx="0" presStyleCnt="9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E25E3EFC-B9C7-4311-A07B-94F128CAA655}" type="pres">
      <dgm:prSet presAssocID="{DD774EE3-CC48-41F4-9810-0E0B11C95E4B}" presName="sibTrans" presStyleLbl="bgSibTrans2D1" presStyleIdx="0" presStyleCnt="8"/>
      <dgm:spPr/>
      <dgm:t>
        <a:bodyPr/>
        <a:lstStyle/>
        <a:p>
          <a:endParaRPr lang="el-GR"/>
        </a:p>
      </dgm:t>
    </dgm:pt>
    <dgm:pt modelId="{1EE54C1A-8026-44B1-8926-EB71685BE205}" type="pres">
      <dgm:prSet presAssocID="{E23B2C51-544B-4F64-B852-2E8807708C67}" presName="compNode" presStyleCnt="0"/>
      <dgm:spPr/>
    </dgm:pt>
    <dgm:pt modelId="{7E31594A-A59B-4B5C-9EAD-CE65971F1CEB}" type="pres">
      <dgm:prSet presAssocID="{E23B2C51-544B-4F64-B852-2E8807708C67}" presName="dummyConnPt" presStyleCnt="0"/>
      <dgm:spPr/>
    </dgm:pt>
    <dgm:pt modelId="{1D8528A0-B73F-419F-B9CB-61F682D012FD}" type="pres">
      <dgm:prSet presAssocID="{E23B2C51-544B-4F64-B852-2E8807708C67}" presName="node" presStyleLbl="node1" presStyleIdx="1" presStyleCnt="9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99ADE6BB-880B-49F9-A1B0-11EFE6810571}" type="pres">
      <dgm:prSet presAssocID="{792FFE17-304F-4639-8630-C35FCD736751}" presName="sibTrans" presStyleLbl="bgSibTrans2D1" presStyleIdx="1" presStyleCnt="8"/>
      <dgm:spPr/>
      <dgm:t>
        <a:bodyPr/>
        <a:lstStyle/>
        <a:p>
          <a:endParaRPr lang="el-GR"/>
        </a:p>
      </dgm:t>
    </dgm:pt>
    <dgm:pt modelId="{D8FCEE7A-F4FA-4CD2-8B32-D00918F9C9D6}" type="pres">
      <dgm:prSet presAssocID="{6DC5409F-AA46-4313-ADD2-8263B0611EEE}" presName="compNode" presStyleCnt="0"/>
      <dgm:spPr/>
    </dgm:pt>
    <dgm:pt modelId="{A025BD04-57C5-4FFC-9759-1D41A9D70F88}" type="pres">
      <dgm:prSet presAssocID="{6DC5409F-AA46-4313-ADD2-8263B0611EEE}" presName="dummyConnPt" presStyleCnt="0"/>
      <dgm:spPr/>
    </dgm:pt>
    <dgm:pt modelId="{12E91369-4D41-49FC-9900-158ACECD091B}" type="pres">
      <dgm:prSet presAssocID="{6DC5409F-AA46-4313-ADD2-8263B0611EEE}" presName="node" presStyleLbl="node1" presStyleIdx="2" presStyleCnt="9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C6C3C1AA-E866-45B2-B421-CDE341964030}" type="pres">
      <dgm:prSet presAssocID="{FBABAA1A-8D23-4650-AAFC-28F96D8D1C4B}" presName="sibTrans" presStyleLbl="bgSibTrans2D1" presStyleIdx="2" presStyleCnt="8"/>
      <dgm:spPr/>
      <dgm:t>
        <a:bodyPr/>
        <a:lstStyle/>
        <a:p>
          <a:endParaRPr lang="el-GR"/>
        </a:p>
      </dgm:t>
    </dgm:pt>
    <dgm:pt modelId="{0AA56D31-C49E-4B76-AD65-385313C3ABBA}" type="pres">
      <dgm:prSet presAssocID="{D87BDC68-8FA6-4590-AF89-671B7A61C6AB}" presName="compNode" presStyleCnt="0"/>
      <dgm:spPr/>
    </dgm:pt>
    <dgm:pt modelId="{CFD93FE4-516B-4541-A92C-B63879664F08}" type="pres">
      <dgm:prSet presAssocID="{D87BDC68-8FA6-4590-AF89-671B7A61C6AB}" presName="dummyConnPt" presStyleCnt="0"/>
      <dgm:spPr/>
    </dgm:pt>
    <dgm:pt modelId="{829CDA78-5339-4D9A-B7AD-84B267E9D2D6}" type="pres">
      <dgm:prSet presAssocID="{D87BDC68-8FA6-4590-AF89-671B7A61C6AB}" presName="node" presStyleLbl="node1" presStyleIdx="3" presStyleCnt="9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C1449E7F-3148-4726-8F28-3A663DBD2FF3}" type="pres">
      <dgm:prSet presAssocID="{8B1370AE-BD2D-43FF-A81F-D1939227BE59}" presName="sibTrans" presStyleLbl="bgSibTrans2D1" presStyleIdx="3" presStyleCnt="8"/>
      <dgm:spPr/>
      <dgm:t>
        <a:bodyPr/>
        <a:lstStyle/>
        <a:p>
          <a:endParaRPr lang="el-GR"/>
        </a:p>
      </dgm:t>
    </dgm:pt>
    <dgm:pt modelId="{0434359A-FAEB-409A-B381-B3DD6B5495F7}" type="pres">
      <dgm:prSet presAssocID="{83626B6F-4FD6-470D-9E2C-73439F86416D}" presName="compNode" presStyleCnt="0"/>
      <dgm:spPr/>
    </dgm:pt>
    <dgm:pt modelId="{A9814EF5-759E-4BA0-B0F4-D5E9A86BED40}" type="pres">
      <dgm:prSet presAssocID="{83626B6F-4FD6-470D-9E2C-73439F86416D}" presName="dummyConnPt" presStyleCnt="0"/>
      <dgm:spPr/>
    </dgm:pt>
    <dgm:pt modelId="{1C909939-9121-4CF8-92FD-6337AADD7D92}" type="pres">
      <dgm:prSet presAssocID="{83626B6F-4FD6-470D-9E2C-73439F86416D}" presName="node" presStyleLbl="node1" presStyleIdx="4" presStyleCnt="9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28D7A5FA-9468-4DCE-BD7B-CEDA4A87A77C}" type="pres">
      <dgm:prSet presAssocID="{4F05730E-C9B4-4167-8121-C37F95867C08}" presName="sibTrans" presStyleLbl="bgSibTrans2D1" presStyleIdx="4" presStyleCnt="8"/>
      <dgm:spPr/>
      <dgm:t>
        <a:bodyPr/>
        <a:lstStyle/>
        <a:p>
          <a:endParaRPr lang="el-GR"/>
        </a:p>
      </dgm:t>
    </dgm:pt>
    <dgm:pt modelId="{6E1FE6C9-8977-4340-B5DC-DE9D6F40E5A0}" type="pres">
      <dgm:prSet presAssocID="{60AAF58C-B4B6-4333-8531-2FC2E6BEA3E0}" presName="compNode" presStyleCnt="0"/>
      <dgm:spPr/>
    </dgm:pt>
    <dgm:pt modelId="{8767E8F7-A7C9-4523-B3E4-015082BE7A0F}" type="pres">
      <dgm:prSet presAssocID="{60AAF58C-B4B6-4333-8531-2FC2E6BEA3E0}" presName="dummyConnPt" presStyleCnt="0"/>
      <dgm:spPr/>
    </dgm:pt>
    <dgm:pt modelId="{D1FA5F1B-1787-4029-812F-20F8726A2F7E}" type="pres">
      <dgm:prSet presAssocID="{60AAF58C-B4B6-4333-8531-2FC2E6BEA3E0}" presName="node" presStyleLbl="node1" presStyleIdx="5" presStyleCnt="9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D2778B6D-8B58-4749-834A-3EC0702C1E86}" type="pres">
      <dgm:prSet presAssocID="{C56E7154-F8B2-44F1-AAB2-A01BB0933643}" presName="sibTrans" presStyleLbl="bgSibTrans2D1" presStyleIdx="5" presStyleCnt="8"/>
      <dgm:spPr/>
      <dgm:t>
        <a:bodyPr/>
        <a:lstStyle/>
        <a:p>
          <a:endParaRPr lang="el-GR"/>
        </a:p>
      </dgm:t>
    </dgm:pt>
    <dgm:pt modelId="{D237ADEC-551F-4D17-8C62-11EBB5657BCB}" type="pres">
      <dgm:prSet presAssocID="{4570A984-80E6-4E76-AF41-4FACB0F247FD}" presName="compNode" presStyleCnt="0"/>
      <dgm:spPr/>
    </dgm:pt>
    <dgm:pt modelId="{500C21F5-623F-4C76-8A77-6D8457595642}" type="pres">
      <dgm:prSet presAssocID="{4570A984-80E6-4E76-AF41-4FACB0F247FD}" presName="dummyConnPt" presStyleCnt="0"/>
      <dgm:spPr/>
    </dgm:pt>
    <dgm:pt modelId="{A53AD3E6-96AF-4A57-94E6-C94C729E0055}" type="pres">
      <dgm:prSet presAssocID="{4570A984-80E6-4E76-AF41-4FACB0F247FD}" presName="node" presStyleLbl="node1" presStyleIdx="6" presStyleCnt="9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24A72747-8E9C-4A20-849D-202C6C63DB36}" type="pres">
      <dgm:prSet presAssocID="{DA5F40F8-1541-487B-A8C1-1875666FC21A}" presName="sibTrans" presStyleLbl="bgSibTrans2D1" presStyleIdx="6" presStyleCnt="8"/>
      <dgm:spPr/>
      <dgm:t>
        <a:bodyPr/>
        <a:lstStyle/>
        <a:p>
          <a:endParaRPr lang="el-GR"/>
        </a:p>
      </dgm:t>
    </dgm:pt>
    <dgm:pt modelId="{CA0F854D-53E2-4163-AD3A-CB2258766A71}" type="pres">
      <dgm:prSet presAssocID="{70C8BFD1-85C5-44A2-9F36-41D2FA5B616E}" presName="compNode" presStyleCnt="0"/>
      <dgm:spPr/>
    </dgm:pt>
    <dgm:pt modelId="{60FA9129-9605-4089-8F4E-9DE1957F1E5A}" type="pres">
      <dgm:prSet presAssocID="{70C8BFD1-85C5-44A2-9F36-41D2FA5B616E}" presName="dummyConnPt" presStyleCnt="0"/>
      <dgm:spPr/>
    </dgm:pt>
    <dgm:pt modelId="{8C6C4EF9-5940-4AF9-B242-DD980B8C0C9F}" type="pres">
      <dgm:prSet presAssocID="{70C8BFD1-85C5-44A2-9F36-41D2FA5B616E}" presName="node" presStyleLbl="node1" presStyleIdx="7" presStyleCnt="9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88734A3A-F628-46A1-92FE-3FE68BA8C35D}" type="pres">
      <dgm:prSet presAssocID="{D6EA7556-4BFD-461C-B7EA-232B7A4EF97A}" presName="sibTrans" presStyleLbl="bgSibTrans2D1" presStyleIdx="7" presStyleCnt="8"/>
      <dgm:spPr/>
      <dgm:t>
        <a:bodyPr/>
        <a:lstStyle/>
        <a:p>
          <a:endParaRPr lang="el-GR"/>
        </a:p>
      </dgm:t>
    </dgm:pt>
    <dgm:pt modelId="{3C13251F-004C-4D7A-B2C9-85E7AF48BEDC}" type="pres">
      <dgm:prSet presAssocID="{B7DE8B12-7D48-43F1-B275-AC4B8E1D0A5A}" presName="compNode" presStyleCnt="0"/>
      <dgm:spPr/>
    </dgm:pt>
    <dgm:pt modelId="{55B2C3B5-7443-401D-90A1-26E23CE537A7}" type="pres">
      <dgm:prSet presAssocID="{B7DE8B12-7D48-43F1-B275-AC4B8E1D0A5A}" presName="dummyConnPt" presStyleCnt="0"/>
      <dgm:spPr/>
    </dgm:pt>
    <dgm:pt modelId="{244DE248-2E29-448B-909C-5B839DBD1DF9}" type="pres">
      <dgm:prSet presAssocID="{B7DE8B12-7D48-43F1-B275-AC4B8E1D0A5A}" presName="node" presStyleLbl="node1" presStyleIdx="8" presStyleCnt="9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4EC26B15-F4F1-423E-B7E7-8FF32F9CAD11}" type="presOf" srcId="{B3F72C5F-33B1-427A-B797-EBF2FAF86847}" destId="{E8956106-1711-4AF4-83FE-C624A671E460}" srcOrd="0" destOrd="0" presId="urn:microsoft.com/office/officeart/2005/8/layout/bProcess4"/>
    <dgm:cxn modelId="{64A7024D-FCBE-4011-9260-A96735062E0D}" type="presOf" srcId="{E23B2C51-544B-4F64-B852-2E8807708C67}" destId="{1D8528A0-B73F-419F-B9CB-61F682D012FD}" srcOrd="0" destOrd="0" presId="urn:microsoft.com/office/officeart/2005/8/layout/bProcess4"/>
    <dgm:cxn modelId="{E040067D-4C79-4B31-A3A4-5B8155162AAF}" type="presOf" srcId="{83626B6F-4FD6-470D-9E2C-73439F86416D}" destId="{1C909939-9121-4CF8-92FD-6337AADD7D92}" srcOrd="0" destOrd="0" presId="urn:microsoft.com/office/officeart/2005/8/layout/bProcess4"/>
    <dgm:cxn modelId="{59E7C5A6-3DD5-49FD-AD34-138CB2BAC0BF}" type="presOf" srcId="{6DC5409F-AA46-4313-ADD2-8263B0611EEE}" destId="{12E91369-4D41-49FC-9900-158ACECD091B}" srcOrd="0" destOrd="0" presId="urn:microsoft.com/office/officeart/2005/8/layout/bProcess4"/>
    <dgm:cxn modelId="{7C5D3773-7B28-4EC0-A852-D0D34DF177F4}" type="presOf" srcId="{D6EA7556-4BFD-461C-B7EA-232B7A4EF97A}" destId="{88734A3A-F628-46A1-92FE-3FE68BA8C35D}" srcOrd="0" destOrd="0" presId="urn:microsoft.com/office/officeart/2005/8/layout/bProcess4"/>
    <dgm:cxn modelId="{19241FF6-8343-4AF8-B577-CF78633835CC}" type="presOf" srcId="{DA5F40F8-1541-487B-A8C1-1875666FC21A}" destId="{24A72747-8E9C-4A20-849D-202C6C63DB36}" srcOrd="0" destOrd="0" presId="urn:microsoft.com/office/officeart/2005/8/layout/bProcess4"/>
    <dgm:cxn modelId="{38CBE62F-9743-4106-A6BF-21F166F8AEA0}" type="presOf" srcId="{B7DE8B12-7D48-43F1-B275-AC4B8E1D0A5A}" destId="{244DE248-2E29-448B-909C-5B839DBD1DF9}" srcOrd="0" destOrd="0" presId="urn:microsoft.com/office/officeart/2005/8/layout/bProcess4"/>
    <dgm:cxn modelId="{B65C3E0F-4E6D-40FE-BE82-508E1318DE34}" srcId="{D95BB563-403C-4C39-81FD-DA9CBB178948}" destId="{B7DE8B12-7D48-43F1-B275-AC4B8E1D0A5A}" srcOrd="8" destOrd="0" parTransId="{0006A33D-9A48-4EB6-A1CB-A0A48916DAFD}" sibTransId="{E0F7AF9F-5464-44FD-BB01-C39AB9DED588}"/>
    <dgm:cxn modelId="{FAD083D4-E434-48E4-866A-4F862F6281A7}" srcId="{D95BB563-403C-4C39-81FD-DA9CBB178948}" destId="{83626B6F-4FD6-470D-9E2C-73439F86416D}" srcOrd="4" destOrd="0" parTransId="{6687DB09-AA75-4EB6-84E3-55CD5354638C}" sibTransId="{4F05730E-C9B4-4167-8121-C37F95867C08}"/>
    <dgm:cxn modelId="{841428B0-C0D2-445B-AC59-6D6EBB82575F}" type="presOf" srcId="{FBABAA1A-8D23-4650-AAFC-28F96D8D1C4B}" destId="{C6C3C1AA-E866-45B2-B421-CDE341964030}" srcOrd="0" destOrd="0" presId="urn:microsoft.com/office/officeart/2005/8/layout/bProcess4"/>
    <dgm:cxn modelId="{A480FF75-290A-426A-A57B-B6B5BE0B7F57}" type="presOf" srcId="{4570A984-80E6-4E76-AF41-4FACB0F247FD}" destId="{A53AD3E6-96AF-4A57-94E6-C94C729E0055}" srcOrd="0" destOrd="0" presId="urn:microsoft.com/office/officeart/2005/8/layout/bProcess4"/>
    <dgm:cxn modelId="{CF0610F5-819D-45D6-9EAE-484E9DBB65AA}" type="presOf" srcId="{DD774EE3-CC48-41F4-9810-0E0B11C95E4B}" destId="{E25E3EFC-B9C7-4311-A07B-94F128CAA655}" srcOrd="0" destOrd="0" presId="urn:microsoft.com/office/officeart/2005/8/layout/bProcess4"/>
    <dgm:cxn modelId="{E6C480C7-7707-41BF-9EB2-4912B9B19137}" type="presOf" srcId="{60AAF58C-B4B6-4333-8531-2FC2E6BEA3E0}" destId="{D1FA5F1B-1787-4029-812F-20F8726A2F7E}" srcOrd="0" destOrd="0" presId="urn:microsoft.com/office/officeart/2005/8/layout/bProcess4"/>
    <dgm:cxn modelId="{1A29F5E4-500B-4C93-B58C-6BE5AC95104C}" type="presOf" srcId="{C56E7154-F8B2-44F1-AAB2-A01BB0933643}" destId="{D2778B6D-8B58-4749-834A-3EC0702C1E86}" srcOrd="0" destOrd="0" presId="urn:microsoft.com/office/officeart/2005/8/layout/bProcess4"/>
    <dgm:cxn modelId="{2697AEC5-C74A-4A98-B07B-379FCD985AB2}" type="presOf" srcId="{70C8BFD1-85C5-44A2-9F36-41D2FA5B616E}" destId="{8C6C4EF9-5940-4AF9-B242-DD980B8C0C9F}" srcOrd="0" destOrd="0" presId="urn:microsoft.com/office/officeart/2005/8/layout/bProcess4"/>
    <dgm:cxn modelId="{86D68029-F1F1-420A-86F0-DFB3D4B4978E}" type="presOf" srcId="{8B1370AE-BD2D-43FF-A81F-D1939227BE59}" destId="{C1449E7F-3148-4726-8F28-3A663DBD2FF3}" srcOrd="0" destOrd="0" presId="urn:microsoft.com/office/officeart/2005/8/layout/bProcess4"/>
    <dgm:cxn modelId="{D1F343DA-30C0-41AB-8DEB-8104B4559A03}" srcId="{D95BB563-403C-4C39-81FD-DA9CBB178948}" destId="{B3F72C5F-33B1-427A-B797-EBF2FAF86847}" srcOrd="0" destOrd="0" parTransId="{AAE585EE-F3A7-4742-98AA-D363A1F152C0}" sibTransId="{DD774EE3-CC48-41F4-9810-0E0B11C95E4B}"/>
    <dgm:cxn modelId="{F395B558-8ADD-43E1-87BE-4F3B97695A1D}" srcId="{D95BB563-403C-4C39-81FD-DA9CBB178948}" destId="{6DC5409F-AA46-4313-ADD2-8263B0611EEE}" srcOrd="2" destOrd="0" parTransId="{C00C58F8-3F85-4B45-B619-71D9D7B1A8C5}" sibTransId="{FBABAA1A-8D23-4650-AAFC-28F96D8D1C4B}"/>
    <dgm:cxn modelId="{D4E0ACCD-9246-44FE-8C1C-D9290A0AF4F9}" srcId="{D95BB563-403C-4C39-81FD-DA9CBB178948}" destId="{60AAF58C-B4B6-4333-8531-2FC2E6BEA3E0}" srcOrd="5" destOrd="0" parTransId="{0A3D22EC-2D5B-4659-A6DA-B8514B08A756}" sibTransId="{C56E7154-F8B2-44F1-AAB2-A01BB0933643}"/>
    <dgm:cxn modelId="{D50A4D75-45C4-4678-B5CF-E57F34C194EA}" type="presOf" srcId="{4F05730E-C9B4-4167-8121-C37F95867C08}" destId="{28D7A5FA-9468-4DCE-BD7B-CEDA4A87A77C}" srcOrd="0" destOrd="0" presId="urn:microsoft.com/office/officeart/2005/8/layout/bProcess4"/>
    <dgm:cxn modelId="{C46B6398-1506-4B77-91E2-EE0E416377EC}" srcId="{D95BB563-403C-4C39-81FD-DA9CBB178948}" destId="{70C8BFD1-85C5-44A2-9F36-41D2FA5B616E}" srcOrd="7" destOrd="0" parTransId="{DC20BA7F-EAE3-4849-B259-131699B8B58D}" sibTransId="{D6EA7556-4BFD-461C-B7EA-232B7A4EF97A}"/>
    <dgm:cxn modelId="{2C36BEF4-2109-4D0B-B17F-58F1D039440B}" srcId="{D95BB563-403C-4C39-81FD-DA9CBB178948}" destId="{4570A984-80E6-4E76-AF41-4FACB0F247FD}" srcOrd="6" destOrd="0" parTransId="{D4779115-BDA7-4CEA-9380-69C14612D06C}" sibTransId="{DA5F40F8-1541-487B-A8C1-1875666FC21A}"/>
    <dgm:cxn modelId="{9C45AC57-FC34-4AE5-80D7-567F25AA7999}" type="presOf" srcId="{792FFE17-304F-4639-8630-C35FCD736751}" destId="{99ADE6BB-880B-49F9-A1B0-11EFE6810571}" srcOrd="0" destOrd="0" presId="urn:microsoft.com/office/officeart/2005/8/layout/bProcess4"/>
    <dgm:cxn modelId="{B0CCF42A-EDF0-4CE2-80BB-C253C1F7EB09}" type="presOf" srcId="{D87BDC68-8FA6-4590-AF89-671B7A61C6AB}" destId="{829CDA78-5339-4D9A-B7AD-84B267E9D2D6}" srcOrd="0" destOrd="0" presId="urn:microsoft.com/office/officeart/2005/8/layout/bProcess4"/>
    <dgm:cxn modelId="{48D0DE3A-4AFE-4000-87F6-0D3D4D5B5FBA}" type="presOf" srcId="{D95BB563-403C-4C39-81FD-DA9CBB178948}" destId="{9ED7294D-C041-4099-9846-15D4034F1FFF}" srcOrd="0" destOrd="0" presId="urn:microsoft.com/office/officeart/2005/8/layout/bProcess4"/>
    <dgm:cxn modelId="{7B746061-8ECA-400D-AEEF-38803B7EB03A}" srcId="{D95BB563-403C-4C39-81FD-DA9CBB178948}" destId="{E23B2C51-544B-4F64-B852-2E8807708C67}" srcOrd="1" destOrd="0" parTransId="{D0B264C6-3621-4919-B54B-E55D5F64293E}" sibTransId="{792FFE17-304F-4639-8630-C35FCD736751}"/>
    <dgm:cxn modelId="{611CC011-D74C-46B6-B211-B231467FC2DF}" srcId="{D95BB563-403C-4C39-81FD-DA9CBB178948}" destId="{D87BDC68-8FA6-4590-AF89-671B7A61C6AB}" srcOrd="3" destOrd="0" parTransId="{825AE6A0-169D-481A-9B7F-DDE64192EEAE}" sibTransId="{8B1370AE-BD2D-43FF-A81F-D1939227BE59}"/>
    <dgm:cxn modelId="{D5EF5BEE-EA72-4C9B-A9FD-D0936AA555BF}" type="presParOf" srcId="{9ED7294D-C041-4099-9846-15D4034F1FFF}" destId="{AFA02BF1-75C0-44A5-B237-B9AC1085EBC0}" srcOrd="0" destOrd="0" presId="urn:microsoft.com/office/officeart/2005/8/layout/bProcess4"/>
    <dgm:cxn modelId="{1574482B-70B8-45B0-830C-6B964FC89D47}" type="presParOf" srcId="{AFA02BF1-75C0-44A5-B237-B9AC1085EBC0}" destId="{519B95CA-AFC2-4B0B-ADDC-7661A936DF09}" srcOrd="0" destOrd="0" presId="urn:microsoft.com/office/officeart/2005/8/layout/bProcess4"/>
    <dgm:cxn modelId="{6C4C8958-30FE-49C1-B9FE-946B0256C9C7}" type="presParOf" srcId="{AFA02BF1-75C0-44A5-B237-B9AC1085EBC0}" destId="{E8956106-1711-4AF4-83FE-C624A671E460}" srcOrd="1" destOrd="0" presId="urn:microsoft.com/office/officeart/2005/8/layout/bProcess4"/>
    <dgm:cxn modelId="{1A5AB5BE-7666-47F5-A01A-D453173B977E}" type="presParOf" srcId="{9ED7294D-C041-4099-9846-15D4034F1FFF}" destId="{E25E3EFC-B9C7-4311-A07B-94F128CAA655}" srcOrd="1" destOrd="0" presId="urn:microsoft.com/office/officeart/2005/8/layout/bProcess4"/>
    <dgm:cxn modelId="{4C2A4B16-079E-49CA-8AB4-AF128BEEEA7F}" type="presParOf" srcId="{9ED7294D-C041-4099-9846-15D4034F1FFF}" destId="{1EE54C1A-8026-44B1-8926-EB71685BE205}" srcOrd="2" destOrd="0" presId="urn:microsoft.com/office/officeart/2005/8/layout/bProcess4"/>
    <dgm:cxn modelId="{0D14A51D-3DE0-4897-9938-ED58B93EBD25}" type="presParOf" srcId="{1EE54C1A-8026-44B1-8926-EB71685BE205}" destId="{7E31594A-A59B-4B5C-9EAD-CE65971F1CEB}" srcOrd="0" destOrd="0" presId="urn:microsoft.com/office/officeart/2005/8/layout/bProcess4"/>
    <dgm:cxn modelId="{5233AB40-AE90-440B-9C34-0DDBF74731F6}" type="presParOf" srcId="{1EE54C1A-8026-44B1-8926-EB71685BE205}" destId="{1D8528A0-B73F-419F-B9CB-61F682D012FD}" srcOrd="1" destOrd="0" presId="urn:microsoft.com/office/officeart/2005/8/layout/bProcess4"/>
    <dgm:cxn modelId="{BCF5A970-D201-4D97-A206-AFC47EF66944}" type="presParOf" srcId="{9ED7294D-C041-4099-9846-15D4034F1FFF}" destId="{99ADE6BB-880B-49F9-A1B0-11EFE6810571}" srcOrd="3" destOrd="0" presId="urn:microsoft.com/office/officeart/2005/8/layout/bProcess4"/>
    <dgm:cxn modelId="{D2890E01-C902-41A4-8E41-E7C6C75A8F77}" type="presParOf" srcId="{9ED7294D-C041-4099-9846-15D4034F1FFF}" destId="{D8FCEE7A-F4FA-4CD2-8B32-D00918F9C9D6}" srcOrd="4" destOrd="0" presId="urn:microsoft.com/office/officeart/2005/8/layout/bProcess4"/>
    <dgm:cxn modelId="{1A92C984-5265-4DA0-B459-16FE4B85E721}" type="presParOf" srcId="{D8FCEE7A-F4FA-4CD2-8B32-D00918F9C9D6}" destId="{A025BD04-57C5-4FFC-9759-1D41A9D70F88}" srcOrd="0" destOrd="0" presId="urn:microsoft.com/office/officeart/2005/8/layout/bProcess4"/>
    <dgm:cxn modelId="{F4AA95F5-7DA0-484C-BF51-E5502811219E}" type="presParOf" srcId="{D8FCEE7A-F4FA-4CD2-8B32-D00918F9C9D6}" destId="{12E91369-4D41-49FC-9900-158ACECD091B}" srcOrd="1" destOrd="0" presId="urn:microsoft.com/office/officeart/2005/8/layout/bProcess4"/>
    <dgm:cxn modelId="{581167E7-9F33-48D0-9CE1-9B38452EAF3E}" type="presParOf" srcId="{9ED7294D-C041-4099-9846-15D4034F1FFF}" destId="{C6C3C1AA-E866-45B2-B421-CDE341964030}" srcOrd="5" destOrd="0" presId="urn:microsoft.com/office/officeart/2005/8/layout/bProcess4"/>
    <dgm:cxn modelId="{6ACCD7E9-D953-4943-9BA6-830DE2D26CC6}" type="presParOf" srcId="{9ED7294D-C041-4099-9846-15D4034F1FFF}" destId="{0AA56D31-C49E-4B76-AD65-385313C3ABBA}" srcOrd="6" destOrd="0" presId="urn:microsoft.com/office/officeart/2005/8/layout/bProcess4"/>
    <dgm:cxn modelId="{820E0D31-A39A-4E0C-AAF1-236A31FF82DB}" type="presParOf" srcId="{0AA56D31-C49E-4B76-AD65-385313C3ABBA}" destId="{CFD93FE4-516B-4541-A92C-B63879664F08}" srcOrd="0" destOrd="0" presId="urn:microsoft.com/office/officeart/2005/8/layout/bProcess4"/>
    <dgm:cxn modelId="{6B0F2A2A-C84A-4BC0-9313-82B2C7204A62}" type="presParOf" srcId="{0AA56D31-C49E-4B76-AD65-385313C3ABBA}" destId="{829CDA78-5339-4D9A-B7AD-84B267E9D2D6}" srcOrd="1" destOrd="0" presId="urn:microsoft.com/office/officeart/2005/8/layout/bProcess4"/>
    <dgm:cxn modelId="{8681E37B-A3E2-4121-A26C-6CDE398EF47A}" type="presParOf" srcId="{9ED7294D-C041-4099-9846-15D4034F1FFF}" destId="{C1449E7F-3148-4726-8F28-3A663DBD2FF3}" srcOrd="7" destOrd="0" presId="urn:microsoft.com/office/officeart/2005/8/layout/bProcess4"/>
    <dgm:cxn modelId="{C3717936-63C9-4174-B38A-BC381484A1E3}" type="presParOf" srcId="{9ED7294D-C041-4099-9846-15D4034F1FFF}" destId="{0434359A-FAEB-409A-B381-B3DD6B5495F7}" srcOrd="8" destOrd="0" presId="urn:microsoft.com/office/officeart/2005/8/layout/bProcess4"/>
    <dgm:cxn modelId="{C0CFAE83-EDE6-4AB3-9AE1-D78D490962AF}" type="presParOf" srcId="{0434359A-FAEB-409A-B381-B3DD6B5495F7}" destId="{A9814EF5-759E-4BA0-B0F4-D5E9A86BED40}" srcOrd="0" destOrd="0" presId="urn:microsoft.com/office/officeart/2005/8/layout/bProcess4"/>
    <dgm:cxn modelId="{7AA54BCF-BCAF-4D1D-95FC-B5C6C7629B5B}" type="presParOf" srcId="{0434359A-FAEB-409A-B381-B3DD6B5495F7}" destId="{1C909939-9121-4CF8-92FD-6337AADD7D92}" srcOrd="1" destOrd="0" presId="urn:microsoft.com/office/officeart/2005/8/layout/bProcess4"/>
    <dgm:cxn modelId="{2F3A3E93-C6DF-4CE6-8147-66D3EF2C154D}" type="presParOf" srcId="{9ED7294D-C041-4099-9846-15D4034F1FFF}" destId="{28D7A5FA-9468-4DCE-BD7B-CEDA4A87A77C}" srcOrd="9" destOrd="0" presId="urn:microsoft.com/office/officeart/2005/8/layout/bProcess4"/>
    <dgm:cxn modelId="{A5CB2C43-7317-4825-9E43-4807791810AC}" type="presParOf" srcId="{9ED7294D-C041-4099-9846-15D4034F1FFF}" destId="{6E1FE6C9-8977-4340-B5DC-DE9D6F40E5A0}" srcOrd="10" destOrd="0" presId="urn:microsoft.com/office/officeart/2005/8/layout/bProcess4"/>
    <dgm:cxn modelId="{2605247B-1F21-4892-969B-09FF47A826F2}" type="presParOf" srcId="{6E1FE6C9-8977-4340-B5DC-DE9D6F40E5A0}" destId="{8767E8F7-A7C9-4523-B3E4-015082BE7A0F}" srcOrd="0" destOrd="0" presId="urn:microsoft.com/office/officeart/2005/8/layout/bProcess4"/>
    <dgm:cxn modelId="{17FEF6A8-80D1-4DC4-8907-D26343F8167C}" type="presParOf" srcId="{6E1FE6C9-8977-4340-B5DC-DE9D6F40E5A0}" destId="{D1FA5F1B-1787-4029-812F-20F8726A2F7E}" srcOrd="1" destOrd="0" presId="urn:microsoft.com/office/officeart/2005/8/layout/bProcess4"/>
    <dgm:cxn modelId="{E09D3BCA-485E-499F-BBA1-8030E884336E}" type="presParOf" srcId="{9ED7294D-C041-4099-9846-15D4034F1FFF}" destId="{D2778B6D-8B58-4749-834A-3EC0702C1E86}" srcOrd="11" destOrd="0" presId="urn:microsoft.com/office/officeart/2005/8/layout/bProcess4"/>
    <dgm:cxn modelId="{9C327770-3F16-4E73-B8D2-8576481336B7}" type="presParOf" srcId="{9ED7294D-C041-4099-9846-15D4034F1FFF}" destId="{D237ADEC-551F-4D17-8C62-11EBB5657BCB}" srcOrd="12" destOrd="0" presId="urn:microsoft.com/office/officeart/2005/8/layout/bProcess4"/>
    <dgm:cxn modelId="{E316962E-D9A2-44FE-88F5-045859AD4890}" type="presParOf" srcId="{D237ADEC-551F-4D17-8C62-11EBB5657BCB}" destId="{500C21F5-623F-4C76-8A77-6D8457595642}" srcOrd="0" destOrd="0" presId="urn:microsoft.com/office/officeart/2005/8/layout/bProcess4"/>
    <dgm:cxn modelId="{CE67D80B-3FC1-4B8E-9368-2625249E2400}" type="presParOf" srcId="{D237ADEC-551F-4D17-8C62-11EBB5657BCB}" destId="{A53AD3E6-96AF-4A57-94E6-C94C729E0055}" srcOrd="1" destOrd="0" presId="urn:microsoft.com/office/officeart/2005/8/layout/bProcess4"/>
    <dgm:cxn modelId="{060F10F6-804B-449F-BF85-D68738B2A83A}" type="presParOf" srcId="{9ED7294D-C041-4099-9846-15D4034F1FFF}" destId="{24A72747-8E9C-4A20-849D-202C6C63DB36}" srcOrd="13" destOrd="0" presId="urn:microsoft.com/office/officeart/2005/8/layout/bProcess4"/>
    <dgm:cxn modelId="{C4F322F1-F2C8-4B52-86D9-0AB5014E634C}" type="presParOf" srcId="{9ED7294D-C041-4099-9846-15D4034F1FFF}" destId="{CA0F854D-53E2-4163-AD3A-CB2258766A71}" srcOrd="14" destOrd="0" presId="urn:microsoft.com/office/officeart/2005/8/layout/bProcess4"/>
    <dgm:cxn modelId="{1AA17B04-5248-480E-8463-97B2ADC3396F}" type="presParOf" srcId="{CA0F854D-53E2-4163-AD3A-CB2258766A71}" destId="{60FA9129-9605-4089-8F4E-9DE1957F1E5A}" srcOrd="0" destOrd="0" presId="urn:microsoft.com/office/officeart/2005/8/layout/bProcess4"/>
    <dgm:cxn modelId="{78F36A7E-79F4-4B67-A5A3-4230127DF277}" type="presParOf" srcId="{CA0F854D-53E2-4163-AD3A-CB2258766A71}" destId="{8C6C4EF9-5940-4AF9-B242-DD980B8C0C9F}" srcOrd="1" destOrd="0" presId="urn:microsoft.com/office/officeart/2005/8/layout/bProcess4"/>
    <dgm:cxn modelId="{651CD76E-9379-4600-B1E6-7A43D81A4D22}" type="presParOf" srcId="{9ED7294D-C041-4099-9846-15D4034F1FFF}" destId="{88734A3A-F628-46A1-92FE-3FE68BA8C35D}" srcOrd="15" destOrd="0" presId="urn:microsoft.com/office/officeart/2005/8/layout/bProcess4"/>
    <dgm:cxn modelId="{C86D35AF-FDE9-472C-85F6-7C78077DD2AF}" type="presParOf" srcId="{9ED7294D-C041-4099-9846-15D4034F1FFF}" destId="{3C13251F-004C-4D7A-B2C9-85E7AF48BEDC}" srcOrd="16" destOrd="0" presId="urn:microsoft.com/office/officeart/2005/8/layout/bProcess4"/>
    <dgm:cxn modelId="{5968DBC5-F65B-424F-9583-36EDDFF7557B}" type="presParOf" srcId="{3C13251F-004C-4D7A-B2C9-85E7AF48BEDC}" destId="{55B2C3B5-7443-401D-90A1-26E23CE537A7}" srcOrd="0" destOrd="0" presId="urn:microsoft.com/office/officeart/2005/8/layout/bProcess4"/>
    <dgm:cxn modelId="{D3A5EFF7-7B4A-45B0-8F4E-D57C8E19564B}" type="presParOf" srcId="{3C13251F-004C-4D7A-B2C9-85E7AF48BEDC}" destId="{244DE248-2E29-448B-909C-5B839DBD1DF9}" srcOrd="1" destOrd="0" presId="urn:microsoft.com/office/officeart/2005/8/layout/b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8A41779-BED9-44D4-93C8-B17EF23146C5}" type="doc">
      <dgm:prSet loTypeId="urn:microsoft.com/office/officeart/2005/8/layout/default" loCatId="list" qsTypeId="urn:microsoft.com/office/officeart/2005/8/quickstyle/3d7" qsCatId="3D" csTypeId="urn:microsoft.com/office/officeart/2005/8/colors/colorful2" csCatId="colorful" phldr="1"/>
      <dgm:spPr/>
      <dgm:t>
        <a:bodyPr/>
        <a:lstStyle/>
        <a:p>
          <a:endParaRPr lang="sl-SI"/>
        </a:p>
      </dgm:t>
    </dgm:pt>
    <dgm:pt modelId="{6E3C99F1-2EF4-44B2-BCDF-FB3FFE42700A}">
      <dgm:prSet phldrT="[besedilo]"/>
      <dgm:spPr/>
      <dgm:t>
        <a:bodyPr/>
        <a:lstStyle/>
        <a:p>
          <a:r>
            <a:rPr lang="sk-SK" b="1" noProof="0" dirty="0"/>
            <a:t>Objasnenie </a:t>
          </a:r>
        </a:p>
        <a:p>
          <a:r>
            <a:rPr lang="sk-SK" noProof="0" dirty="0"/>
            <a:t>pomáha objasniť zložité výroky.</a:t>
          </a:r>
        </a:p>
      </dgm:t>
    </dgm:pt>
    <dgm:pt modelId="{194F2F29-A802-4213-8007-0054E9B6B72E}" type="parTrans" cxnId="{E89F38FB-6D52-4BD2-9349-B7F620940C74}">
      <dgm:prSet/>
      <dgm:spPr/>
      <dgm:t>
        <a:bodyPr/>
        <a:lstStyle/>
        <a:p>
          <a:endParaRPr lang="sl-SI"/>
        </a:p>
      </dgm:t>
    </dgm:pt>
    <dgm:pt modelId="{4943C32D-E21E-4A45-9CFC-B1AA4C9A810F}" type="sibTrans" cxnId="{E89F38FB-6D52-4BD2-9349-B7F620940C74}">
      <dgm:prSet/>
      <dgm:spPr/>
      <dgm:t>
        <a:bodyPr/>
        <a:lstStyle/>
        <a:p>
          <a:endParaRPr lang="sl-SI"/>
        </a:p>
      </dgm:t>
    </dgm:pt>
    <dgm:pt modelId="{3F2F770D-2416-463A-9128-7BA89AAA5FA1}">
      <dgm:prSet phldrT="[besedilo]"/>
      <dgm:spPr/>
      <dgm:t>
        <a:bodyPr/>
        <a:lstStyle/>
        <a:p>
          <a:r>
            <a:rPr lang="sk-SK" b="1" noProof="0" dirty="0"/>
            <a:t>Aktívne počúvanie </a:t>
          </a:r>
        </a:p>
        <a:p>
          <a:r>
            <a:rPr lang="sk-SK" noProof="0" dirty="0"/>
            <a:t>snaží sa pochopiť posolstvo.</a:t>
          </a:r>
        </a:p>
      </dgm:t>
    </dgm:pt>
    <dgm:pt modelId="{4AA1372B-D3F1-4C66-9FEA-5406F99A7583}" type="parTrans" cxnId="{09D1EC78-F81B-436E-8BEC-54CE888F7E3B}">
      <dgm:prSet/>
      <dgm:spPr/>
      <dgm:t>
        <a:bodyPr/>
        <a:lstStyle/>
        <a:p>
          <a:endParaRPr lang="sl-SI"/>
        </a:p>
      </dgm:t>
    </dgm:pt>
    <dgm:pt modelId="{1020C7CD-952A-4B0F-8D33-48F7A9A8AC33}" type="sibTrans" cxnId="{09D1EC78-F81B-436E-8BEC-54CE888F7E3B}">
      <dgm:prSet/>
      <dgm:spPr/>
      <dgm:t>
        <a:bodyPr/>
        <a:lstStyle/>
        <a:p>
          <a:endParaRPr lang="sl-SI"/>
        </a:p>
      </dgm:t>
    </dgm:pt>
    <dgm:pt modelId="{926CA791-E228-4226-BD92-8F948F0B1047}">
      <dgm:prSet phldrT="[besedilo]"/>
      <dgm:spPr/>
      <dgm:t>
        <a:bodyPr/>
        <a:lstStyle/>
        <a:p>
          <a:r>
            <a:rPr lang="sk-SK" b="1" noProof="0" dirty="0"/>
            <a:t>Potvrdenie </a:t>
          </a:r>
        </a:p>
        <a:p>
          <a:r>
            <a:rPr lang="sk-SK" noProof="0" dirty="0"/>
            <a:t>pomáha potvrdiť, že ste správne pochopili správu.</a:t>
          </a:r>
        </a:p>
      </dgm:t>
    </dgm:pt>
    <dgm:pt modelId="{11D9AEBC-A8BB-46BF-A881-55E56FCBF890}" type="parTrans" cxnId="{B646184E-9077-493C-9BB6-6702DB0997FB}">
      <dgm:prSet/>
      <dgm:spPr/>
      <dgm:t>
        <a:bodyPr/>
        <a:lstStyle/>
        <a:p>
          <a:endParaRPr lang="sl-SI"/>
        </a:p>
      </dgm:t>
    </dgm:pt>
    <dgm:pt modelId="{58298337-9318-47BE-8EFD-973AF2ECD504}" type="sibTrans" cxnId="{B646184E-9077-493C-9BB6-6702DB0997FB}">
      <dgm:prSet/>
      <dgm:spPr/>
      <dgm:t>
        <a:bodyPr/>
        <a:lstStyle/>
        <a:p>
          <a:endParaRPr lang="sl-SI"/>
        </a:p>
      </dgm:t>
    </dgm:pt>
    <dgm:pt modelId="{486DA942-29CF-44C4-855A-7210660E3764}">
      <dgm:prSet phldrT="[besedilo]"/>
      <dgm:spPr/>
      <dgm:t>
        <a:bodyPr/>
        <a:lstStyle/>
        <a:p>
          <a:r>
            <a:rPr lang="sk-SK" b="1" noProof="0" dirty="0"/>
            <a:t>Zapojenie</a:t>
          </a:r>
        </a:p>
        <a:p>
          <a:r>
            <a:rPr lang="sk-SK" noProof="0" dirty="0"/>
            <a:t> záujem o sprostredkované posolstvo. </a:t>
          </a:r>
        </a:p>
      </dgm:t>
    </dgm:pt>
    <dgm:pt modelId="{29AB8663-07AD-4411-B0A4-B4215F8C9619}" type="parTrans" cxnId="{312F2F43-17DE-41A3-B3D2-AEC723C0B330}">
      <dgm:prSet/>
      <dgm:spPr/>
      <dgm:t>
        <a:bodyPr/>
        <a:lstStyle/>
        <a:p>
          <a:endParaRPr lang="sl-SI"/>
        </a:p>
      </dgm:t>
    </dgm:pt>
    <dgm:pt modelId="{8A9FF073-872F-4CFB-B58F-7D199149253E}" type="sibTrans" cxnId="{312F2F43-17DE-41A3-B3D2-AEC723C0B330}">
      <dgm:prSet/>
      <dgm:spPr/>
      <dgm:t>
        <a:bodyPr/>
        <a:lstStyle/>
        <a:p>
          <a:endParaRPr lang="sl-SI"/>
        </a:p>
      </dgm:t>
    </dgm:pt>
    <dgm:pt modelId="{C6FF3D05-4E46-40B8-8BEF-48FB638A3FAC}" type="pres">
      <dgm:prSet presAssocID="{58A41779-BED9-44D4-93C8-B17EF23146C5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60DE6501-7CB4-45C8-AEF2-F7F151848843}" type="pres">
      <dgm:prSet presAssocID="{6E3C99F1-2EF4-44B2-BCDF-FB3FFE42700A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F71953E1-63C8-408D-9449-9B5D05A3A44D}" type="pres">
      <dgm:prSet presAssocID="{4943C32D-E21E-4A45-9CFC-B1AA4C9A810F}" presName="sibTrans" presStyleCnt="0"/>
      <dgm:spPr/>
    </dgm:pt>
    <dgm:pt modelId="{8E08BD12-4B08-495B-8707-4BA96C747CEE}" type="pres">
      <dgm:prSet presAssocID="{3F2F770D-2416-463A-9128-7BA89AAA5FA1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B49BA336-59B4-4754-99A2-1DEC80618C66}" type="pres">
      <dgm:prSet presAssocID="{1020C7CD-952A-4B0F-8D33-48F7A9A8AC33}" presName="sibTrans" presStyleCnt="0"/>
      <dgm:spPr/>
    </dgm:pt>
    <dgm:pt modelId="{37703D2B-75CF-47BF-93C3-84D85F37D8E7}" type="pres">
      <dgm:prSet presAssocID="{926CA791-E228-4226-BD92-8F948F0B1047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78D8FF33-40B4-489A-81FE-43BE225BDE2F}" type="pres">
      <dgm:prSet presAssocID="{58298337-9318-47BE-8EFD-973AF2ECD504}" presName="sibTrans" presStyleCnt="0"/>
      <dgm:spPr/>
    </dgm:pt>
    <dgm:pt modelId="{14CC5DD5-27B3-4B32-AFC1-6CC904092BD3}" type="pres">
      <dgm:prSet presAssocID="{486DA942-29CF-44C4-855A-7210660E3764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A68278BC-9771-48FB-BF35-D311CE59E8F7}" type="presOf" srcId="{486DA942-29CF-44C4-855A-7210660E3764}" destId="{14CC5DD5-27B3-4B32-AFC1-6CC904092BD3}" srcOrd="0" destOrd="0" presId="urn:microsoft.com/office/officeart/2005/8/layout/default"/>
    <dgm:cxn modelId="{9FC0CB5E-A255-4CDE-A42A-44919D64D563}" type="presOf" srcId="{926CA791-E228-4226-BD92-8F948F0B1047}" destId="{37703D2B-75CF-47BF-93C3-84D85F37D8E7}" srcOrd="0" destOrd="0" presId="urn:microsoft.com/office/officeart/2005/8/layout/default"/>
    <dgm:cxn modelId="{64C5BD8C-0DD2-4DB1-A9F1-86B3EAFC7EC5}" type="presOf" srcId="{6E3C99F1-2EF4-44B2-BCDF-FB3FFE42700A}" destId="{60DE6501-7CB4-45C8-AEF2-F7F151848843}" srcOrd="0" destOrd="0" presId="urn:microsoft.com/office/officeart/2005/8/layout/default"/>
    <dgm:cxn modelId="{A01FC2DB-BA42-40C0-995F-304E6AFF52F2}" type="presOf" srcId="{3F2F770D-2416-463A-9128-7BA89AAA5FA1}" destId="{8E08BD12-4B08-495B-8707-4BA96C747CEE}" srcOrd="0" destOrd="0" presId="urn:microsoft.com/office/officeart/2005/8/layout/default"/>
    <dgm:cxn modelId="{B646184E-9077-493C-9BB6-6702DB0997FB}" srcId="{58A41779-BED9-44D4-93C8-B17EF23146C5}" destId="{926CA791-E228-4226-BD92-8F948F0B1047}" srcOrd="2" destOrd="0" parTransId="{11D9AEBC-A8BB-46BF-A881-55E56FCBF890}" sibTransId="{58298337-9318-47BE-8EFD-973AF2ECD504}"/>
    <dgm:cxn modelId="{395A4804-1A98-4DA1-8C62-9F14142ED4A0}" type="presOf" srcId="{58A41779-BED9-44D4-93C8-B17EF23146C5}" destId="{C6FF3D05-4E46-40B8-8BEF-48FB638A3FAC}" srcOrd="0" destOrd="0" presId="urn:microsoft.com/office/officeart/2005/8/layout/default"/>
    <dgm:cxn modelId="{09D1EC78-F81B-436E-8BEC-54CE888F7E3B}" srcId="{58A41779-BED9-44D4-93C8-B17EF23146C5}" destId="{3F2F770D-2416-463A-9128-7BA89AAA5FA1}" srcOrd="1" destOrd="0" parTransId="{4AA1372B-D3F1-4C66-9FEA-5406F99A7583}" sibTransId="{1020C7CD-952A-4B0F-8D33-48F7A9A8AC33}"/>
    <dgm:cxn modelId="{312F2F43-17DE-41A3-B3D2-AEC723C0B330}" srcId="{58A41779-BED9-44D4-93C8-B17EF23146C5}" destId="{486DA942-29CF-44C4-855A-7210660E3764}" srcOrd="3" destOrd="0" parTransId="{29AB8663-07AD-4411-B0A4-B4215F8C9619}" sibTransId="{8A9FF073-872F-4CFB-B58F-7D199149253E}"/>
    <dgm:cxn modelId="{E89F38FB-6D52-4BD2-9349-B7F620940C74}" srcId="{58A41779-BED9-44D4-93C8-B17EF23146C5}" destId="{6E3C99F1-2EF4-44B2-BCDF-FB3FFE42700A}" srcOrd="0" destOrd="0" parTransId="{194F2F29-A802-4213-8007-0054E9B6B72E}" sibTransId="{4943C32D-E21E-4A45-9CFC-B1AA4C9A810F}"/>
    <dgm:cxn modelId="{7C21D942-4887-409A-91E1-1B08346BFA79}" type="presParOf" srcId="{C6FF3D05-4E46-40B8-8BEF-48FB638A3FAC}" destId="{60DE6501-7CB4-45C8-AEF2-F7F151848843}" srcOrd="0" destOrd="0" presId="urn:microsoft.com/office/officeart/2005/8/layout/default"/>
    <dgm:cxn modelId="{D29B73BD-86B0-4392-9F6C-FA14986A3E92}" type="presParOf" srcId="{C6FF3D05-4E46-40B8-8BEF-48FB638A3FAC}" destId="{F71953E1-63C8-408D-9449-9B5D05A3A44D}" srcOrd="1" destOrd="0" presId="urn:microsoft.com/office/officeart/2005/8/layout/default"/>
    <dgm:cxn modelId="{9B5FC37F-039F-4A7A-9E48-1C697FBD3B63}" type="presParOf" srcId="{C6FF3D05-4E46-40B8-8BEF-48FB638A3FAC}" destId="{8E08BD12-4B08-495B-8707-4BA96C747CEE}" srcOrd="2" destOrd="0" presId="urn:microsoft.com/office/officeart/2005/8/layout/default"/>
    <dgm:cxn modelId="{B8DED462-BC0B-4DEA-AE21-705D42D059A3}" type="presParOf" srcId="{C6FF3D05-4E46-40B8-8BEF-48FB638A3FAC}" destId="{B49BA336-59B4-4754-99A2-1DEC80618C66}" srcOrd="3" destOrd="0" presId="urn:microsoft.com/office/officeart/2005/8/layout/default"/>
    <dgm:cxn modelId="{10FD7B5B-6C71-4A49-A839-14C59D902D2D}" type="presParOf" srcId="{C6FF3D05-4E46-40B8-8BEF-48FB638A3FAC}" destId="{37703D2B-75CF-47BF-93C3-84D85F37D8E7}" srcOrd="4" destOrd="0" presId="urn:microsoft.com/office/officeart/2005/8/layout/default"/>
    <dgm:cxn modelId="{396BBC54-3EBD-4772-A6B7-23A096929D55}" type="presParOf" srcId="{C6FF3D05-4E46-40B8-8BEF-48FB638A3FAC}" destId="{78D8FF33-40B4-489A-81FE-43BE225BDE2F}" srcOrd="5" destOrd="0" presId="urn:microsoft.com/office/officeart/2005/8/layout/default"/>
    <dgm:cxn modelId="{955332CA-321A-4920-8F70-4CA6B68E8B08}" type="presParOf" srcId="{C6FF3D05-4E46-40B8-8BEF-48FB638A3FAC}" destId="{14CC5DD5-27B3-4B32-AFC1-6CC904092BD3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0C7429-9401-4802-AB33-313A76532508}">
      <dsp:nvSpPr>
        <dsp:cNvPr id="0" name=""/>
        <dsp:cNvSpPr/>
      </dsp:nvSpPr>
      <dsp:spPr>
        <a:xfrm>
          <a:off x="0" y="0"/>
          <a:ext cx="4961817" cy="1029600"/>
        </a:xfrm>
        <a:prstGeom prst="roundRect">
          <a:avLst/>
        </a:prstGeom>
        <a:solidFill>
          <a:schemeClr val="bg1">
            <a:lumMod val="95000"/>
          </a:schemeClr>
        </a:solidFill>
        <a:ln w="19050" cap="flat" cmpd="sng" algn="ctr">
          <a:solidFill>
            <a:srgbClr val="785832"/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>
              <a:solidFill>
                <a:schemeClr val="tx1"/>
              </a:solidFill>
              <a:effectLst/>
            </a:rPr>
            <a:t>1. </a:t>
          </a:r>
          <a:r>
            <a:rPr lang="sk-SK" sz="3200" kern="1200" dirty="0">
              <a:solidFill>
                <a:schemeClr val="tx1"/>
              </a:solidFill>
            </a:rPr>
            <a:t>Povedomie</a:t>
          </a:r>
          <a:r>
            <a:rPr lang="en-US" sz="3200" kern="1200" dirty="0">
              <a:solidFill>
                <a:schemeClr val="tx1"/>
              </a:solidFill>
            </a:rPr>
            <a:t> </a:t>
          </a:r>
          <a:endParaRPr lang="el-GR" sz="3200" kern="1200" dirty="0">
            <a:solidFill>
              <a:schemeClr val="tx1"/>
            </a:solidFill>
            <a:effectLst/>
            <a:latin typeface="Calibri" panose="020F0502020204030204"/>
            <a:ea typeface="+mn-ea"/>
            <a:cs typeface="+mn-cs"/>
          </a:endParaRPr>
        </a:p>
      </dsp:txBody>
      <dsp:txXfrm>
        <a:off x="50261" y="50261"/>
        <a:ext cx="4861295" cy="929078"/>
      </dsp:txXfrm>
    </dsp:sp>
    <dsp:sp modelId="{288E5028-B57D-41A4-A329-2A81DBAE6A20}">
      <dsp:nvSpPr>
        <dsp:cNvPr id="0" name=""/>
        <dsp:cNvSpPr/>
      </dsp:nvSpPr>
      <dsp:spPr>
        <a:xfrm>
          <a:off x="0" y="1175325"/>
          <a:ext cx="4961817" cy="1029600"/>
        </a:xfrm>
        <a:prstGeom prst="roundRect">
          <a:avLst/>
        </a:prstGeom>
        <a:solidFill>
          <a:schemeClr val="bg1">
            <a:lumMod val="95000"/>
          </a:schemeClr>
        </a:solidFill>
        <a:ln w="19050" cap="flat" cmpd="sng" algn="ctr">
          <a:solidFill>
            <a:srgbClr val="785832"/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0" kern="1200" dirty="0">
              <a:solidFill>
                <a:schemeClr val="tx1"/>
              </a:solidFill>
              <a:effectLst>
                <a:outerShdw sx="1000" sy="1000" algn="tl">
                  <a:srgbClr val="000000"/>
                </a:outerShdw>
              </a:effectLst>
              <a:latin typeface="Calibri" panose="020F0502020204030204"/>
              <a:ea typeface="+mn-ea"/>
              <a:cs typeface="+mn-cs"/>
            </a:rPr>
            <a:t>2. </a:t>
          </a:r>
          <a:r>
            <a:rPr lang="sk-SK" sz="3200" b="0" kern="1200" dirty="0">
              <a:solidFill>
                <a:schemeClr val="tx1"/>
              </a:solidFill>
              <a:effectLst>
                <a:outerShdw sx="1000" sy="1000" algn="tl">
                  <a:srgbClr val="000000"/>
                </a:outerShdw>
              </a:effectLst>
              <a:latin typeface="Calibri" panose="020F0502020204030204"/>
              <a:ea typeface="+mn-ea"/>
              <a:cs typeface="+mn-cs"/>
            </a:rPr>
            <a:t>Kritické myslenie</a:t>
          </a:r>
          <a:endParaRPr lang="el-GR" sz="3200" b="0" kern="1200" dirty="0">
            <a:solidFill>
              <a:schemeClr val="tx1"/>
            </a:solidFill>
            <a:effectLst>
              <a:outerShdw sx="1000" sy="1000" algn="tl">
                <a:srgbClr val="000000"/>
              </a:outerShdw>
            </a:effectLst>
            <a:latin typeface="Calibri" panose="020F0502020204030204"/>
            <a:ea typeface="+mn-ea"/>
            <a:cs typeface="+mn-cs"/>
          </a:endParaRPr>
        </a:p>
      </dsp:txBody>
      <dsp:txXfrm>
        <a:off x="50261" y="1225586"/>
        <a:ext cx="4861295" cy="929078"/>
      </dsp:txXfrm>
    </dsp:sp>
    <dsp:sp modelId="{8CDB7BC7-8DB4-48B4-844D-150D6BC9A281}">
      <dsp:nvSpPr>
        <dsp:cNvPr id="0" name=""/>
        <dsp:cNvSpPr/>
      </dsp:nvSpPr>
      <dsp:spPr>
        <a:xfrm>
          <a:off x="0" y="2394834"/>
          <a:ext cx="4961817" cy="1029600"/>
        </a:xfrm>
        <a:prstGeom prst="roundRect">
          <a:avLst/>
        </a:prstGeom>
        <a:solidFill>
          <a:prstClr val="white">
            <a:lumMod val="95000"/>
          </a:prstClr>
        </a:solidFill>
        <a:ln w="19050" cap="flat" cmpd="sng" algn="ctr">
          <a:solidFill>
            <a:srgbClr val="785832"/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solidFill>
                <a:prstClr val="black"/>
              </a:solidFill>
              <a:effectLst/>
              <a:latin typeface="Calibri" panose="020F0502020204030204"/>
              <a:ea typeface="+mn-ea"/>
              <a:cs typeface="+mn-cs"/>
            </a:rPr>
            <a:t>3. </a:t>
          </a:r>
          <a:r>
            <a:rPr lang="sk-SK" sz="3200" kern="1200" dirty="0">
              <a:solidFill>
                <a:prstClr val="black"/>
              </a:solidFill>
              <a:effectLst/>
              <a:latin typeface="Calibri" panose="020F0502020204030204"/>
              <a:ea typeface="+mn-ea"/>
              <a:cs typeface="+mn-cs"/>
            </a:rPr>
            <a:t>Riešenie konfliktov</a:t>
          </a:r>
          <a:endParaRPr lang="el-GR" sz="3200" kern="1200" dirty="0">
            <a:solidFill>
              <a:prstClr val="black"/>
            </a:solidFill>
            <a:effectLst/>
            <a:latin typeface="Calibri" panose="020F0502020204030204"/>
            <a:ea typeface="+mn-ea"/>
            <a:cs typeface="+mn-cs"/>
          </a:endParaRPr>
        </a:p>
      </dsp:txBody>
      <dsp:txXfrm>
        <a:off x="50261" y="2445095"/>
        <a:ext cx="4861295" cy="92907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0C7429-9401-4802-AB33-313A76532508}">
      <dsp:nvSpPr>
        <dsp:cNvPr id="0" name=""/>
        <dsp:cNvSpPr/>
      </dsp:nvSpPr>
      <dsp:spPr>
        <a:xfrm>
          <a:off x="0" y="0"/>
          <a:ext cx="4961817" cy="1010880"/>
        </a:xfrm>
        <a:prstGeom prst="roundRect">
          <a:avLst/>
        </a:prstGeom>
        <a:solidFill>
          <a:schemeClr val="bg1">
            <a:lumMod val="95000"/>
          </a:schemeClr>
        </a:solidFill>
        <a:ln w="19050" cap="flat" cmpd="sng" algn="ctr">
          <a:solidFill>
            <a:srgbClr val="785832"/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>
              <a:solidFill>
                <a:schemeClr val="tx1"/>
              </a:solidFill>
              <a:effectLst/>
            </a:rPr>
            <a:t>4. </a:t>
          </a:r>
          <a:r>
            <a:rPr lang="sk-SK" sz="3200" kern="1200" dirty="0">
              <a:solidFill>
                <a:prstClr val="black"/>
              </a:solidFill>
              <a:effectLst/>
              <a:latin typeface="Calibri" panose="020F0502020204030204"/>
              <a:ea typeface="+mn-ea"/>
              <a:cs typeface="+mn-cs"/>
            </a:rPr>
            <a:t>Umožnenie dialógu</a:t>
          </a:r>
          <a:endParaRPr lang="el-GR" sz="3200" kern="1200" dirty="0">
            <a:solidFill>
              <a:prstClr val="black"/>
            </a:solidFill>
            <a:effectLst/>
            <a:latin typeface="Calibri" panose="020F0502020204030204"/>
            <a:ea typeface="+mn-ea"/>
            <a:cs typeface="+mn-cs"/>
          </a:endParaRPr>
        </a:p>
      </dsp:txBody>
      <dsp:txXfrm>
        <a:off x="49347" y="49347"/>
        <a:ext cx="4863123" cy="912186"/>
      </dsp:txXfrm>
    </dsp:sp>
    <dsp:sp modelId="{288E5028-B57D-41A4-A329-2A81DBAE6A20}">
      <dsp:nvSpPr>
        <dsp:cNvPr id="0" name=""/>
        <dsp:cNvSpPr/>
      </dsp:nvSpPr>
      <dsp:spPr>
        <a:xfrm>
          <a:off x="0" y="1148740"/>
          <a:ext cx="4961817" cy="1010880"/>
        </a:xfrm>
        <a:prstGeom prst="roundRect">
          <a:avLst/>
        </a:prstGeom>
        <a:solidFill>
          <a:prstClr val="white">
            <a:lumMod val="95000"/>
          </a:prstClr>
        </a:solidFill>
        <a:ln w="19050" cap="flat" cmpd="sng" algn="ctr">
          <a:solidFill>
            <a:srgbClr val="785832"/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solidFill>
                <a:prstClr val="black"/>
              </a:solidFill>
              <a:effectLst/>
              <a:latin typeface="Calibri" panose="020F0502020204030204"/>
              <a:ea typeface="+mn-ea"/>
              <a:cs typeface="+mn-cs"/>
            </a:rPr>
            <a:t>5. </a:t>
          </a:r>
          <a:r>
            <a:rPr lang="sk-SK" sz="3200" kern="1200" dirty="0">
              <a:solidFill>
                <a:prstClr val="black"/>
              </a:solidFill>
              <a:effectLst/>
              <a:latin typeface="Calibri" panose="020F0502020204030204"/>
              <a:ea typeface="+mn-ea"/>
              <a:cs typeface="+mn-cs"/>
            </a:rPr>
            <a:t>Etika</a:t>
          </a:r>
          <a:endParaRPr lang="el-GR" sz="3200" kern="1200" dirty="0">
            <a:solidFill>
              <a:prstClr val="black"/>
            </a:solidFill>
            <a:effectLst/>
            <a:latin typeface="Calibri" panose="020F0502020204030204"/>
            <a:ea typeface="+mn-ea"/>
            <a:cs typeface="+mn-cs"/>
          </a:endParaRPr>
        </a:p>
      </dsp:txBody>
      <dsp:txXfrm>
        <a:off x="49347" y="1198087"/>
        <a:ext cx="4863123" cy="912186"/>
      </dsp:txXfrm>
    </dsp:sp>
    <dsp:sp modelId="{8CDB7BC7-8DB4-48B4-844D-150D6BC9A281}">
      <dsp:nvSpPr>
        <dsp:cNvPr id="0" name=""/>
        <dsp:cNvSpPr/>
      </dsp:nvSpPr>
      <dsp:spPr>
        <a:xfrm>
          <a:off x="0" y="2346077"/>
          <a:ext cx="4961817" cy="1010880"/>
        </a:xfrm>
        <a:prstGeom prst="roundRect">
          <a:avLst/>
        </a:prstGeom>
        <a:solidFill>
          <a:srgbClr val="92D050"/>
        </a:solidFill>
        <a:ln w="19050" cap="flat" cmpd="sng" algn="ctr">
          <a:solidFill>
            <a:srgbClr val="785832"/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>
              <a:solidFill>
                <a:schemeClr val="bg1"/>
              </a:solidFill>
              <a:effectLst>
                <a:outerShdw blurRad="38100" dist="38100" dir="2700000" algn="ctr" rotWithShape="0">
                  <a:srgbClr val="000000">
                    <a:alpha val="43000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6. </a:t>
          </a:r>
          <a:r>
            <a:rPr lang="sk-SK" sz="3200" b="1" kern="1200" dirty="0">
              <a:solidFill>
                <a:schemeClr val="bg1"/>
              </a:solidFill>
              <a:effectLst>
                <a:outerShdw blurRad="38100" dist="38100" dir="2700000" algn="ctr" rotWithShape="0">
                  <a:srgbClr val="000000">
                    <a:alpha val="43000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Reflexívne zručnosti</a:t>
          </a:r>
          <a:endParaRPr lang="el-GR" sz="3200" b="1" kern="1200" dirty="0">
            <a:solidFill>
              <a:schemeClr val="bg1"/>
            </a:solidFill>
            <a:effectLst>
              <a:outerShdw blurRad="38100" dist="38100" dir="2700000" algn="ctr" rotWithShape="0">
                <a:srgbClr val="000000">
                  <a:alpha val="43000"/>
                </a:srgbClr>
              </a:outerShdw>
            </a:effectLst>
            <a:latin typeface="Calibri" panose="020F0502020204030204"/>
            <a:ea typeface="+mn-ea"/>
            <a:cs typeface="+mn-cs"/>
          </a:endParaRPr>
        </a:p>
      </dsp:txBody>
      <dsp:txXfrm>
        <a:off x="49347" y="2395424"/>
        <a:ext cx="4863123" cy="912186"/>
      </dsp:txXfrm>
    </dsp:sp>
    <dsp:sp modelId="{E02402E1-EB3E-48C5-AF8B-9337E21FDAC3}">
      <dsp:nvSpPr>
        <dsp:cNvPr id="0" name=""/>
        <dsp:cNvSpPr/>
      </dsp:nvSpPr>
      <dsp:spPr>
        <a:xfrm>
          <a:off x="0" y="3512477"/>
          <a:ext cx="4961817" cy="1010880"/>
        </a:xfrm>
        <a:prstGeom prst="roundRect">
          <a:avLst/>
        </a:prstGeom>
        <a:solidFill>
          <a:schemeClr val="bg1">
            <a:lumMod val="95000"/>
          </a:schemeClr>
        </a:solidFill>
        <a:ln w="19050" cap="flat" cmpd="sng" algn="ctr">
          <a:solidFill>
            <a:srgbClr val="785832"/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0" kern="1200" dirty="0">
              <a:solidFill>
                <a:schemeClr val="tx1"/>
              </a:solidFill>
              <a:effectLst/>
              <a:latin typeface="Calibri" panose="020F0502020204030204"/>
              <a:ea typeface="+mn-ea"/>
              <a:cs typeface="+mn-cs"/>
            </a:rPr>
            <a:t>7. </a:t>
          </a:r>
          <a:r>
            <a:rPr lang="sk-SK" sz="3200" b="0" kern="1200" dirty="0">
              <a:solidFill>
                <a:schemeClr val="tx1"/>
              </a:solidFill>
              <a:effectLst/>
              <a:latin typeface="Calibri" panose="020F0502020204030204"/>
              <a:ea typeface="+mn-ea"/>
              <a:cs typeface="+mn-cs"/>
            </a:rPr>
            <a:t>Digitálne zručnosti</a:t>
          </a:r>
          <a:endParaRPr lang="el-GR" sz="3200" b="0" kern="1200" dirty="0">
            <a:solidFill>
              <a:schemeClr val="tx1"/>
            </a:solidFill>
            <a:effectLst/>
            <a:latin typeface="Calibri" panose="020F0502020204030204"/>
            <a:ea typeface="+mn-ea"/>
            <a:cs typeface="+mn-cs"/>
          </a:endParaRPr>
        </a:p>
      </dsp:txBody>
      <dsp:txXfrm>
        <a:off x="49347" y="3561824"/>
        <a:ext cx="4863123" cy="91218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5E3EFC-B9C7-4311-A07B-94F128CAA655}">
      <dsp:nvSpPr>
        <dsp:cNvPr id="0" name=""/>
        <dsp:cNvSpPr/>
      </dsp:nvSpPr>
      <dsp:spPr>
        <a:xfrm rot="5400000">
          <a:off x="730016" y="1104563"/>
          <a:ext cx="1729837" cy="208512"/>
        </a:xfrm>
        <a:prstGeom prst="rect">
          <a:avLst/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8956106-1711-4AF4-83FE-C624A671E460}">
      <dsp:nvSpPr>
        <dsp:cNvPr id="0" name=""/>
        <dsp:cNvSpPr/>
      </dsp:nvSpPr>
      <dsp:spPr>
        <a:xfrm>
          <a:off x="1127688" y="193"/>
          <a:ext cx="2316809" cy="139008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l-SI" sz="3000" kern="1200" dirty="0"/>
            <a:t>Seba-uvedomenie</a:t>
          </a:r>
        </a:p>
      </dsp:txBody>
      <dsp:txXfrm>
        <a:off x="1168402" y="40907"/>
        <a:ext cx="2235381" cy="1308657"/>
      </dsp:txXfrm>
    </dsp:sp>
    <dsp:sp modelId="{99ADE6BB-880B-49F9-A1B0-11EFE6810571}">
      <dsp:nvSpPr>
        <dsp:cNvPr id="0" name=""/>
        <dsp:cNvSpPr/>
      </dsp:nvSpPr>
      <dsp:spPr>
        <a:xfrm rot="5400000">
          <a:off x="730016" y="2842170"/>
          <a:ext cx="1729837" cy="208512"/>
        </a:xfrm>
        <a:prstGeom prst="rect">
          <a:avLst/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D8528A0-B73F-419F-B9CB-61F682D012FD}">
      <dsp:nvSpPr>
        <dsp:cNvPr id="0" name=""/>
        <dsp:cNvSpPr/>
      </dsp:nvSpPr>
      <dsp:spPr>
        <a:xfrm>
          <a:off x="1127688" y="1737801"/>
          <a:ext cx="2316809" cy="139008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l-SI" sz="3000" kern="1200" dirty="0" err="1"/>
            <a:t>Aktívne </a:t>
          </a:r>
          <a:r>
            <a:rPr lang="sl-SI" sz="3000" kern="1200" dirty="0"/>
            <a:t>počúvanie </a:t>
          </a:r>
        </a:p>
      </dsp:txBody>
      <dsp:txXfrm>
        <a:off x="1168402" y="1778515"/>
        <a:ext cx="2235381" cy="1308657"/>
      </dsp:txXfrm>
    </dsp:sp>
    <dsp:sp modelId="{C6C3C1AA-E866-45B2-B421-CDE341964030}">
      <dsp:nvSpPr>
        <dsp:cNvPr id="0" name=""/>
        <dsp:cNvSpPr/>
      </dsp:nvSpPr>
      <dsp:spPr>
        <a:xfrm>
          <a:off x="1598820" y="3710974"/>
          <a:ext cx="3073587" cy="208512"/>
        </a:xfrm>
        <a:prstGeom prst="rect">
          <a:avLst/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2E91369-4D41-49FC-9900-158ACECD091B}">
      <dsp:nvSpPr>
        <dsp:cNvPr id="0" name=""/>
        <dsp:cNvSpPr/>
      </dsp:nvSpPr>
      <dsp:spPr>
        <a:xfrm>
          <a:off x="1127688" y="3475408"/>
          <a:ext cx="2316809" cy="139008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l-SI" sz="3000" kern="1200" dirty="0" err="1"/>
            <a:t>Empati</a:t>
          </a:r>
          <a:r>
            <a:rPr lang="sl-SI" sz="3000" kern="1200" dirty="0"/>
            <a:t>a </a:t>
          </a:r>
        </a:p>
      </dsp:txBody>
      <dsp:txXfrm>
        <a:off x="1168402" y="3516122"/>
        <a:ext cx="2235381" cy="1308657"/>
      </dsp:txXfrm>
    </dsp:sp>
    <dsp:sp modelId="{C1449E7F-3148-4726-8F28-3A663DBD2FF3}">
      <dsp:nvSpPr>
        <dsp:cNvPr id="0" name=""/>
        <dsp:cNvSpPr/>
      </dsp:nvSpPr>
      <dsp:spPr>
        <a:xfrm rot="16200000">
          <a:off x="3811373" y="2842170"/>
          <a:ext cx="1729837" cy="208512"/>
        </a:xfrm>
        <a:prstGeom prst="rect">
          <a:avLst/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29CDA78-5339-4D9A-B7AD-84B267E9D2D6}">
      <dsp:nvSpPr>
        <dsp:cNvPr id="0" name=""/>
        <dsp:cNvSpPr/>
      </dsp:nvSpPr>
      <dsp:spPr>
        <a:xfrm>
          <a:off x="4209045" y="3475408"/>
          <a:ext cx="2316809" cy="139008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l-SI" sz="3000" kern="1200" dirty="0" err="1"/>
            <a:t>Kritické </a:t>
          </a:r>
          <a:r>
            <a:rPr lang="sl-SI" sz="3000" kern="1200" dirty="0"/>
            <a:t>myslenie </a:t>
          </a:r>
        </a:p>
      </dsp:txBody>
      <dsp:txXfrm>
        <a:off x="4249759" y="3516122"/>
        <a:ext cx="2235381" cy="1308657"/>
      </dsp:txXfrm>
    </dsp:sp>
    <dsp:sp modelId="{28D7A5FA-9468-4DCE-BD7B-CEDA4A87A77C}">
      <dsp:nvSpPr>
        <dsp:cNvPr id="0" name=""/>
        <dsp:cNvSpPr/>
      </dsp:nvSpPr>
      <dsp:spPr>
        <a:xfrm rot="16200000">
          <a:off x="3811373" y="1104563"/>
          <a:ext cx="1729837" cy="208512"/>
        </a:xfrm>
        <a:prstGeom prst="rect">
          <a:avLst/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C909939-9121-4CF8-92FD-6337AADD7D92}">
      <dsp:nvSpPr>
        <dsp:cNvPr id="0" name=""/>
        <dsp:cNvSpPr/>
      </dsp:nvSpPr>
      <dsp:spPr>
        <a:xfrm>
          <a:off x="4209045" y="1737801"/>
          <a:ext cx="2316809" cy="139008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l-SI" sz="3000" kern="1200" dirty="0" err="1"/>
            <a:t>Sebareflexi</a:t>
          </a:r>
          <a:r>
            <a:rPr lang="sl-SI" sz="3000" kern="1200" dirty="0"/>
            <a:t>a </a:t>
          </a:r>
        </a:p>
      </dsp:txBody>
      <dsp:txXfrm>
        <a:off x="4249759" y="1778515"/>
        <a:ext cx="2235381" cy="1308657"/>
      </dsp:txXfrm>
    </dsp:sp>
    <dsp:sp modelId="{D2778B6D-8B58-4749-834A-3EC0702C1E86}">
      <dsp:nvSpPr>
        <dsp:cNvPr id="0" name=""/>
        <dsp:cNvSpPr/>
      </dsp:nvSpPr>
      <dsp:spPr>
        <a:xfrm>
          <a:off x="4680177" y="235759"/>
          <a:ext cx="3073587" cy="208512"/>
        </a:xfrm>
        <a:prstGeom prst="rect">
          <a:avLst/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1FA5F1B-1787-4029-812F-20F8726A2F7E}">
      <dsp:nvSpPr>
        <dsp:cNvPr id="0" name=""/>
        <dsp:cNvSpPr/>
      </dsp:nvSpPr>
      <dsp:spPr>
        <a:xfrm>
          <a:off x="4209045" y="193"/>
          <a:ext cx="2316809" cy="139008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k-SK" sz="3000" kern="1200" noProof="0" dirty="0"/>
            <a:t>Emocionálna regulácia </a:t>
          </a:r>
        </a:p>
      </dsp:txBody>
      <dsp:txXfrm>
        <a:off x="4249759" y="40907"/>
        <a:ext cx="2235381" cy="1308657"/>
      </dsp:txXfrm>
    </dsp:sp>
    <dsp:sp modelId="{24A72747-8E9C-4A20-849D-202C6C63DB36}">
      <dsp:nvSpPr>
        <dsp:cNvPr id="0" name=""/>
        <dsp:cNvSpPr/>
      </dsp:nvSpPr>
      <dsp:spPr>
        <a:xfrm rot="5400000">
          <a:off x="6892730" y="1104563"/>
          <a:ext cx="1729837" cy="208512"/>
        </a:xfrm>
        <a:prstGeom prst="rect">
          <a:avLst/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53AD3E6-96AF-4A57-94E6-C94C729E0055}">
      <dsp:nvSpPr>
        <dsp:cNvPr id="0" name=""/>
        <dsp:cNvSpPr/>
      </dsp:nvSpPr>
      <dsp:spPr>
        <a:xfrm>
          <a:off x="7290402" y="193"/>
          <a:ext cx="2316809" cy="139008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k-SK" sz="3000" kern="1200" noProof="0" dirty="0"/>
            <a:t>Riešenie konfliktov </a:t>
          </a:r>
        </a:p>
      </dsp:txBody>
      <dsp:txXfrm>
        <a:off x="7331116" y="40907"/>
        <a:ext cx="2235381" cy="1308657"/>
      </dsp:txXfrm>
    </dsp:sp>
    <dsp:sp modelId="{88734A3A-F628-46A1-92FE-3FE68BA8C35D}">
      <dsp:nvSpPr>
        <dsp:cNvPr id="0" name=""/>
        <dsp:cNvSpPr/>
      </dsp:nvSpPr>
      <dsp:spPr>
        <a:xfrm rot="5400000">
          <a:off x="6892730" y="2842170"/>
          <a:ext cx="1729837" cy="208512"/>
        </a:xfrm>
        <a:prstGeom prst="rect">
          <a:avLst/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C6C4EF9-5940-4AF9-B242-DD980B8C0C9F}">
      <dsp:nvSpPr>
        <dsp:cNvPr id="0" name=""/>
        <dsp:cNvSpPr/>
      </dsp:nvSpPr>
      <dsp:spPr>
        <a:xfrm>
          <a:off x="7290402" y="1737801"/>
          <a:ext cx="2316809" cy="139008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k-SK" sz="3000" kern="1200" noProof="0" dirty="0"/>
            <a:t>Analýza a syntéza</a:t>
          </a:r>
        </a:p>
      </dsp:txBody>
      <dsp:txXfrm>
        <a:off x="7331116" y="1778515"/>
        <a:ext cx="2235381" cy="1308657"/>
      </dsp:txXfrm>
    </dsp:sp>
    <dsp:sp modelId="{244DE248-2E29-448B-909C-5B839DBD1DF9}">
      <dsp:nvSpPr>
        <dsp:cNvPr id="0" name=""/>
        <dsp:cNvSpPr/>
      </dsp:nvSpPr>
      <dsp:spPr>
        <a:xfrm>
          <a:off x="7290402" y="3475408"/>
          <a:ext cx="2316809" cy="139008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l-SI" sz="3000" kern="1200" dirty="0" err="1"/>
            <a:t>Hodnotenie</a:t>
          </a:r>
          <a:endParaRPr lang="sl-SI" sz="3000" kern="1200" dirty="0"/>
        </a:p>
      </dsp:txBody>
      <dsp:txXfrm>
        <a:off x="7331116" y="3516122"/>
        <a:ext cx="2235381" cy="130865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DE6501-7CB4-45C8-AEF2-F7F151848843}">
      <dsp:nvSpPr>
        <dsp:cNvPr id="0" name=""/>
        <dsp:cNvSpPr/>
      </dsp:nvSpPr>
      <dsp:spPr>
        <a:xfrm>
          <a:off x="741" y="690108"/>
          <a:ext cx="2892431" cy="173545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k-SK" sz="2500" b="1" kern="1200" noProof="0" dirty="0"/>
            <a:t>Objasnenie </a:t>
          </a:r>
        </a:p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k-SK" sz="2500" kern="1200" noProof="0" dirty="0"/>
            <a:t>pomáha objasniť zložité výroky.</a:t>
          </a:r>
        </a:p>
      </dsp:txBody>
      <dsp:txXfrm>
        <a:off x="741" y="690108"/>
        <a:ext cx="2892431" cy="1735458"/>
      </dsp:txXfrm>
    </dsp:sp>
    <dsp:sp modelId="{8E08BD12-4B08-495B-8707-4BA96C747CEE}">
      <dsp:nvSpPr>
        <dsp:cNvPr id="0" name=""/>
        <dsp:cNvSpPr/>
      </dsp:nvSpPr>
      <dsp:spPr>
        <a:xfrm>
          <a:off x="3182416" y="690108"/>
          <a:ext cx="2892431" cy="1735458"/>
        </a:xfrm>
        <a:prstGeom prst="rect">
          <a:avLst/>
        </a:prstGeom>
        <a:solidFill>
          <a:schemeClr val="accent2">
            <a:hueOff val="-485121"/>
            <a:satOff val="-27976"/>
            <a:lumOff val="2876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k-SK" sz="2500" b="1" kern="1200" noProof="0" dirty="0"/>
            <a:t>Aktívne počúvanie </a:t>
          </a:r>
        </a:p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k-SK" sz="2500" kern="1200" noProof="0" dirty="0"/>
            <a:t>snaží sa pochopiť posolstvo.</a:t>
          </a:r>
        </a:p>
      </dsp:txBody>
      <dsp:txXfrm>
        <a:off x="3182416" y="690108"/>
        <a:ext cx="2892431" cy="1735458"/>
      </dsp:txXfrm>
    </dsp:sp>
    <dsp:sp modelId="{37703D2B-75CF-47BF-93C3-84D85F37D8E7}">
      <dsp:nvSpPr>
        <dsp:cNvPr id="0" name=""/>
        <dsp:cNvSpPr/>
      </dsp:nvSpPr>
      <dsp:spPr>
        <a:xfrm>
          <a:off x="741" y="2714810"/>
          <a:ext cx="2892431" cy="1735458"/>
        </a:xfrm>
        <a:prstGeom prst="rect">
          <a:avLst/>
        </a:prstGeom>
        <a:solidFill>
          <a:schemeClr val="accent2">
            <a:hueOff val="-970242"/>
            <a:satOff val="-55952"/>
            <a:lumOff val="5752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k-SK" sz="2500" b="1" kern="1200" noProof="0" dirty="0"/>
            <a:t>Potvrdenie </a:t>
          </a:r>
        </a:p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k-SK" sz="2500" kern="1200" noProof="0" dirty="0"/>
            <a:t>pomáha potvrdiť, že ste správne pochopili správu.</a:t>
          </a:r>
        </a:p>
      </dsp:txBody>
      <dsp:txXfrm>
        <a:off x="741" y="2714810"/>
        <a:ext cx="2892431" cy="1735458"/>
      </dsp:txXfrm>
    </dsp:sp>
    <dsp:sp modelId="{14CC5DD5-27B3-4B32-AFC1-6CC904092BD3}">
      <dsp:nvSpPr>
        <dsp:cNvPr id="0" name=""/>
        <dsp:cNvSpPr/>
      </dsp:nvSpPr>
      <dsp:spPr>
        <a:xfrm>
          <a:off x="3182416" y="2714810"/>
          <a:ext cx="2892431" cy="1735458"/>
        </a:xfrm>
        <a:prstGeom prst="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k-SK" sz="2500" b="1" kern="1200" noProof="0" dirty="0"/>
            <a:t>Zapojenie</a:t>
          </a:r>
        </a:p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k-SK" sz="2500" kern="1200" noProof="0" dirty="0"/>
            <a:t> záujem o sprostredkované posolstvo. </a:t>
          </a:r>
        </a:p>
      </dsp:txBody>
      <dsp:txXfrm>
        <a:off x="3182416" y="2714810"/>
        <a:ext cx="2892431" cy="173545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>
            <a:extLst>
              <a:ext uri="{FF2B5EF4-FFF2-40B4-BE49-F238E27FC236}">
                <a16:creationId xmlns:a16="http://schemas.microsoft.com/office/drawing/2014/main" id="{AE6F319F-557A-4033-9A7E-7B30C1709D8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Θέση ημερομηνίας 2">
            <a:extLst>
              <a:ext uri="{FF2B5EF4-FFF2-40B4-BE49-F238E27FC236}">
                <a16:creationId xmlns:a16="http://schemas.microsoft.com/office/drawing/2014/main" id="{FED24FFA-E381-4D15-9323-2E7F167B5D6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70361F-8793-4678-8399-75402180233D}" type="datetimeFigureOut">
              <a:rPr lang="el-GR" smtClean="0"/>
              <a:t>17/8/2024</a:t>
            </a:fld>
            <a:endParaRPr lang="el-GR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F7A14582-B00E-403A-B9F6-8137B447B5D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29BBD3CB-00AE-4B41-B6C8-39534586D0B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D2EE3A-1E6C-47AF-A0C5-588F1B9CC39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830680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C42A8D-6A8A-4D0C-BE99-5FB2E4FC1A13}" type="datetimeFigureOut">
              <a:rPr lang="el-GR" smtClean="0"/>
              <a:t>17/8/2024</a:t>
            </a:fld>
            <a:endParaRPr lang="el-GR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890C62-02BA-4B64-96F1-99D7E3BEEE5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463021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rm.coe.int/information-disorder-toward-an-interdisciplinary-framework-for-researc/168076277c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890C62-02BA-4B64-96F1-99D7E3BEEE56}" type="slidenum">
              <a:rPr lang="el-GR" smtClean="0"/>
              <a:t>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238587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890C62-02BA-4B64-96F1-99D7E3BEEE56}" type="slidenum">
              <a:rPr lang="el-GR" smtClean="0"/>
              <a:t>10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3752531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dirty="0" err="1"/>
              <a:t>Zdroj</a:t>
            </a:r>
            <a:r>
              <a:rPr lang="sl-SI" dirty="0"/>
              <a:t>: </a:t>
            </a:r>
            <a:r>
              <a:rPr lang="sl-SI" dirty="0" err="1"/>
              <a:t>Pixabay Fotografie zadarmo </a:t>
            </a:r>
            <a:r>
              <a:rPr lang="sl-SI" dirty="0"/>
              <a:t>https://pixabay.com </a:t>
            </a:r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890C62-02BA-4B64-96F1-99D7E3BEEE56}" type="slidenum">
              <a:rPr lang="el-GR" smtClean="0"/>
              <a:t>11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23464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890C62-02BA-4B64-96F1-99D7E3BEEE56}" type="slidenum">
              <a:rPr lang="el-GR" smtClean="0"/>
              <a:t>12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600428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890C62-02BA-4B64-96F1-99D7E3BEEE56}" type="slidenum">
              <a:rPr lang="el-GR" smtClean="0"/>
              <a:t>13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321044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dirty="0" err="1"/>
              <a:t>Zdroj</a:t>
            </a:r>
            <a:r>
              <a:rPr lang="sl-SI" dirty="0"/>
              <a:t>: </a:t>
            </a:r>
            <a:r>
              <a:rPr lang="sl-SI" dirty="0" err="1"/>
              <a:t>Unspelash zadarmo Fotografie </a:t>
            </a:r>
            <a:r>
              <a:rPr lang="sl-SI" dirty="0"/>
              <a:t>https://unsplash.com/  </a:t>
            </a:r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890C62-02BA-4B64-96F1-99D7E3BEEE56}" type="slidenum">
              <a:rPr lang="el-GR" smtClean="0"/>
              <a:t>14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398383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dirty="0" err="1"/>
              <a:t>Zdroj</a:t>
            </a:r>
            <a:r>
              <a:rPr lang="sl-SI" dirty="0"/>
              <a:t>: </a:t>
            </a:r>
            <a:r>
              <a:rPr lang="sl-SI" dirty="0" err="1"/>
              <a:t>Pixabax Fotografie zadarmo </a:t>
            </a:r>
            <a:r>
              <a:rPr lang="sl-SI" dirty="0"/>
              <a:t>https://pixabay.com</a:t>
            </a:r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890C62-02BA-4B64-96F1-99D7E3BEEE56}" type="slidenum">
              <a:rPr lang="el-GR" smtClean="0"/>
              <a:t>15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917517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890C62-02BA-4B64-96F1-99D7E3BEEE56}" type="slidenum">
              <a:rPr lang="el-GR" smtClean="0"/>
              <a:t>16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5451318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890C62-02BA-4B64-96F1-99D7E3BEEE56}" type="slidenum">
              <a:rPr lang="el-GR" smtClean="0"/>
              <a:t>17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5721471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dirty="0" err="1"/>
              <a:t>Zdroj</a:t>
            </a:r>
            <a:r>
              <a:rPr lang="sl-SI" dirty="0"/>
              <a:t>: </a:t>
            </a:r>
            <a:r>
              <a:rPr lang="sl-SI" dirty="0" err="1"/>
              <a:t>Unsplash Fotografie zadarmo </a:t>
            </a:r>
            <a:r>
              <a:rPr lang="sl-SI" dirty="0"/>
              <a:t>https://unsplash.com/ </a:t>
            </a:r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890C62-02BA-4B64-96F1-99D7E3BEEE56}" type="slidenum">
              <a:rPr lang="el-GR" smtClean="0"/>
              <a:t>18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2535366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dirty="0" err="1"/>
              <a:t>Zdroj</a:t>
            </a:r>
            <a:r>
              <a:rPr lang="sl-SI" dirty="0"/>
              <a:t>: </a:t>
            </a:r>
            <a:r>
              <a:rPr lang="sl-SI" dirty="0" err="1"/>
              <a:t>Pixabay Fotografie zadarmo </a:t>
            </a:r>
            <a:r>
              <a:rPr lang="sl-SI" dirty="0"/>
              <a:t>https://pixabay.com</a:t>
            </a:r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890C62-02BA-4B64-96F1-99D7E3BEEE56}" type="slidenum">
              <a:rPr lang="el-GR" smtClean="0"/>
              <a:t>19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893628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890C62-02BA-4B64-96F1-99D7E3BEEE56}" type="slidenum">
              <a:rPr lang="el-GR" smtClean="0"/>
              <a:t>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082514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dirty="0" err="1"/>
              <a:t>Zdroj</a:t>
            </a:r>
            <a:r>
              <a:rPr lang="sl-SI" dirty="0"/>
              <a:t>: </a:t>
            </a:r>
            <a:r>
              <a:rPr lang="sl-SI" dirty="0" err="1"/>
              <a:t>Pixabay Fotografie zadarmo </a:t>
            </a:r>
            <a:r>
              <a:rPr lang="sl-SI" dirty="0"/>
              <a:t>https://pixabay.com</a:t>
            </a:r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890C62-02BA-4B64-96F1-99D7E3BEEE56}" type="slidenum">
              <a:rPr lang="el-GR" smtClean="0"/>
              <a:t>20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8993903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890C62-02BA-4B64-96F1-99D7E3BEEE56}" type="slidenum">
              <a:rPr lang="el-GR" smtClean="0"/>
              <a:t>21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4636105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890C62-02BA-4B64-96F1-99D7E3BEEE56}" type="slidenum">
              <a:rPr lang="el-GR" smtClean="0"/>
              <a:t>22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9232340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890C62-02BA-4B64-96F1-99D7E3BEEE56}" type="slidenum">
              <a:rPr lang="el-GR" smtClean="0"/>
              <a:t>23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9868671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890C62-02BA-4B64-96F1-99D7E3BEEE56}" type="slidenum">
              <a:rPr lang="el-GR" smtClean="0"/>
              <a:t>24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4962364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dirty="0" err="1"/>
              <a:t>Zdroj</a:t>
            </a:r>
            <a:r>
              <a:rPr lang="sl-SI" dirty="0"/>
              <a:t>: </a:t>
            </a:r>
            <a:r>
              <a:rPr lang="sl-SI" dirty="0" err="1"/>
              <a:t>Pixabay </a:t>
            </a:r>
            <a:r>
              <a:rPr lang="sl-SI" dirty="0"/>
              <a:t>Licencia (</a:t>
            </a:r>
            <a:r>
              <a:rPr lang="sl-SI" dirty="0" err="1"/>
              <a:t>Rree Photos): </a:t>
            </a:r>
            <a:r>
              <a:rPr lang="sl-SI" dirty="0"/>
              <a:t>https://pixabay.com   </a:t>
            </a:r>
          </a:p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890C62-02BA-4B64-96F1-99D7E3BEEE56}" type="slidenum">
              <a:rPr lang="el-GR" smtClean="0"/>
              <a:t>25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7901345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890C62-02BA-4B64-96F1-99D7E3BEEE56}" type="slidenum">
              <a:rPr lang="el-GR" smtClean="0"/>
              <a:t>26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3102653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890C62-02BA-4B64-96F1-99D7E3BEEE56}" type="slidenum">
              <a:rPr lang="el-GR" smtClean="0"/>
              <a:t>27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4149853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890C62-02BA-4B64-96F1-99D7E3BEEE56}" type="slidenum">
              <a:rPr lang="el-GR" smtClean="0"/>
              <a:t>28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7722691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890C62-02BA-4B64-96F1-99D7E3BEEE56}" type="slidenum">
              <a:rPr lang="el-GR" smtClean="0"/>
              <a:t>29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439916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890C62-02BA-4B64-96F1-99D7E3BEEE56}" type="slidenum">
              <a:rPr lang="el-GR" smtClean="0"/>
              <a:t>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744327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dirty="0" err="1"/>
              <a:t>Zdroj</a:t>
            </a:r>
            <a:r>
              <a:rPr lang="sl-SI" dirty="0"/>
              <a:t>: </a:t>
            </a:r>
            <a:r>
              <a:rPr lang="sl-SI" dirty="0" err="1"/>
              <a:t>Pixabay Fotografie zadarmo </a:t>
            </a:r>
            <a:r>
              <a:rPr lang="sl-SI" dirty="0"/>
              <a:t>https://pixabay.com</a:t>
            </a:r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890C62-02BA-4B64-96F1-99D7E3BEEE56}" type="slidenum">
              <a:rPr lang="el-GR" smtClean="0"/>
              <a:t>30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4904238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890C62-02BA-4B64-96F1-99D7E3BEEE56}" type="slidenum">
              <a:rPr lang="el-GR" smtClean="0"/>
              <a:t>31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1204634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890C62-02BA-4B64-96F1-99D7E3BEEE56}" type="slidenum">
              <a:rPr lang="el-GR" smtClean="0"/>
              <a:t>32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6628256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890C62-02BA-4B64-96F1-99D7E3BEEE56}" type="slidenum">
              <a:rPr lang="el-GR" smtClean="0"/>
              <a:t>33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71458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890C62-02BA-4B64-96F1-99D7E3BEEE56}" type="slidenum">
              <a:rPr lang="el-GR" smtClean="0"/>
              <a:t>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62057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890C62-02BA-4B64-96F1-99D7E3BEEE56}" type="slidenum">
              <a:rPr lang="el-GR" smtClean="0"/>
              <a:t>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236304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890C62-02BA-4B64-96F1-99D7E3BEEE56}" type="slidenum">
              <a:rPr lang="el-GR" smtClean="0"/>
              <a:t>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295275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890C62-02BA-4B64-96F1-99D7E3BEEE56}" type="slidenum">
              <a:rPr lang="el-GR" smtClean="0"/>
              <a:t>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02831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l-SI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Zdroj</a:t>
            </a:r>
            <a:r>
              <a:rPr lang="sl-SI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sl-SI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Informačná porucha</a:t>
            </a:r>
            <a:r>
              <a:rPr lang="sl-SI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sl-SI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Smerom k interdisciplinárnemu rámcu pre výskum a tvorbu politiky: </a:t>
            </a:r>
            <a:r>
              <a:rPr lang="sl-SI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https:</a:t>
            </a:r>
            <a:r>
              <a:rPr lang="sl-SI" sz="1200" u="sng" kern="100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//rm.coe.int/information-disorder-toward-an-interdisciplinary-framework-for-researc/168076277c</a:t>
            </a:r>
            <a:endParaRPr lang="sl-SI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890C62-02BA-4B64-96F1-99D7E3BEEE56}" type="slidenum">
              <a:rPr lang="el-GR" smtClean="0"/>
              <a:t>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475935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890C62-02BA-4B64-96F1-99D7E3BEEE56}" type="slidenum">
              <a:rPr lang="el-GR" smtClean="0"/>
              <a:t>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116730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79706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ubmodule 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">
            <a:extLst>
              <a:ext uri="{FF2B5EF4-FFF2-40B4-BE49-F238E27FC236}">
                <a16:creationId xmlns:a16="http://schemas.microsoft.com/office/drawing/2014/main" id="{85AC0203-B144-4B95-B9C1-17443F665396}"/>
              </a:ext>
            </a:extLst>
          </p:cNvPr>
          <p:cNvSpPr/>
          <p:nvPr userDrawn="1"/>
        </p:nvSpPr>
        <p:spPr>
          <a:xfrm>
            <a:off x="0" y="2252352"/>
            <a:ext cx="12192001" cy="3787362"/>
          </a:xfrm>
          <a:prstGeom prst="rect">
            <a:avLst/>
          </a:prstGeom>
          <a:solidFill>
            <a:srgbClr val="004899"/>
          </a:solidFill>
          <a:ln w="9525">
            <a:noFill/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marL="285750" lvl="0" indent="-285750" algn="ctr">
              <a:buFont typeface="Wingdings" panose="05000000000000000000" pitchFamily="2" charset="2"/>
              <a:buChar char="§"/>
            </a:pPr>
            <a:endParaRPr lang="el-GR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92E2F149-5B82-4AC0-9047-B6440DBA3B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000" y="1080000"/>
            <a:ext cx="10515600" cy="618346"/>
          </a:xfrm>
        </p:spPr>
        <p:txBody>
          <a:bodyPr>
            <a:noAutofit/>
          </a:bodyPr>
          <a:lstStyle>
            <a:lvl1pPr>
              <a:defRPr lang="el-GR" sz="2200" kern="1200" dirty="0">
                <a:solidFill>
                  <a:srgbClr val="D8134D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A4A2ACF4-3ABE-4CDD-AD36-30AD91F1B0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6451" y="2218305"/>
            <a:ext cx="7872768" cy="3787361"/>
          </a:xfrm>
        </p:spPr>
        <p:txBody>
          <a:bodyPr/>
          <a:lstStyle>
            <a:lvl1pPr marL="228600" indent="-228600">
              <a:buClr>
                <a:schemeClr val="bg1"/>
              </a:buClr>
              <a:buFont typeface="Wingdings" panose="05000000000000000000" pitchFamily="2" charset="2"/>
              <a:buChar char="ü"/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defRPr>
            </a:lvl1pPr>
            <a:lvl2pPr marL="685800" indent="-228600">
              <a:buClr>
                <a:schemeClr val="bg1"/>
              </a:buClr>
              <a:buFont typeface="Wingdings" panose="05000000000000000000" pitchFamily="2" charset="2"/>
              <a:buChar char="ü"/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defRPr>
            </a:lvl2pPr>
            <a:lvl3pPr marL="1143000" indent="-228600">
              <a:buClr>
                <a:schemeClr val="bg1"/>
              </a:buClr>
              <a:buFont typeface="Wingdings" panose="05000000000000000000" pitchFamily="2" charset="2"/>
              <a:buChar char="ü"/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defRPr>
            </a:lvl3pPr>
            <a:lvl4pPr marL="1600200" indent="-228600">
              <a:buClr>
                <a:schemeClr val="bg1"/>
              </a:buClr>
              <a:buFont typeface="Wingdings" panose="05000000000000000000" pitchFamily="2" charset="2"/>
              <a:buChar char="ü"/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defRPr>
            </a:lvl4pPr>
            <a:lvl5pPr marL="2057400" indent="-228600">
              <a:buClr>
                <a:schemeClr val="bg1"/>
              </a:buClr>
              <a:buFont typeface="Wingdings" panose="05000000000000000000" pitchFamily="2" charset="2"/>
              <a:buChar char="ü"/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defRPr>
            </a:lvl5pPr>
          </a:lstStyle>
          <a:p>
            <a:pPr lvl="0"/>
            <a:r>
              <a:rPr lang="el-GR" dirty="0"/>
              <a:t>Επεξεργασία στυλ υποδείγματος κειμένου</a:t>
            </a:r>
          </a:p>
          <a:p>
            <a:pPr lvl="1"/>
            <a:r>
              <a:rPr lang="el-GR" dirty="0"/>
              <a:t>Δεύτερου επιπέδου</a:t>
            </a:r>
          </a:p>
          <a:p>
            <a:pPr lvl="2"/>
            <a:r>
              <a:rPr lang="el-GR" dirty="0"/>
              <a:t>Τρίτου επιπέδου</a:t>
            </a:r>
          </a:p>
          <a:p>
            <a:pPr lvl="3"/>
            <a:r>
              <a:rPr lang="el-GR" dirty="0"/>
              <a:t>Τέταρτου επιπέδου</a:t>
            </a:r>
          </a:p>
          <a:p>
            <a:pPr lvl="4"/>
            <a:r>
              <a:rPr lang="el-GR" dirty="0"/>
              <a:t>Πέμπτου επιπέδου</a:t>
            </a:r>
          </a:p>
        </p:txBody>
      </p:sp>
      <p:sp>
        <p:nvSpPr>
          <p:cNvPr id="8" name="TextBox 80">
            <a:extLst>
              <a:ext uri="{FF2B5EF4-FFF2-40B4-BE49-F238E27FC236}">
                <a16:creationId xmlns:a16="http://schemas.microsoft.com/office/drawing/2014/main" id="{C2E476BC-8345-4D0D-3E80-740E90062EC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-1009" y="1314"/>
            <a:ext cx="3020254" cy="533745"/>
          </a:xfrm>
          <a:prstGeom prst="rect">
            <a:avLst/>
          </a:prstGeom>
          <a:solidFill>
            <a:srgbClr val="004899"/>
          </a:solidFill>
          <a:ln w="9525">
            <a:noFill/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lIns="180000" anchor="ctr"/>
          <a:lstStyle>
            <a:defPPr>
              <a:defRPr lang="el-GR"/>
            </a:defPPr>
            <a:lvl1pPr algn="ctr"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lt1"/>
                </a:solidFill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lvl="0" algn="l"/>
            <a:r>
              <a:rPr lang="sk-SK" altLang="el-G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Reflexívne zručnosti</a:t>
            </a:r>
            <a:endParaRPr lang="en-US" altLang="el-GR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D00E564-24F8-EC0D-5724-7025327EDB99}"/>
              </a:ext>
            </a:extLst>
          </p:cNvPr>
          <p:cNvSpPr/>
          <p:nvPr userDrawn="1"/>
        </p:nvSpPr>
        <p:spPr bwMode="auto">
          <a:xfrm>
            <a:off x="2813647" y="59354"/>
            <a:ext cx="401430" cy="405819"/>
          </a:xfrm>
          <a:prstGeom prst="ellipse">
            <a:avLst/>
          </a:prstGeom>
          <a:solidFill>
            <a:srgbClr val="95C11F"/>
          </a:solidFill>
          <a:ln w="571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rgbClr val="D61920"/>
              </a:solidFill>
              <a:latin typeface="+mn-lt"/>
              <a:sym typeface="Arial"/>
              <a:rtl val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F1C2C98-D9BC-6B3D-5C84-CBA4DF66EED5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872206" y="-24282"/>
            <a:ext cx="324196" cy="464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buClr>
                <a:schemeClr val="bg1"/>
              </a:buClr>
              <a:buSzPct val="140000"/>
            </a:pPr>
            <a:r>
              <a:rPr lang="en-US" altLang="el-GR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6</a:t>
            </a:r>
          </a:p>
        </p:txBody>
      </p:sp>
      <p:pic>
        <p:nvPicPr>
          <p:cNvPr id="5" name="Γραφικό 6">
            <a:extLst>
              <a:ext uri="{FF2B5EF4-FFF2-40B4-BE49-F238E27FC236}">
                <a16:creationId xmlns:a16="http://schemas.microsoft.com/office/drawing/2014/main" id="{8A4885C2-F3BE-A850-204D-D04D6FD4E50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8788071" y="48972"/>
            <a:ext cx="3381627" cy="843380"/>
          </a:xfrm>
          <a:prstGeom prst="rect">
            <a:avLst/>
          </a:prstGeom>
        </p:spPr>
      </p:pic>
      <p:pic>
        <p:nvPicPr>
          <p:cNvPr id="12" name="Obrázok 3" descr="Obrázok, na ktorom je snímka obrazovky, písmo, elektrická modrá, grafika&#10;&#10;Automaticky generovaný popis">
            <a:extLst>
              <a:ext uri="{FF2B5EF4-FFF2-40B4-BE49-F238E27FC236}">
                <a16:creationId xmlns:a16="http://schemas.microsoft.com/office/drawing/2014/main" id="{0AAF4937-F223-9612-16ED-C5290ACF616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60" y="6185230"/>
            <a:ext cx="2866717" cy="675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65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all out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Τίτλος 4">
            <a:extLst>
              <a:ext uri="{FF2B5EF4-FFF2-40B4-BE49-F238E27FC236}">
                <a16:creationId xmlns:a16="http://schemas.microsoft.com/office/drawing/2014/main" id="{FC282D51-334C-492B-9A39-B63B0DF2D6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2075"/>
            <a:ext cx="10515600" cy="1325563"/>
          </a:xfrm>
        </p:spPr>
        <p:txBody>
          <a:bodyPr>
            <a:normAutofit/>
          </a:bodyPr>
          <a:lstStyle>
            <a:lvl1pPr algn="ctr">
              <a:defRPr lang="el-GR" sz="4000" b="0" kern="1200" dirty="0" smtClean="0">
                <a:solidFill>
                  <a:srgbClr val="D8134D"/>
                </a:solidFill>
                <a:latin typeface="+mn-lt"/>
                <a:ea typeface="Adobe Gothic Std B" panose="020B0800000000000000" pitchFamily="34" charset="-128"/>
                <a:cs typeface="+mj-cs"/>
              </a:defRPr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10" name="TextBox 80">
            <a:extLst>
              <a:ext uri="{FF2B5EF4-FFF2-40B4-BE49-F238E27FC236}">
                <a16:creationId xmlns:a16="http://schemas.microsoft.com/office/drawing/2014/main" id="{79C9303C-96F0-47F7-8FD2-205DF32B61F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61999" y="5260932"/>
            <a:ext cx="256243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l-GR">
                <a:solidFill>
                  <a:srgbClr val="FFFFFF"/>
                </a:solidFill>
                <a:latin typeface="Impact" panose="020B0806030902050204" pitchFamily="34" charset="0"/>
              </a:rPr>
              <a:t>2. Empower</a:t>
            </a:r>
          </a:p>
        </p:txBody>
      </p:sp>
      <p:sp>
        <p:nvSpPr>
          <p:cNvPr id="11" name="TextBox 81">
            <a:extLst>
              <a:ext uri="{FF2B5EF4-FFF2-40B4-BE49-F238E27FC236}">
                <a16:creationId xmlns:a16="http://schemas.microsoft.com/office/drawing/2014/main" id="{DA09FF50-0927-454B-AFBE-BC816B37A0E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12132" y="5231422"/>
            <a:ext cx="246586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l-GR">
                <a:solidFill>
                  <a:srgbClr val="FFFFFF"/>
                </a:solidFill>
                <a:latin typeface="Impact" panose="020B0806030902050204" pitchFamily="34" charset="0"/>
              </a:rPr>
              <a:t>3. Participate</a:t>
            </a:r>
          </a:p>
        </p:txBody>
      </p:sp>
      <p:sp>
        <p:nvSpPr>
          <p:cNvPr id="13" name="TextBox 80">
            <a:extLst>
              <a:ext uri="{FF2B5EF4-FFF2-40B4-BE49-F238E27FC236}">
                <a16:creationId xmlns:a16="http://schemas.microsoft.com/office/drawing/2014/main" id="{D64053F3-B864-46DB-814C-6742DA12C85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81260" y="2409476"/>
            <a:ext cx="250962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l-GR" sz="2800">
                <a:solidFill>
                  <a:srgbClr val="FFFFFF"/>
                </a:solidFill>
                <a:latin typeface="Impact" panose="020B0806030902050204" pitchFamily="34" charset="0"/>
              </a:rPr>
              <a:t>1. Prevent</a:t>
            </a:r>
          </a:p>
        </p:txBody>
      </p:sp>
      <p:pic>
        <p:nvPicPr>
          <p:cNvPr id="12" name="Picture 13" descr="C:\Users\Georgia-Work\AppData\Roaming\Skype\georgia.aristidou\media_messaging\media_cache\^DD49E969C8C275A0BF0095F3F01442BBA23C6B6D6D2A977CE4^pimgpsh_fullsize_distr.jpg">
            <a:extLst>
              <a:ext uri="{FF2B5EF4-FFF2-40B4-BE49-F238E27FC236}">
                <a16:creationId xmlns:a16="http://schemas.microsoft.com/office/drawing/2014/main" id="{B6D1E8F0-8810-4EB0-8AB0-C8161F94E6F5}"/>
              </a:ext>
            </a:extLst>
          </p:cNvPr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71295"/>
            <a:ext cx="1684020" cy="495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Γραφικό 6">
            <a:extLst>
              <a:ext uri="{FF2B5EF4-FFF2-40B4-BE49-F238E27FC236}">
                <a16:creationId xmlns:a16="http://schemas.microsoft.com/office/drawing/2014/main" id="{3BF07FCA-51F0-CD61-A16F-1DA69030B6E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1275" y="32173"/>
            <a:ext cx="3381627" cy="843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6992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Un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12B5C26-F28B-4AA9-BD2D-9793B5ACAA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8000" y="1079999"/>
            <a:ext cx="10515600" cy="893179"/>
          </a:xfrm>
        </p:spPr>
        <p:txBody>
          <a:bodyPr>
            <a:normAutofit/>
          </a:bodyPr>
          <a:lstStyle>
            <a:lvl1pPr>
              <a:defRPr lang="el-GR" sz="3600" b="1" kern="1200" dirty="0">
                <a:solidFill>
                  <a:srgbClr val="D8134D"/>
                </a:solidFill>
                <a:effectLst/>
                <a:latin typeface="+mn-lt"/>
                <a:ea typeface="Adobe Gothic Std B" panose="020B0800000000000000" pitchFamily="34" charset="-128"/>
                <a:cs typeface="+mj-cs"/>
              </a:defRPr>
            </a:lvl1pPr>
          </a:lstStyle>
          <a:p>
            <a:r>
              <a:rPr lang="en-US" dirty="0"/>
              <a:t>Unit 1</a:t>
            </a:r>
            <a:br>
              <a:rPr lang="en-US" dirty="0"/>
            </a:br>
            <a:r>
              <a:rPr lang="el-GR" dirty="0"/>
              <a:t>Στυλ κύριου τίτλου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C2867843-C85E-4F95-822E-2E2E06813F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8000" y="2160000"/>
            <a:ext cx="5157787" cy="503020"/>
          </a:xfrm>
        </p:spPr>
        <p:txBody>
          <a:bodyPr anchor="b">
            <a:normAutofit/>
          </a:bodyPr>
          <a:lstStyle>
            <a:lvl1pPr marL="0" indent="0">
              <a:buNone/>
              <a:defRPr lang="el-GR" sz="1800" b="1" kern="1200" dirty="0" smtClean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A8468A7D-D857-4528-93D4-75CB428F46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8000" y="2687950"/>
            <a:ext cx="10515600" cy="3684588"/>
          </a:xfrm>
        </p:spPr>
        <p:txBody>
          <a:bodyPr/>
          <a:lstStyle>
            <a:lvl1pPr>
              <a:lnSpc>
                <a:spcPct val="150000"/>
              </a:lnSpc>
              <a:buClr>
                <a:srgbClr val="95C11F"/>
              </a:buClr>
              <a:defRPr>
                <a:latin typeface="+mn-lt"/>
              </a:defRPr>
            </a:lvl1pPr>
            <a:lvl2pPr marL="685800" indent="-228600">
              <a:lnSpc>
                <a:spcPct val="150000"/>
              </a:lnSpc>
              <a:buClr>
                <a:srgbClr val="95C11F"/>
              </a:buClr>
              <a:buFont typeface="Arial" panose="020B0604020202020204" pitchFamily="34" charset="0"/>
              <a:buChar char="•"/>
              <a:defRPr>
                <a:latin typeface="+mn-lt"/>
              </a:defRPr>
            </a:lvl2pPr>
            <a:lvl3pPr marL="1143000" indent="-228600">
              <a:lnSpc>
                <a:spcPct val="150000"/>
              </a:lnSpc>
              <a:buClr>
                <a:srgbClr val="95C11F"/>
              </a:buClr>
              <a:buFont typeface="Courier New" panose="02070309020205020404" pitchFamily="49" charset="0"/>
              <a:buChar char="o"/>
              <a:defRPr>
                <a:latin typeface="+mn-lt"/>
              </a:defRPr>
            </a:lvl3pPr>
            <a:lvl4pPr>
              <a:lnSpc>
                <a:spcPct val="150000"/>
              </a:lnSpc>
              <a:buClr>
                <a:srgbClr val="95C11F"/>
              </a:buClr>
              <a:defRPr>
                <a:latin typeface="+mn-lt"/>
              </a:defRPr>
            </a:lvl4pPr>
            <a:lvl5pPr>
              <a:lnSpc>
                <a:spcPct val="150000"/>
              </a:lnSpc>
              <a:buClr>
                <a:srgbClr val="95C11F"/>
              </a:buClr>
              <a:defRPr>
                <a:latin typeface="+mn-lt"/>
              </a:defRPr>
            </a:lvl5pPr>
          </a:lstStyle>
          <a:p>
            <a:pPr lvl="0"/>
            <a:r>
              <a:rPr lang="el-GR" dirty="0"/>
              <a:t>Επεξεργασία στυλ υποδείγματος κειμένου</a:t>
            </a:r>
          </a:p>
          <a:p>
            <a:pPr lvl="1"/>
            <a:r>
              <a:rPr lang="el-GR" dirty="0"/>
              <a:t>Δεύτερου επιπέδου</a:t>
            </a:r>
          </a:p>
          <a:p>
            <a:pPr lvl="2"/>
            <a:r>
              <a:rPr lang="el-GR" dirty="0"/>
              <a:t>Τρίτου επιπέδου</a:t>
            </a:r>
          </a:p>
          <a:p>
            <a:pPr lvl="3"/>
            <a:r>
              <a:rPr lang="el-GR" dirty="0"/>
              <a:t>Τέταρτου επιπέδου</a:t>
            </a:r>
          </a:p>
          <a:p>
            <a:pPr lvl="4"/>
            <a:r>
              <a:rPr lang="el-GR" dirty="0"/>
              <a:t>Πέμπτου επιπέδου</a:t>
            </a:r>
          </a:p>
        </p:txBody>
      </p:sp>
      <p:pic>
        <p:nvPicPr>
          <p:cNvPr id="19" name="Picture 13" descr="C:\Users\Georgia-Work\AppData\Roaming\Skype\georgia.aristidou\media_messaging\media_cache\^DD49E969C8C275A0BF0095F3F01442BBA23C6B6D6D2A977CE4^pimgpsh_fullsize_distr.jpg">
            <a:extLst>
              <a:ext uri="{FF2B5EF4-FFF2-40B4-BE49-F238E27FC236}">
                <a16:creationId xmlns:a16="http://schemas.microsoft.com/office/drawing/2014/main" id="{B9911DEF-60F4-4A71-9614-3CF965F78B27}"/>
              </a:ext>
            </a:extLst>
          </p:cNvPr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7980" y="6356323"/>
            <a:ext cx="1684020" cy="495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Γραφικό 6">
            <a:extLst>
              <a:ext uri="{FF2B5EF4-FFF2-40B4-BE49-F238E27FC236}">
                <a16:creationId xmlns:a16="http://schemas.microsoft.com/office/drawing/2014/main" id="{7429F7FF-8899-5BE5-E3F8-D6753BB3082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9188605" y="48972"/>
            <a:ext cx="2981093" cy="743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4856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Unit slide singl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2E2F149-5B82-4AC0-9047-B6440DBA3B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000" y="1113050"/>
            <a:ext cx="11059692" cy="605096"/>
          </a:xfrm>
        </p:spPr>
        <p:txBody>
          <a:bodyPr>
            <a:normAutofit/>
          </a:bodyPr>
          <a:lstStyle>
            <a:lvl1pPr>
              <a:defRPr lang="el-GR" sz="2800" b="1" kern="1200" dirty="0">
                <a:solidFill>
                  <a:srgbClr val="D8134D"/>
                </a:solidFill>
                <a:effectLst/>
                <a:latin typeface="+mn-lt"/>
                <a:ea typeface="Adobe Gothic Std B" panose="020B0800000000000000" pitchFamily="34" charset="-128"/>
                <a:cs typeface="+mj-cs"/>
              </a:defRPr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A4A2ACF4-3ABE-4CDD-AD36-30AD91F1B0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7999" y="1799999"/>
            <a:ext cx="5852132" cy="4865977"/>
          </a:xfrm>
        </p:spPr>
        <p:txBody>
          <a:bodyPr/>
          <a:lstStyle>
            <a:lvl1pPr>
              <a:defRPr sz="2400"/>
            </a:lvl1pPr>
            <a:lvl2pPr marL="685800" indent="-228600">
              <a:buFont typeface="Arial" panose="020B0604020202020204" pitchFamily="34" charset="0"/>
              <a:buChar char="•"/>
              <a:defRPr/>
            </a:lvl2pPr>
            <a:lvl3pPr marL="1143000" indent="-228600">
              <a:buFont typeface="Courier New" panose="02070309020205020404" pitchFamily="49" charset="0"/>
              <a:buChar char="o"/>
              <a:defRPr/>
            </a:lvl3pPr>
            <a:lvl5pPr marL="2057400" indent="-2286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l-GR" dirty="0"/>
              <a:t>Επεξεργασία στυλ υποδείγματος κειμένου</a:t>
            </a:r>
          </a:p>
          <a:p>
            <a:pPr lvl="1"/>
            <a:r>
              <a:rPr lang="el-GR" dirty="0"/>
              <a:t>Δεύτερου επιπέδου</a:t>
            </a:r>
          </a:p>
          <a:p>
            <a:pPr lvl="2"/>
            <a:r>
              <a:rPr lang="el-GR" dirty="0"/>
              <a:t>Τρίτου επιπέδου</a:t>
            </a:r>
          </a:p>
          <a:p>
            <a:pPr lvl="3"/>
            <a:r>
              <a:rPr lang="el-GR" dirty="0"/>
              <a:t>Τέταρτου επιπέδου</a:t>
            </a:r>
          </a:p>
          <a:p>
            <a:pPr lvl="4"/>
            <a:r>
              <a:rPr lang="el-GR" dirty="0"/>
              <a:t>Πέμπτου επιπέδου</a:t>
            </a:r>
          </a:p>
        </p:txBody>
      </p:sp>
      <p:pic>
        <p:nvPicPr>
          <p:cNvPr id="4" name="Γραφικό 6">
            <a:extLst>
              <a:ext uri="{FF2B5EF4-FFF2-40B4-BE49-F238E27FC236}">
                <a16:creationId xmlns:a16="http://schemas.microsoft.com/office/drawing/2014/main" id="{111A1450-08EE-3E99-1407-C1C41B4AD5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-220168" y="6493068"/>
            <a:ext cx="1843147" cy="459682"/>
          </a:xfrm>
          <a:prstGeom prst="rect">
            <a:avLst/>
          </a:prstGeom>
        </p:spPr>
      </p:pic>
      <p:sp>
        <p:nvSpPr>
          <p:cNvPr id="5" name="TextBox 80">
            <a:extLst>
              <a:ext uri="{FF2B5EF4-FFF2-40B4-BE49-F238E27FC236}">
                <a16:creationId xmlns:a16="http://schemas.microsoft.com/office/drawing/2014/main" id="{D424EEE1-9C74-F0B4-CFC7-0A49FA875112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-1009" y="1314"/>
            <a:ext cx="2916737" cy="533745"/>
          </a:xfrm>
          <a:prstGeom prst="rect">
            <a:avLst/>
          </a:prstGeom>
          <a:solidFill>
            <a:srgbClr val="004899"/>
          </a:solidFill>
          <a:ln w="9525">
            <a:noFill/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lIns="180000" anchor="ctr"/>
          <a:lstStyle>
            <a:defPPr>
              <a:defRPr lang="el-GR"/>
            </a:defPPr>
            <a:lvl1pPr algn="ctr"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lt1"/>
                </a:solidFill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lvl="0" algn="l"/>
            <a:r>
              <a:rPr lang="sk-SK" altLang="el-G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Reflexívne zručnosti</a:t>
            </a:r>
            <a:endParaRPr lang="en-US" altLang="el-GR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6" name="Oval 8">
            <a:extLst>
              <a:ext uri="{FF2B5EF4-FFF2-40B4-BE49-F238E27FC236}">
                <a16:creationId xmlns:a16="http://schemas.microsoft.com/office/drawing/2014/main" id="{03F5FD64-C2BF-37D8-03B6-64D8C39A8449}"/>
              </a:ext>
            </a:extLst>
          </p:cNvPr>
          <p:cNvSpPr/>
          <p:nvPr userDrawn="1"/>
        </p:nvSpPr>
        <p:spPr bwMode="auto">
          <a:xfrm>
            <a:off x="2701509" y="59354"/>
            <a:ext cx="401430" cy="405819"/>
          </a:xfrm>
          <a:prstGeom prst="ellipse">
            <a:avLst/>
          </a:prstGeom>
          <a:solidFill>
            <a:srgbClr val="95C11F"/>
          </a:solidFill>
          <a:ln w="571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rgbClr val="D61920"/>
              </a:solidFill>
              <a:latin typeface="+mn-lt"/>
              <a:sym typeface="Arial"/>
              <a:rtl val="0"/>
            </a:endParaRPr>
          </a:p>
        </p:txBody>
      </p:sp>
      <p:sp>
        <p:nvSpPr>
          <p:cNvPr id="7" name="TextBox 9">
            <a:extLst>
              <a:ext uri="{FF2B5EF4-FFF2-40B4-BE49-F238E27FC236}">
                <a16:creationId xmlns:a16="http://schemas.microsoft.com/office/drawing/2014/main" id="{EC3D52F7-3BD2-6526-D98F-92A4F6AA867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760068" y="-24282"/>
            <a:ext cx="324196" cy="464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buClr>
                <a:schemeClr val="bg1"/>
              </a:buClr>
              <a:buSzPct val="140000"/>
            </a:pPr>
            <a:r>
              <a:rPr lang="en-US" altLang="el-GR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6</a:t>
            </a:r>
          </a:p>
        </p:txBody>
      </p:sp>
      <p:sp>
        <p:nvSpPr>
          <p:cNvPr id="8" name="TextBox 80">
            <a:extLst>
              <a:ext uri="{FF2B5EF4-FFF2-40B4-BE49-F238E27FC236}">
                <a16:creationId xmlns:a16="http://schemas.microsoft.com/office/drawing/2014/main" id="{FA720CA6-3E98-4004-3923-4BFDDBF60E4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-1009" y="1314"/>
            <a:ext cx="3020254" cy="533745"/>
          </a:xfrm>
          <a:prstGeom prst="rect">
            <a:avLst/>
          </a:prstGeom>
          <a:solidFill>
            <a:srgbClr val="004899"/>
          </a:solidFill>
          <a:ln w="9525">
            <a:noFill/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lIns="180000" anchor="ctr"/>
          <a:lstStyle>
            <a:defPPr>
              <a:defRPr lang="el-GR"/>
            </a:defPPr>
            <a:lvl1pPr algn="ctr"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lt1"/>
                </a:solidFill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lvl="0" algn="l"/>
            <a:r>
              <a:rPr lang="sk-SK" altLang="el-G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Reflexívne zručnosti</a:t>
            </a:r>
            <a:endParaRPr lang="en-US" altLang="el-GR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E2BFAB6-6A93-1114-9FE7-23E58D7C1C3F}"/>
              </a:ext>
            </a:extLst>
          </p:cNvPr>
          <p:cNvSpPr/>
          <p:nvPr userDrawn="1"/>
        </p:nvSpPr>
        <p:spPr bwMode="auto">
          <a:xfrm>
            <a:off x="2813647" y="59354"/>
            <a:ext cx="401430" cy="405819"/>
          </a:xfrm>
          <a:prstGeom prst="ellipse">
            <a:avLst/>
          </a:prstGeom>
          <a:solidFill>
            <a:srgbClr val="95C11F"/>
          </a:solidFill>
          <a:ln w="571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rgbClr val="D61920"/>
              </a:solidFill>
              <a:latin typeface="+mn-lt"/>
              <a:sym typeface="Arial"/>
              <a:rtl val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71354B0-BC87-D587-AEC5-DC671708F86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872206" y="-24282"/>
            <a:ext cx="324196" cy="464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buClr>
                <a:schemeClr val="bg1"/>
              </a:buClr>
              <a:buSzPct val="140000"/>
            </a:pPr>
            <a:r>
              <a:rPr lang="en-US" altLang="el-GR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5779864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Unit slide with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0A508F4D-74CD-4DC9-8CC6-A32508E7E1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000" y="1080000"/>
            <a:ext cx="11396576" cy="599188"/>
          </a:xfrm>
        </p:spPr>
        <p:txBody>
          <a:bodyPr>
            <a:normAutofit/>
          </a:bodyPr>
          <a:lstStyle>
            <a:lvl1pPr>
              <a:defRPr lang="el-GR" sz="2800" b="1" kern="1200" dirty="0">
                <a:solidFill>
                  <a:srgbClr val="D8134D"/>
                </a:solidFill>
                <a:effectLst/>
                <a:latin typeface="+mn-lt"/>
                <a:ea typeface="Adobe Gothic Std B" panose="020B0800000000000000" pitchFamily="34" charset="-128"/>
                <a:cs typeface="+mj-cs"/>
              </a:defRPr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E983499B-D787-4204-9DCD-5D794F92BB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7999" y="1800000"/>
            <a:ext cx="5409663" cy="4893408"/>
          </a:xfrm>
        </p:spPr>
        <p:txBody>
          <a:bodyPr/>
          <a:lstStyle>
            <a:lvl1pPr>
              <a:buClr>
                <a:srgbClr val="95C11F"/>
              </a:buClr>
              <a:defRPr/>
            </a:lvl1pPr>
            <a:lvl2pPr marL="685800" indent="-228600">
              <a:buClr>
                <a:srgbClr val="95C11F"/>
              </a:buClr>
              <a:buFont typeface="Arial" panose="020B0604020202020204" pitchFamily="34" charset="0"/>
              <a:buChar char="•"/>
              <a:defRPr/>
            </a:lvl2pPr>
            <a:lvl3pPr marL="1143000" indent="-228600">
              <a:buClr>
                <a:srgbClr val="95C11F"/>
              </a:buClr>
              <a:buFont typeface="Courier New" panose="02070309020205020404" pitchFamily="49" charset="0"/>
              <a:buChar char="o"/>
              <a:defRPr/>
            </a:lvl3pPr>
            <a:lvl4pPr>
              <a:buClr>
                <a:srgbClr val="95C11F"/>
              </a:buClr>
              <a:defRPr/>
            </a:lvl4pPr>
            <a:lvl5pPr marL="2057400" indent="-228600">
              <a:buClr>
                <a:srgbClr val="95C11F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l-GR" dirty="0"/>
              <a:t>Επεξεργασία στυλ υποδείγματος κειμένου</a:t>
            </a:r>
          </a:p>
          <a:p>
            <a:pPr lvl="1"/>
            <a:r>
              <a:rPr lang="el-GR" dirty="0"/>
              <a:t>Δεύτερου επιπέδου</a:t>
            </a:r>
          </a:p>
          <a:p>
            <a:pPr lvl="2"/>
            <a:r>
              <a:rPr lang="el-GR" dirty="0"/>
              <a:t>Τρίτου επιπέδου</a:t>
            </a:r>
          </a:p>
          <a:p>
            <a:pPr lvl="3"/>
            <a:r>
              <a:rPr lang="el-GR" dirty="0"/>
              <a:t>Τέταρτου επιπέδου</a:t>
            </a:r>
          </a:p>
          <a:p>
            <a:pPr lvl="4"/>
            <a:r>
              <a:rPr lang="el-GR" dirty="0"/>
              <a:t>Πέμπτου επιπέδου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CCB6C04F-453F-4B55-9704-E13D0B2BC9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00000"/>
            <a:ext cx="5782377" cy="4893408"/>
          </a:xfrm>
        </p:spPr>
        <p:txBody>
          <a:bodyPr/>
          <a:lstStyle>
            <a:lvl1pPr>
              <a:buClr>
                <a:srgbClr val="95C11F"/>
              </a:buClr>
              <a:defRPr/>
            </a:lvl1pPr>
            <a:lvl2pPr marL="685800" indent="-228600">
              <a:buClr>
                <a:srgbClr val="95C11F"/>
              </a:buClr>
              <a:buFont typeface="Arial" panose="020B0604020202020204" pitchFamily="34" charset="0"/>
              <a:buChar char="•"/>
              <a:defRPr/>
            </a:lvl2pPr>
            <a:lvl3pPr marL="1143000" indent="-228600">
              <a:buClr>
                <a:srgbClr val="95C11F"/>
              </a:buClr>
              <a:buFont typeface="Courier New" panose="02070309020205020404" pitchFamily="49" charset="0"/>
              <a:buChar char="o"/>
              <a:defRPr/>
            </a:lvl3pPr>
            <a:lvl4pPr>
              <a:buClr>
                <a:srgbClr val="95C11F"/>
              </a:buClr>
              <a:defRPr/>
            </a:lvl4pPr>
            <a:lvl5pPr marL="2057400" indent="-228600">
              <a:buClr>
                <a:srgbClr val="95C11F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l-GR" dirty="0"/>
              <a:t>Επεξεργασία στυλ υποδείγματος κειμένου</a:t>
            </a:r>
          </a:p>
          <a:p>
            <a:pPr lvl="1"/>
            <a:r>
              <a:rPr lang="el-GR" dirty="0"/>
              <a:t>Δεύτερου επιπέδου</a:t>
            </a:r>
          </a:p>
          <a:p>
            <a:pPr lvl="2"/>
            <a:r>
              <a:rPr lang="el-GR" dirty="0"/>
              <a:t>Τρίτου επιπέδου</a:t>
            </a:r>
          </a:p>
          <a:p>
            <a:pPr lvl="3"/>
            <a:r>
              <a:rPr lang="el-GR" dirty="0"/>
              <a:t>Τέταρτου επιπέδου</a:t>
            </a:r>
          </a:p>
          <a:p>
            <a:pPr lvl="4"/>
            <a:r>
              <a:rPr lang="el-GR" dirty="0"/>
              <a:t>Πέμπτου επιπέδου</a:t>
            </a:r>
          </a:p>
        </p:txBody>
      </p:sp>
      <p:pic>
        <p:nvPicPr>
          <p:cNvPr id="7" name="Γραφικό 6">
            <a:extLst>
              <a:ext uri="{FF2B5EF4-FFF2-40B4-BE49-F238E27FC236}">
                <a16:creationId xmlns:a16="http://schemas.microsoft.com/office/drawing/2014/main" id="{E1245988-DFAB-B6A7-48AF-2BB895902B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-220168" y="6493068"/>
            <a:ext cx="1843147" cy="459682"/>
          </a:xfrm>
          <a:prstGeom prst="rect">
            <a:avLst/>
          </a:prstGeom>
        </p:spPr>
      </p:pic>
      <p:sp>
        <p:nvSpPr>
          <p:cNvPr id="9" name="TextBox 80">
            <a:extLst>
              <a:ext uri="{FF2B5EF4-FFF2-40B4-BE49-F238E27FC236}">
                <a16:creationId xmlns:a16="http://schemas.microsoft.com/office/drawing/2014/main" id="{98E46777-BFB3-8158-BA4E-CF10970C155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-1009" y="1314"/>
            <a:ext cx="2916737" cy="533745"/>
          </a:xfrm>
          <a:prstGeom prst="rect">
            <a:avLst/>
          </a:prstGeom>
          <a:solidFill>
            <a:srgbClr val="004899"/>
          </a:solidFill>
          <a:ln w="9525">
            <a:noFill/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lIns="180000" anchor="ctr"/>
          <a:lstStyle>
            <a:defPPr>
              <a:defRPr lang="el-GR"/>
            </a:defPPr>
            <a:lvl1pPr algn="ctr"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lt1"/>
                </a:solidFill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lvl="0" algn="l"/>
            <a:r>
              <a:rPr lang="sk-SK" altLang="el-G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Reflexívne zručnosti</a:t>
            </a:r>
            <a:endParaRPr lang="en-US" altLang="el-GR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0" name="Oval 8">
            <a:extLst>
              <a:ext uri="{FF2B5EF4-FFF2-40B4-BE49-F238E27FC236}">
                <a16:creationId xmlns:a16="http://schemas.microsoft.com/office/drawing/2014/main" id="{F6EAF075-CE3D-C748-5AEC-D5706A3B552C}"/>
              </a:ext>
            </a:extLst>
          </p:cNvPr>
          <p:cNvSpPr/>
          <p:nvPr userDrawn="1"/>
        </p:nvSpPr>
        <p:spPr bwMode="auto">
          <a:xfrm>
            <a:off x="2701509" y="59354"/>
            <a:ext cx="401430" cy="405819"/>
          </a:xfrm>
          <a:prstGeom prst="ellipse">
            <a:avLst/>
          </a:prstGeom>
          <a:solidFill>
            <a:srgbClr val="95C11F"/>
          </a:solidFill>
          <a:ln w="571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rgbClr val="D61920"/>
              </a:solidFill>
              <a:latin typeface="+mn-lt"/>
              <a:sym typeface="Arial"/>
              <a:rtl val="0"/>
            </a:endParaRPr>
          </a:p>
        </p:txBody>
      </p:sp>
      <p:sp>
        <p:nvSpPr>
          <p:cNvPr id="11" name="TextBox 9">
            <a:extLst>
              <a:ext uri="{FF2B5EF4-FFF2-40B4-BE49-F238E27FC236}">
                <a16:creationId xmlns:a16="http://schemas.microsoft.com/office/drawing/2014/main" id="{54C43C1C-578F-647B-3303-7D220F6AD21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760068" y="-24282"/>
            <a:ext cx="324196" cy="464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buClr>
                <a:schemeClr val="bg1"/>
              </a:buClr>
              <a:buSzPct val="140000"/>
            </a:pPr>
            <a:r>
              <a:rPr lang="en-US" altLang="el-GR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6</a:t>
            </a:r>
          </a:p>
        </p:txBody>
      </p:sp>
      <p:sp>
        <p:nvSpPr>
          <p:cNvPr id="5" name="TextBox 80">
            <a:extLst>
              <a:ext uri="{FF2B5EF4-FFF2-40B4-BE49-F238E27FC236}">
                <a16:creationId xmlns:a16="http://schemas.microsoft.com/office/drawing/2014/main" id="{53A0925C-5228-4B5D-F289-B6E8F6A1D32D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-1009" y="1314"/>
            <a:ext cx="3020254" cy="533745"/>
          </a:xfrm>
          <a:prstGeom prst="rect">
            <a:avLst/>
          </a:prstGeom>
          <a:solidFill>
            <a:srgbClr val="004899"/>
          </a:solidFill>
          <a:ln w="9525">
            <a:noFill/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lIns="180000" anchor="ctr"/>
          <a:lstStyle>
            <a:defPPr>
              <a:defRPr lang="el-GR"/>
            </a:defPPr>
            <a:lvl1pPr algn="ctr"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lt1"/>
                </a:solidFill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lvl="0" algn="l"/>
            <a:r>
              <a:rPr lang="sk-SK" altLang="el-G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Reflexívne zručnosti</a:t>
            </a:r>
            <a:endParaRPr lang="en-US" altLang="el-GR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6" name="Oval 8">
            <a:extLst>
              <a:ext uri="{FF2B5EF4-FFF2-40B4-BE49-F238E27FC236}">
                <a16:creationId xmlns:a16="http://schemas.microsoft.com/office/drawing/2014/main" id="{B319573A-8DFD-0D38-7DC3-485975BCC3DB}"/>
              </a:ext>
            </a:extLst>
          </p:cNvPr>
          <p:cNvSpPr/>
          <p:nvPr userDrawn="1"/>
        </p:nvSpPr>
        <p:spPr bwMode="auto">
          <a:xfrm>
            <a:off x="2813647" y="59354"/>
            <a:ext cx="401430" cy="405819"/>
          </a:xfrm>
          <a:prstGeom prst="ellipse">
            <a:avLst/>
          </a:prstGeom>
          <a:solidFill>
            <a:srgbClr val="95C11F"/>
          </a:solidFill>
          <a:ln w="571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rgbClr val="D61920"/>
              </a:solidFill>
              <a:latin typeface="+mn-lt"/>
              <a:sym typeface="Arial"/>
              <a:rtl val="0"/>
            </a:endParaRP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8A2FAB05-688C-4B80-9990-D5489F629A7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872206" y="-24282"/>
            <a:ext cx="324196" cy="464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buClr>
                <a:schemeClr val="bg1"/>
              </a:buClr>
              <a:buSzPct val="140000"/>
            </a:pPr>
            <a:r>
              <a:rPr lang="en-US" altLang="el-GR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5157419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module other slide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A4A2ACF4-3ABE-4CDD-AD36-30AD91F1B0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7999" y="2027104"/>
            <a:ext cx="11059693" cy="4373958"/>
          </a:xfrm>
        </p:spPr>
        <p:txBody>
          <a:bodyPr/>
          <a:lstStyle>
            <a:lvl1pPr>
              <a:buClr>
                <a:srgbClr val="95C11F"/>
              </a:buClr>
              <a:defRPr/>
            </a:lvl1pPr>
            <a:lvl2pPr marL="685800" indent="-228600">
              <a:buClr>
                <a:srgbClr val="95C11F"/>
              </a:buClr>
              <a:buFont typeface="Arial" panose="020B0604020202020204" pitchFamily="34" charset="0"/>
              <a:buChar char="•"/>
              <a:defRPr/>
            </a:lvl2pPr>
            <a:lvl3pPr marL="1143000" indent="-228600">
              <a:buClr>
                <a:srgbClr val="95C11F"/>
              </a:buClr>
              <a:buFont typeface="Courier New" panose="02070309020205020404" pitchFamily="49" charset="0"/>
              <a:buChar char="o"/>
              <a:defRPr/>
            </a:lvl3pPr>
            <a:lvl4pPr>
              <a:buClr>
                <a:srgbClr val="95C11F"/>
              </a:buClr>
              <a:defRPr/>
            </a:lvl4pPr>
            <a:lvl5pPr marL="2057400" indent="-228600">
              <a:buClr>
                <a:srgbClr val="95C11F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l-GR" dirty="0"/>
              <a:t>Επεξεργασία στυλ υποδείγματος κειμένου</a:t>
            </a:r>
          </a:p>
          <a:p>
            <a:pPr lvl="1"/>
            <a:r>
              <a:rPr lang="el-GR" dirty="0"/>
              <a:t>Δεύτερου επιπέδου</a:t>
            </a:r>
          </a:p>
          <a:p>
            <a:pPr lvl="2"/>
            <a:r>
              <a:rPr lang="el-GR" dirty="0"/>
              <a:t>Τρίτου επιπέδου</a:t>
            </a:r>
          </a:p>
          <a:p>
            <a:pPr lvl="3"/>
            <a:r>
              <a:rPr lang="el-GR" dirty="0"/>
              <a:t>Τέταρτου επιπέδου</a:t>
            </a:r>
          </a:p>
          <a:p>
            <a:pPr lvl="4"/>
            <a:r>
              <a:rPr lang="el-GR" dirty="0"/>
              <a:t>Πέμπτου επιπέδου</a:t>
            </a:r>
          </a:p>
        </p:txBody>
      </p:sp>
      <p:pic>
        <p:nvPicPr>
          <p:cNvPr id="5" name="Γραφικό 6">
            <a:extLst>
              <a:ext uri="{FF2B5EF4-FFF2-40B4-BE49-F238E27FC236}">
                <a16:creationId xmlns:a16="http://schemas.microsoft.com/office/drawing/2014/main" id="{A3C3443B-208A-293E-7BFA-27CB345B73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-220168" y="6493068"/>
            <a:ext cx="1843147" cy="459682"/>
          </a:xfrm>
          <a:prstGeom prst="rect">
            <a:avLst/>
          </a:prstGeom>
        </p:spPr>
      </p:pic>
      <p:sp>
        <p:nvSpPr>
          <p:cNvPr id="4" name="Τίτλος 1">
            <a:extLst>
              <a:ext uri="{FF2B5EF4-FFF2-40B4-BE49-F238E27FC236}">
                <a16:creationId xmlns:a16="http://schemas.microsoft.com/office/drawing/2014/main" id="{3CD20D06-4A7A-D49C-6CB2-F962BB88A8CF}"/>
              </a:ext>
            </a:extLst>
          </p:cNvPr>
          <p:cNvSpPr txBox="1">
            <a:spLocks/>
          </p:cNvSpPr>
          <p:nvPr userDrawn="1"/>
        </p:nvSpPr>
        <p:spPr>
          <a:xfrm>
            <a:off x="672658" y="1046949"/>
            <a:ext cx="11059692" cy="728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l-GR" sz="2800" b="1" kern="1200" dirty="0">
                <a:solidFill>
                  <a:srgbClr val="D8134D"/>
                </a:solidFill>
                <a:effectLst/>
                <a:latin typeface="+mn-lt"/>
                <a:ea typeface="Adobe Gothic Std B" panose="020B0800000000000000" pitchFamily="34" charset="-128"/>
                <a:cs typeface="+mj-cs"/>
              </a:defRPr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2" name="TextBox 80">
            <a:extLst>
              <a:ext uri="{FF2B5EF4-FFF2-40B4-BE49-F238E27FC236}">
                <a16:creationId xmlns:a16="http://schemas.microsoft.com/office/drawing/2014/main" id="{C13D14BB-7E29-2D45-2CA8-9545C7AD1EDD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-1009" y="1314"/>
            <a:ext cx="2916737" cy="533745"/>
          </a:xfrm>
          <a:prstGeom prst="rect">
            <a:avLst/>
          </a:prstGeom>
          <a:solidFill>
            <a:srgbClr val="004899"/>
          </a:solidFill>
          <a:ln w="9525">
            <a:noFill/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lIns="180000" anchor="ctr"/>
          <a:lstStyle>
            <a:defPPr>
              <a:defRPr lang="el-GR"/>
            </a:defPPr>
            <a:lvl1pPr algn="ctr"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lt1"/>
                </a:solidFill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lvl="0" algn="l"/>
            <a:r>
              <a:rPr lang="sk-SK" altLang="el-G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Reflexívne zručnosti</a:t>
            </a:r>
            <a:endParaRPr lang="en-US" altLang="el-GR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6" name="Oval 8">
            <a:extLst>
              <a:ext uri="{FF2B5EF4-FFF2-40B4-BE49-F238E27FC236}">
                <a16:creationId xmlns:a16="http://schemas.microsoft.com/office/drawing/2014/main" id="{471C36C9-5C9D-1B33-AA98-B3D6FA6A7AC2}"/>
              </a:ext>
            </a:extLst>
          </p:cNvPr>
          <p:cNvSpPr/>
          <p:nvPr userDrawn="1"/>
        </p:nvSpPr>
        <p:spPr bwMode="auto">
          <a:xfrm>
            <a:off x="2701509" y="59354"/>
            <a:ext cx="401430" cy="405819"/>
          </a:xfrm>
          <a:prstGeom prst="ellipse">
            <a:avLst/>
          </a:prstGeom>
          <a:solidFill>
            <a:srgbClr val="95C11F"/>
          </a:solidFill>
          <a:ln w="571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rgbClr val="D61920"/>
              </a:solidFill>
              <a:latin typeface="+mn-lt"/>
              <a:sym typeface="Arial"/>
              <a:rtl val="0"/>
            </a:endParaRPr>
          </a:p>
        </p:txBody>
      </p:sp>
      <p:sp>
        <p:nvSpPr>
          <p:cNvPr id="7" name="TextBox 9">
            <a:extLst>
              <a:ext uri="{FF2B5EF4-FFF2-40B4-BE49-F238E27FC236}">
                <a16:creationId xmlns:a16="http://schemas.microsoft.com/office/drawing/2014/main" id="{31A4F168-58F1-43FD-8AE3-FA90D0B32FBD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760068" y="-24282"/>
            <a:ext cx="324196" cy="464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buClr>
                <a:schemeClr val="bg1"/>
              </a:buClr>
              <a:buSzPct val="140000"/>
            </a:pPr>
            <a:r>
              <a:rPr lang="en-US" altLang="el-GR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6</a:t>
            </a:r>
          </a:p>
        </p:txBody>
      </p:sp>
      <p:sp>
        <p:nvSpPr>
          <p:cNvPr id="8" name="TextBox 80">
            <a:extLst>
              <a:ext uri="{FF2B5EF4-FFF2-40B4-BE49-F238E27FC236}">
                <a16:creationId xmlns:a16="http://schemas.microsoft.com/office/drawing/2014/main" id="{60D4CDEE-09DF-C690-79BE-6D9967A4FDF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-1009" y="1314"/>
            <a:ext cx="3020254" cy="533745"/>
          </a:xfrm>
          <a:prstGeom prst="rect">
            <a:avLst/>
          </a:prstGeom>
          <a:solidFill>
            <a:srgbClr val="004899"/>
          </a:solidFill>
          <a:ln w="9525">
            <a:noFill/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lIns="180000" anchor="ctr"/>
          <a:lstStyle>
            <a:defPPr>
              <a:defRPr lang="el-GR"/>
            </a:defPPr>
            <a:lvl1pPr algn="ctr"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lt1"/>
                </a:solidFill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lvl="0" algn="l"/>
            <a:r>
              <a:rPr lang="sk-SK" altLang="el-G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Reflexívne zručnosti</a:t>
            </a:r>
            <a:endParaRPr lang="en-US" altLang="el-GR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A7375B0A-810F-1062-318C-3C52C0F444AA}"/>
              </a:ext>
            </a:extLst>
          </p:cNvPr>
          <p:cNvSpPr/>
          <p:nvPr userDrawn="1"/>
        </p:nvSpPr>
        <p:spPr bwMode="auto">
          <a:xfrm>
            <a:off x="2813647" y="59354"/>
            <a:ext cx="401430" cy="405819"/>
          </a:xfrm>
          <a:prstGeom prst="ellipse">
            <a:avLst/>
          </a:prstGeom>
          <a:solidFill>
            <a:srgbClr val="95C11F"/>
          </a:solidFill>
          <a:ln w="571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rgbClr val="D61920"/>
              </a:solidFill>
              <a:latin typeface="+mn-lt"/>
              <a:sym typeface="Arial"/>
              <a:rtl val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6D110E6-1263-FB5D-72E1-6C427D79375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872206" y="-24282"/>
            <a:ext cx="324196" cy="464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buClr>
                <a:schemeClr val="bg1"/>
              </a:buClr>
              <a:buSzPct val="140000"/>
            </a:pPr>
            <a:r>
              <a:rPr lang="en-US" altLang="el-GR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3368665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>
            <a:extLst>
              <a:ext uri="{FF2B5EF4-FFF2-40B4-BE49-F238E27FC236}">
                <a16:creationId xmlns:a16="http://schemas.microsoft.com/office/drawing/2014/main" id="{B46BB58A-A75B-4A0C-BE6F-D0731393F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25648635-3CA0-4F1E-817C-A6E98ACC25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58674"/>
            <a:ext cx="10515600" cy="45307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dirty="0"/>
              <a:t>Επεξεργασία στυλ υποδείγματος κειμένου</a:t>
            </a:r>
          </a:p>
          <a:p>
            <a:pPr lvl="1"/>
            <a:r>
              <a:rPr lang="el-GR" dirty="0"/>
              <a:t>Δεύτερου επιπέδου</a:t>
            </a:r>
          </a:p>
          <a:p>
            <a:pPr lvl="2"/>
            <a:r>
              <a:rPr lang="el-GR" dirty="0"/>
              <a:t>Τρίτου επιπέδου</a:t>
            </a:r>
          </a:p>
          <a:p>
            <a:pPr lvl="3"/>
            <a:r>
              <a:rPr lang="el-GR" dirty="0"/>
              <a:t>Τέταρτου επιπέδου</a:t>
            </a:r>
          </a:p>
          <a:p>
            <a:pPr lvl="4"/>
            <a:r>
              <a:rPr lang="el-GR" dirty="0"/>
              <a:t>Πέμπτου επιπέδου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E95B5D2D-F1A2-4F99-B9AD-6FD2B8D1E7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F040FA-9906-4CC1-BC45-485E7EF45242}" type="datetimeFigureOut">
              <a:rPr lang="el-GR" smtClean="0"/>
              <a:t>17/8/2024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9903A71A-FD73-44B7-9409-E37DDE72B6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406CDE5E-65B0-4D9D-8085-7599318DCE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1572DE-A66B-47C0-8B9C-780E58F2F0B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68923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2" r:id="rId4"/>
    <p:sldLayoutId id="2147483661" r:id="rId5"/>
    <p:sldLayoutId id="2147483665" r:id="rId6"/>
    <p:sldLayoutId id="2147483666" r:id="rId7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D8134D"/>
          </a:solidFill>
          <a:effectLst/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rgbClr val="95C11F"/>
        </a:buClr>
        <a:buFont typeface="Wingdings" panose="05000000000000000000" pitchFamily="2" charset="2"/>
        <a:buChar char="§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rgbClr val="95C11F"/>
        </a:buClr>
        <a:buSzPct val="120000"/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rgbClr val="95C11F"/>
        </a:buClr>
        <a:buFont typeface="Courier New" panose="02070309020205020404" pitchFamily="49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rgbClr val="95C11F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rgbClr val="95C11F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pixabay.com/service/license/" TargetMode="External"/><Relationship Id="rId4" Type="http://schemas.openxmlformats.org/officeDocument/2006/relationships/hyperlink" Target="https://pixabay.com/photos/news-fake-news-newspaper-press-ask-5238315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pixabay.com/service/license/" TargetMode="External"/><Relationship Id="rId4" Type="http://schemas.openxmlformats.org/officeDocument/2006/relationships/hyperlink" Target="https://pixabay.com/ro/illustrations/social-media-mass-media-bord-re%C8%9Bele-1989152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5" Type="http://schemas.openxmlformats.org/officeDocument/2006/relationships/hyperlink" Target="https://pixabay.com/service/license/" TargetMode="External"/><Relationship Id="rId4" Type="http://schemas.openxmlformats.org/officeDocument/2006/relationships/hyperlink" Target="https://pixabay.com/photos/think-mental-work-man-face-black-272677/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pixabay.com/sk/illustrations/spr%c3%a1vne-zle-karikat%c3%bara-etika-7472518/" TargetMode="External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Relationship Id="rId9" Type="http://schemas.openxmlformats.org/officeDocument/2006/relationships/hyperlink" Target="https://pixabay.com/service/license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photos/purple-and-pink-plasma-ball-OgvqXGL7XO4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png"/><Relationship Id="rId4" Type="http://schemas.openxmlformats.org/officeDocument/2006/relationships/hyperlink" Target="https://unsplash.com/license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5" Type="http://schemas.openxmlformats.org/officeDocument/2006/relationships/hyperlink" Target="https://pixabay.com/service/license/" TargetMode="External"/><Relationship Id="rId4" Type="http://schemas.openxmlformats.org/officeDocument/2006/relationships/hyperlink" Target="https://pixabay.com/illustrations/woman-burnout-multitasking-face-1733881/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photos/glasses-magazine-a-book-read-text-934922/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2.jpg"/><Relationship Id="rId4" Type="http://schemas.openxmlformats.org/officeDocument/2006/relationships/hyperlink" Target="https://pixabay.com/service/license/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photos/adult-dark-fashion-girl-light-1868049/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3.jpg"/><Relationship Id="rId4" Type="http://schemas.openxmlformats.org/officeDocument/2006/relationships/hyperlink" Target="https://pixabay.com/service/license/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11" Type="http://schemas.openxmlformats.org/officeDocument/2006/relationships/image" Target="../media/image12.png"/><Relationship Id="rId5" Type="http://schemas.openxmlformats.org/officeDocument/2006/relationships/image" Target="../media/image8.jpeg"/><Relationship Id="rId10" Type="http://schemas.openxmlformats.org/officeDocument/2006/relationships/image" Target="../media/image11.png"/><Relationship Id="rId4" Type="http://schemas.openxmlformats.org/officeDocument/2006/relationships/image" Target="../media/image7.png"/><Relationship Id="rId9" Type="http://schemas.openxmlformats.org/officeDocument/2006/relationships/image" Target="../media/image2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illustrations/finger-touch-hand-structure-769300/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4.png"/><Relationship Id="rId4" Type="http://schemas.openxmlformats.org/officeDocument/2006/relationships/hyperlink" Target="https://pixabay.com/service/license/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photos/man-reading-newspaper-in-bulletin-board-c5QdMcuFlgY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5.png"/><Relationship Id="rId4" Type="http://schemas.openxmlformats.org/officeDocument/2006/relationships/hyperlink" Target="https://unsplash.com/license" TargetMode="Externa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illustrations/mind-brain-mindset-perception-544404/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6.png"/><Relationship Id="rId4" Type="http://schemas.openxmlformats.org/officeDocument/2006/relationships/hyperlink" Target="https://pixabay.com/service/license/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diagramColors" Target="../diagrams/colors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diagramQuickStyle" Target="../diagrams/quickStyle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11" Type="http://schemas.openxmlformats.org/officeDocument/2006/relationships/diagramLayout" Target="../diagrams/layout2.xml"/><Relationship Id="rId5" Type="http://schemas.openxmlformats.org/officeDocument/2006/relationships/diagramQuickStyle" Target="../diagrams/quickStyle1.xml"/><Relationship Id="rId15" Type="http://schemas.openxmlformats.org/officeDocument/2006/relationships/image" Target="../media/image2.png"/><Relationship Id="rId10" Type="http://schemas.openxmlformats.org/officeDocument/2006/relationships/diagramData" Target="../diagrams/data2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2.svg"/><Relationship Id="rId14" Type="http://schemas.microsoft.com/office/2007/relationships/diagramDrawing" Target="../diagrams/drawing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photos/hands-earth-next-generation-4086849/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8.png"/><Relationship Id="rId4" Type="http://schemas.openxmlformats.org/officeDocument/2006/relationships/hyperlink" Target="https://pixabay.com/service/license/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intranet.ecu.edu.au/learning/curriculum-design/teaching-strategies/reflective-learning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www.ed.ac.uk/reflection/reflectors-toolkit/reflecting-on-experience" TargetMode="External"/><Relationship Id="rId5" Type="http://schemas.openxmlformats.org/officeDocument/2006/relationships/hyperlink" Target="https://www.skillsyouneed.com/interpersonal-skills.html" TargetMode="External"/><Relationship Id="rId4" Type="http://schemas.openxmlformats.org/officeDocument/2006/relationships/hyperlink" Target="https://www.sciencedirect.com/science/article/pii/S1364661321000516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libguides.reading.ac.uk/reflective/thinking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photos/perception-see-eye-psychology-3554418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4.jpeg"/><Relationship Id="rId4" Type="http://schemas.openxmlformats.org/officeDocument/2006/relationships/hyperlink" Target="https://pixabay.com/service/license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5" Type="http://schemas.openxmlformats.org/officeDocument/2006/relationships/hyperlink" Target="https://pixabay.com/service/license/" TargetMode="External"/><Relationship Id="rId4" Type="http://schemas.openxmlformats.org/officeDocument/2006/relationships/hyperlink" Target="https://pixabay.com/photos/skills-can-startup-start-up-3367965/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3D84B434-219F-E34E-63CA-A604593D1D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8231" y="6316337"/>
            <a:ext cx="1406013" cy="492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Τίτλος 3">
            <a:extLst>
              <a:ext uri="{FF2B5EF4-FFF2-40B4-BE49-F238E27FC236}">
                <a16:creationId xmlns:a16="http://schemas.microsoft.com/office/drawing/2014/main" id="{C4EB2F6A-8B72-1216-AA77-C3EF12FD00A4}"/>
              </a:ext>
            </a:extLst>
          </p:cNvPr>
          <p:cNvSpPr txBox="1">
            <a:spLocks/>
          </p:cNvSpPr>
          <p:nvPr/>
        </p:nvSpPr>
        <p:spPr>
          <a:xfrm>
            <a:off x="49485" y="3478939"/>
            <a:ext cx="12124244" cy="21979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E3E98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6000" b="1" i="0" u="none" strike="noStrike" kern="1200" cap="none" spc="0" normalizeH="0" baseline="0" dirty="0">
                <a:ln>
                  <a:noFill/>
                </a:ln>
                <a:solidFill>
                  <a:srgbClr val="D7124E"/>
                </a:solidFill>
                <a:effectLst/>
                <a:uLnTx/>
                <a:uFillTx/>
                <a:latin typeface="Calibri Light" panose="020F0302020204030204"/>
                <a:ea typeface="Verdana" panose="020B0604030504040204" pitchFamily="34" charset="0"/>
              </a:rPr>
              <a:t>Modul </a:t>
            </a:r>
            <a:r>
              <a:rPr lang="sk-SK" sz="6000" b="1" dirty="0">
                <a:solidFill>
                  <a:srgbClr val="D7124E"/>
                </a:solidFill>
                <a:effectLst/>
                <a:latin typeface="Calibri Light" panose="020F0302020204030204"/>
                <a:ea typeface="Verdana" panose="020B0604030504040204" pitchFamily="34" charset="0"/>
              </a:rPr>
              <a:t>6</a:t>
            </a:r>
            <a:r>
              <a:rPr kumimoji="0" lang="sk-SK" sz="6000" b="1" i="0" u="none" strike="noStrike" kern="1200" cap="none" spc="0" normalizeH="0" baseline="0" dirty="0">
                <a:ln>
                  <a:noFill/>
                </a:ln>
                <a:solidFill>
                  <a:srgbClr val="D7124E"/>
                </a:solidFill>
                <a:effectLst/>
                <a:uLnTx/>
                <a:uFillTx/>
                <a:latin typeface="Calibri Light" panose="020F0302020204030204"/>
                <a:ea typeface="Verdana" panose="020B0604030504040204" pitchFamily="34" charset="0"/>
              </a:rPr>
              <a:t>  </a:t>
            </a:r>
            <a:r>
              <a:rPr kumimoji="0" lang="sk-SK" sz="6000" b="1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 Light" panose="020F0302020204030204"/>
                <a:ea typeface="Verdana" panose="020B0604030504040204" pitchFamily="34" charset="0"/>
              </a:rPr>
              <a:t>Reflexívne zručnosti</a:t>
            </a:r>
            <a:endParaRPr lang="sk-SK" sz="3600" b="1" dirty="0">
              <a:solidFill>
                <a:schemeClr val="tx1"/>
              </a:solidFill>
              <a:effectLst/>
              <a:latin typeface="Calibri Light" panose="020F0302020204030204"/>
              <a:ea typeface="Verdana" panose="020B060403050404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E54B7E3-44B9-FA30-9DDA-EA2E3748379F}"/>
              </a:ext>
            </a:extLst>
          </p:cNvPr>
          <p:cNvSpPr txBox="1"/>
          <p:nvPr/>
        </p:nvSpPr>
        <p:spPr>
          <a:xfrm>
            <a:off x="8896144" y="778568"/>
            <a:ext cx="327144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600" b="1" i="0" u="none" strike="noStrike" kern="1200" cap="none" spc="0" normalizeH="0" baseline="0" dirty="0">
                <a:ln>
                  <a:noFill/>
                </a:ln>
                <a:solidFill>
                  <a:srgbClr val="E89704"/>
                </a:solidFill>
                <a:effectLst/>
                <a:uLnTx/>
                <a:uFillTx/>
                <a:latin typeface="Calibri Light" panose="020F0302020204030204"/>
              </a:rPr>
              <a:t>https://www.</a:t>
            </a:r>
            <a:r>
              <a:rPr lang="sk-SK" sz="1600" b="1" dirty="0">
                <a:solidFill>
                  <a:srgbClr val="E89704"/>
                </a:solidFill>
                <a:latin typeface="Calibri Light" panose="020F0302020204030204"/>
              </a:rPr>
              <a:t>costaid</a:t>
            </a:r>
            <a:r>
              <a:rPr kumimoji="0" lang="sk-SK" sz="1600" b="1" i="0" u="none" strike="noStrike" kern="1200" cap="none" spc="0" normalizeH="0" baseline="0" dirty="0">
                <a:ln>
                  <a:noFill/>
                </a:ln>
                <a:solidFill>
                  <a:srgbClr val="E89704"/>
                </a:solidFill>
                <a:effectLst/>
                <a:uLnTx/>
                <a:uFillTx/>
                <a:latin typeface="Calibri Light" panose="020F0302020204030204"/>
              </a:rPr>
              <a:t>.eu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3EE87C0-9715-AEAE-857D-EEACC1F868E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333" r="19066"/>
          <a:stretch/>
        </p:blipFill>
        <p:spPr>
          <a:xfrm>
            <a:off x="-9348" y="765412"/>
            <a:ext cx="12201348" cy="2197961"/>
          </a:xfrm>
          <a:prstGeom prst="rect">
            <a:avLst/>
          </a:prstGeom>
          <a:solidFill>
            <a:srgbClr val="004899"/>
          </a:solidFill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3BF150D-79F1-8837-8727-52E6351AFF21}"/>
              </a:ext>
            </a:extLst>
          </p:cNvPr>
          <p:cNvSpPr/>
          <p:nvPr/>
        </p:nvSpPr>
        <p:spPr>
          <a:xfrm>
            <a:off x="-9348" y="-9438"/>
            <a:ext cx="12201348" cy="914400"/>
          </a:xfrm>
          <a:prstGeom prst="rect">
            <a:avLst/>
          </a:prstGeom>
          <a:solidFill>
            <a:srgbClr val="0048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3" name="Ορθογώνιο 5">
            <a:extLst>
              <a:ext uri="{FF2B5EF4-FFF2-40B4-BE49-F238E27FC236}">
                <a16:creationId xmlns:a16="http://schemas.microsoft.com/office/drawing/2014/main" id="{5D6EEF34-CE0B-CA08-B066-1CD814AE4DE3}"/>
              </a:ext>
            </a:extLst>
          </p:cNvPr>
          <p:cNvSpPr/>
          <p:nvPr/>
        </p:nvSpPr>
        <p:spPr>
          <a:xfrm>
            <a:off x="2900907" y="6258631"/>
            <a:ext cx="7681599" cy="6324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sk-SK" sz="1100" b="0" i="0" dirty="0">
                <a:latin typeface="+mj-lt"/>
              </a:rPr>
              <a:t>Financované Európskou úniou. Vyjadrené názory a postoje sú názormi a vyhláseniami autora(-</a:t>
            </a:r>
            <a:r>
              <a:rPr lang="sk-SK" sz="1100" b="0" i="0" dirty="0" err="1">
                <a:latin typeface="+mj-lt"/>
              </a:rPr>
              <a:t>ov</a:t>
            </a:r>
            <a:r>
              <a:rPr lang="sk-SK" sz="1100" b="0" i="0" dirty="0">
                <a:latin typeface="+mj-lt"/>
              </a:rPr>
              <a:t>) a nemusia nevyhnutne odrážať názory a stanoviská Európskej únie alebo Európskej výkonnej agentúry pre vzdelávanie a kultúru (EACEA). Európska únia ani EACEA za </a:t>
            </a:r>
            <a:r>
              <a:rPr lang="sk-SK" sz="1100" b="0" i="0" dirty="0" err="1">
                <a:latin typeface="+mj-lt"/>
              </a:rPr>
              <a:t>ne</a:t>
            </a:r>
            <a:r>
              <a:rPr lang="sk-SK" sz="1100" b="0" i="0" dirty="0">
                <a:latin typeface="+mj-lt"/>
              </a:rPr>
              <a:t> nepreberajú žiadnu zodpovednosť.</a:t>
            </a:r>
            <a:endParaRPr lang="sk-SK" sz="1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11" name="Obrázok 3" descr="Obrázok, na ktorom je snímka obrazovky, písmo, elektrická modrá, grafika&#10;&#10;Automaticky generovaný popis">
            <a:extLst>
              <a:ext uri="{FF2B5EF4-FFF2-40B4-BE49-F238E27FC236}">
                <a16:creationId xmlns:a16="http://schemas.microsoft.com/office/drawing/2014/main" id="{0AAF4937-F223-9612-16ED-C5290ACF616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60" y="6185230"/>
            <a:ext cx="2866717" cy="675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710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07F83F0-B41E-E9D6-1F55-BB357CAD77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Zohľadnenie významných schopností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624E5942-9FBF-D0A4-38CF-BE6AFD54FEA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sk-SK" sz="2000" b="1" dirty="0"/>
              <a:t>Mediálna gramotnosť </a:t>
            </a:r>
            <a:r>
              <a:rPr lang="sk-SK" sz="2000" dirty="0"/>
              <a:t>umožňuje jednotlivcom analyzovať mediálny obsah, identifikovať zaujatosť a dezinformácie a pochopiť tvorbu a šírenie mediálnych správ.</a:t>
            </a:r>
          </a:p>
          <a:p>
            <a:r>
              <a:rPr lang="sk-SK" sz="2000" b="1" dirty="0"/>
              <a:t>Kritické myslenie </a:t>
            </a:r>
            <a:r>
              <a:rPr lang="sk-SK" sz="2000" dirty="0"/>
              <a:t>umožňuje jednotlivcom rozlišovať medzi spoľahlivými informáciami a dezinformáciami.</a:t>
            </a:r>
          </a:p>
          <a:p>
            <a:r>
              <a:rPr lang="sk-SK" sz="2000" dirty="0"/>
              <a:t>Jednotlivci by mali mať možnosť </a:t>
            </a:r>
            <a:r>
              <a:rPr lang="sk-SK" sz="2000" b="1" dirty="0"/>
              <a:t>overiť si pravdivosť </a:t>
            </a:r>
            <a:r>
              <a:rPr lang="sk-SK" sz="2000" dirty="0"/>
              <a:t>tvrdení a informácií pomocou dôveryhodných zdrojov a organizácií na overovanie faktov.</a:t>
            </a:r>
          </a:p>
          <a:p>
            <a:r>
              <a:rPr lang="sk-SK" sz="2000" dirty="0"/>
              <a:t>Reflexívne zručnosti by mali zahŕňať </a:t>
            </a:r>
            <a:r>
              <a:rPr lang="sk-SK" sz="2000" b="1" dirty="0"/>
              <a:t>schopnosť efektívne triediť informácie.</a:t>
            </a:r>
          </a:p>
          <a:p>
            <a:endParaRPr lang="sk-SK" dirty="0"/>
          </a:p>
        </p:txBody>
      </p:sp>
      <p:pic>
        <p:nvPicPr>
          <p:cNvPr id="10" name="Označba mesta vsebine 9">
            <a:extLst>
              <a:ext uri="{FF2B5EF4-FFF2-40B4-BE49-F238E27FC236}">
                <a16:creationId xmlns:a16="http://schemas.microsoft.com/office/drawing/2014/main" id="{BE0AEB95-7913-A45E-F8CE-D6717F5EA50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901" y="1925056"/>
            <a:ext cx="5781675" cy="3852944"/>
          </a:xfrm>
        </p:spPr>
      </p:pic>
      <p:sp>
        <p:nvSpPr>
          <p:cNvPr id="4" name="Ορθογώνιο 1">
            <a:extLst>
              <a:ext uri="{FF2B5EF4-FFF2-40B4-BE49-F238E27FC236}">
                <a16:creationId xmlns:a16="http://schemas.microsoft.com/office/drawing/2014/main" id="{26FD230E-57B3-3D29-7BA7-B3A0C8006596}"/>
              </a:ext>
            </a:extLst>
          </p:cNvPr>
          <p:cNvSpPr/>
          <p:nvPr/>
        </p:nvSpPr>
        <p:spPr>
          <a:xfrm>
            <a:off x="3418652" y="6566673"/>
            <a:ext cx="877208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sk-SK" sz="1200" dirty="0">
                <a:hlinkClick r:id="rId4"/>
              </a:rPr>
              <a:t>Zdroj </a:t>
            </a:r>
            <a:r>
              <a:rPr lang="sk-SK" sz="1200" dirty="0"/>
              <a:t>| </a:t>
            </a:r>
            <a:r>
              <a:rPr lang="sk-SK" sz="1200" dirty="0">
                <a:hlinkClick r:id="rId5"/>
              </a:rPr>
              <a:t>Licencia </a:t>
            </a:r>
            <a:r>
              <a:rPr lang="sk-SK" sz="1200" dirty="0" err="1">
                <a:hlinkClick r:id="rId5"/>
              </a:rPr>
              <a:t>Pixabay</a:t>
            </a:r>
            <a:endParaRPr lang="sk-SK" sz="1200" dirty="0"/>
          </a:p>
        </p:txBody>
      </p:sp>
    </p:spTree>
    <p:extLst>
      <p:ext uri="{BB962C8B-B14F-4D97-AF65-F5344CB8AC3E}">
        <p14:creationId xmlns:p14="http://schemas.microsoft.com/office/powerpoint/2010/main" val="1035247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id="{4BD0C7CC-BAC5-4DAE-90C4-844464AC94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00000"/>
            <a:ext cx="5782377" cy="5058000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endParaRPr lang="sk-SK" sz="2000" dirty="0"/>
          </a:p>
          <a:p>
            <a:pPr>
              <a:lnSpc>
                <a:spcPct val="120000"/>
              </a:lnSpc>
            </a:pPr>
            <a:endParaRPr lang="sk-SK" dirty="0"/>
          </a:p>
          <a:p>
            <a:pPr>
              <a:lnSpc>
                <a:spcPct val="120000"/>
              </a:lnSpc>
            </a:pPr>
            <a:endParaRPr lang="sk-SK" dirty="0"/>
          </a:p>
          <a:p>
            <a:pPr>
              <a:lnSpc>
                <a:spcPct val="120000"/>
              </a:lnSpc>
            </a:pPr>
            <a:endParaRPr lang="sk-SK" dirty="0"/>
          </a:p>
          <a:p>
            <a:pPr>
              <a:lnSpc>
                <a:spcPct val="120000"/>
              </a:lnSpc>
            </a:pPr>
            <a:endParaRPr lang="sk-SK" dirty="0"/>
          </a:p>
          <a:p>
            <a:pPr>
              <a:lnSpc>
                <a:spcPct val="120000"/>
              </a:lnSpc>
            </a:pPr>
            <a:endParaRPr lang="sk-SK" dirty="0"/>
          </a:p>
          <a:p>
            <a:pPr>
              <a:lnSpc>
                <a:spcPct val="120000"/>
              </a:lnSpc>
            </a:pPr>
            <a:endParaRPr lang="sk-SK" dirty="0"/>
          </a:p>
          <a:p>
            <a:pPr>
              <a:lnSpc>
                <a:spcPct val="120000"/>
              </a:lnSpc>
            </a:pPr>
            <a:endParaRPr lang="sk-SK" dirty="0"/>
          </a:p>
          <a:p>
            <a:pPr>
              <a:lnSpc>
                <a:spcPct val="120000"/>
              </a:lnSpc>
            </a:pPr>
            <a:endParaRPr lang="sk-SK" dirty="0"/>
          </a:p>
        </p:txBody>
      </p:sp>
      <p:sp>
        <p:nvSpPr>
          <p:cNvPr id="5" name="Θέση περιεχομένου 4">
            <a:extLst>
              <a:ext uri="{FF2B5EF4-FFF2-40B4-BE49-F238E27FC236}">
                <a16:creationId xmlns:a16="http://schemas.microsoft.com/office/drawing/2014/main" id="{FCC0DEC9-291B-4095-9896-1244D30527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7998" y="1679187"/>
            <a:ext cx="6473867" cy="4329727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sk-SK" sz="1800" b="1" dirty="0"/>
              <a:t>Hodnotenie </a:t>
            </a:r>
            <a:r>
              <a:rPr lang="sk-SK" sz="1800" dirty="0"/>
              <a:t>pravosti a spoľahlivosti zdrojov je mimoriadne dôležité. Rozvoj reflexívnych zručností podporí schopnosť rozlišovať medzi zdrojmi, ktoré sú spoľahlivé, a tými, ktoré sa vyznačujú šírením nepresných alebo zaujatých informácií.</a:t>
            </a:r>
          </a:p>
          <a:p>
            <a:pPr>
              <a:lnSpc>
                <a:spcPct val="120000"/>
              </a:lnSpc>
            </a:pPr>
            <a:r>
              <a:rPr lang="sk-SK" sz="1800" dirty="0"/>
              <a:t>Zdravá miera </a:t>
            </a:r>
            <a:r>
              <a:rPr lang="sk-SK" sz="1800" b="1" dirty="0"/>
              <a:t>skepticizmu </a:t>
            </a:r>
            <a:r>
              <a:rPr lang="sk-SK" sz="1800" dirty="0"/>
              <a:t>zahŕňa dôkladné skúmanie informácií a tvrdení, dokonca aj vtedy, keď sa zhodujú s našimi vlastnými predsudkami. Je nevyhnutné neveriť informáciám na základe ich zdanlivej výpovednej hodnoty, ale hľadať dôkazy na ich podporu.</a:t>
            </a:r>
          </a:p>
          <a:p>
            <a:pPr>
              <a:lnSpc>
                <a:spcPct val="120000"/>
              </a:lnSpc>
            </a:pPr>
            <a:r>
              <a:rPr lang="sk-SK" sz="1800" b="1" dirty="0"/>
              <a:t>Porovnávanie informácií </a:t>
            </a:r>
            <a:r>
              <a:rPr lang="sk-SK" sz="1800" dirty="0"/>
              <a:t>s viacerými zdrojmi môže jednotlivcom pomôcť získať presnejší obraz o danej téme a identifikovať nezrovnalosti, alebo nekonzistentnosť v informáciách.</a:t>
            </a:r>
          </a:p>
        </p:txBody>
      </p:sp>
      <p:sp>
        <p:nvSpPr>
          <p:cNvPr id="4" name="Τίτλος 3">
            <a:extLst>
              <a:ext uri="{FF2B5EF4-FFF2-40B4-BE49-F238E27FC236}">
                <a16:creationId xmlns:a16="http://schemas.microsoft.com/office/drawing/2014/main" id="{E9C56DBA-3CDD-4F31-8203-CE1939C669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5424" y="1080000"/>
            <a:ext cx="11396576" cy="599188"/>
          </a:xfrm>
        </p:spPr>
        <p:txBody>
          <a:bodyPr/>
          <a:lstStyle/>
          <a:p>
            <a:r>
              <a:rPr lang="sk-SK" dirty="0"/>
              <a:t>Zohľadnenie významných schopností</a:t>
            </a:r>
          </a:p>
        </p:txBody>
      </p:sp>
      <p:pic>
        <p:nvPicPr>
          <p:cNvPr id="10" name="Slika 9">
            <a:extLst>
              <a:ext uri="{FF2B5EF4-FFF2-40B4-BE49-F238E27FC236}">
                <a16:creationId xmlns:a16="http://schemas.microsoft.com/office/drawing/2014/main" id="{65C6ADE3-A093-116E-F6F3-4A130157A3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6926" y="1679187"/>
            <a:ext cx="4350012" cy="2909070"/>
          </a:xfrm>
          <a:prstGeom prst="rect">
            <a:avLst/>
          </a:prstGeom>
        </p:spPr>
      </p:pic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33289937-B9C7-801F-B286-5B142CC17038}"/>
              </a:ext>
            </a:extLst>
          </p:cNvPr>
          <p:cNvSpPr/>
          <p:nvPr/>
        </p:nvSpPr>
        <p:spPr>
          <a:xfrm>
            <a:off x="3418652" y="6566673"/>
            <a:ext cx="877208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sk-SK" sz="1200" dirty="0">
                <a:hlinkClick r:id="rId4"/>
              </a:rPr>
              <a:t>Zdroj </a:t>
            </a:r>
            <a:r>
              <a:rPr lang="sk-SK" sz="1200" dirty="0"/>
              <a:t>| </a:t>
            </a:r>
            <a:r>
              <a:rPr lang="sk-SK" sz="1200" dirty="0">
                <a:hlinkClick r:id="rId5"/>
              </a:rPr>
              <a:t>Licencia </a:t>
            </a:r>
            <a:r>
              <a:rPr lang="sk-SK" sz="1200" dirty="0" err="1">
                <a:hlinkClick r:id="rId5"/>
              </a:rPr>
              <a:t>Pixabay</a:t>
            </a:r>
            <a:endParaRPr lang="sk-SK" sz="1200" dirty="0"/>
          </a:p>
        </p:txBody>
      </p:sp>
    </p:spTree>
    <p:extLst>
      <p:ext uri="{BB962C8B-B14F-4D97-AF65-F5344CB8AC3E}">
        <p14:creationId xmlns:p14="http://schemas.microsoft.com/office/powerpoint/2010/main" val="790665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Τίτλος 4">
            <a:extLst>
              <a:ext uri="{FF2B5EF4-FFF2-40B4-BE49-F238E27FC236}">
                <a16:creationId xmlns:a16="http://schemas.microsoft.com/office/drawing/2014/main" id="{779F93A1-3BC4-4CAA-B56F-3375A7D001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sk-SK" sz="2800" b="1" i="0" u="none" strike="noStrike" kern="1200" cap="none" spc="0" normalizeH="0" baseline="0" dirty="0">
                <a:ln>
                  <a:noFill/>
                </a:ln>
                <a:solidFill>
                  <a:srgbClr val="D8134D"/>
                </a:solidFill>
                <a:effectLst/>
                <a:uLnTx/>
                <a:uFillTx/>
                <a:latin typeface="Calibri" panose="020F0502020204030204"/>
                <a:ea typeface="Adobe Gothic Std B" panose="020B0800000000000000" pitchFamily="34" charset="-128"/>
                <a:cs typeface="+mj-cs"/>
              </a:rPr>
              <a:t>Zohľadnenie významných schopností</a:t>
            </a:r>
            <a:endParaRPr lang="sk-SK" dirty="0"/>
          </a:p>
        </p:txBody>
      </p:sp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id="{13725DC3-E1D4-4E92-AF5A-F0DED3AA5B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7999" y="1799999"/>
            <a:ext cx="6365315" cy="4865977"/>
          </a:xfrm>
        </p:spPr>
        <p:txBody>
          <a:bodyPr>
            <a:normAutofit fontScale="92500"/>
          </a:bodyPr>
          <a:lstStyle/>
          <a:p>
            <a:pPr>
              <a:lnSpc>
                <a:spcPct val="120000"/>
              </a:lnSpc>
            </a:pPr>
            <a:r>
              <a:rPr lang="sk-SK" sz="2200" b="0" i="0" dirty="0">
                <a:solidFill>
                  <a:srgbClr val="333333"/>
                </a:solidFill>
                <a:effectLst/>
              </a:rPr>
              <a:t>Koncept </a:t>
            </a:r>
            <a:r>
              <a:rPr lang="sk-SK" sz="2200" b="1" i="0" dirty="0">
                <a:solidFill>
                  <a:srgbClr val="333333"/>
                </a:solidFill>
                <a:effectLst/>
              </a:rPr>
              <a:t>otvorenej mysle </a:t>
            </a:r>
            <a:r>
              <a:rPr lang="sk-SK" sz="2200" b="0" i="0" dirty="0">
                <a:solidFill>
                  <a:srgbClr val="333333"/>
                </a:solidFill>
                <a:effectLst/>
              </a:rPr>
              <a:t>je dôležitou schopnosťou zohľadňovať a začleňovať rôzne názory, a zahŕňa aj ochotu revidovať svoje názory na základe nových údajov.</a:t>
            </a:r>
          </a:p>
          <a:p>
            <a:pPr>
              <a:lnSpc>
                <a:spcPct val="120000"/>
              </a:lnSpc>
            </a:pPr>
            <a:r>
              <a:rPr lang="sk-SK" sz="2200" b="1" i="0" dirty="0">
                <a:solidFill>
                  <a:srgbClr val="333333"/>
                </a:solidFill>
                <a:effectLst/>
              </a:rPr>
              <a:t>Digitálna gramotnosť </a:t>
            </a:r>
            <a:r>
              <a:rPr lang="sk-SK" sz="2200" b="0" i="0" dirty="0">
                <a:solidFill>
                  <a:srgbClr val="333333"/>
                </a:solidFill>
                <a:effectLst/>
              </a:rPr>
              <a:t>a porozumenie digitálnym nástrojom a platformám zahŕňa aj rozpoznávanie funkcií a algoritmov, ktoré môžu zosilňovať dezinformácie.</a:t>
            </a:r>
          </a:p>
          <a:p>
            <a:pPr>
              <a:lnSpc>
                <a:spcPct val="120000"/>
              </a:lnSpc>
            </a:pPr>
            <a:r>
              <a:rPr lang="sk-SK" sz="2200" b="0" i="0" dirty="0">
                <a:solidFill>
                  <a:srgbClr val="333333"/>
                </a:solidFill>
                <a:effectLst/>
              </a:rPr>
              <a:t>Reflexívne zručnosti by mali zahŕňať </a:t>
            </a:r>
            <a:r>
              <a:rPr lang="sk-SK" sz="2200" b="1" i="0" dirty="0">
                <a:solidFill>
                  <a:srgbClr val="333333"/>
                </a:solidFill>
                <a:effectLst/>
              </a:rPr>
              <a:t>etické otázky </a:t>
            </a:r>
            <a:r>
              <a:rPr lang="sk-SK" sz="2200" b="0" i="0" dirty="0">
                <a:solidFill>
                  <a:srgbClr val="333333"/>
                </a:solidFill>
                <a:effectLst/>
              </a:rPr>
              <a:t>vrátane opatrnosti pri šírení neovereného materiálu, podpory zodpovedného zdieľania informácií a vyhýbania sa šíreniu zavádzajúceho alebo škodlivého obsahu.</a:t>
            </a:r>
          </a:p>
        </p:txBody>
      </p:sp>
      <p:pic>
        <p:nvPicPr>
          <p:cNvPr id="4" name="Εικόνα 3" descr="Εικόνα που περιέχει ασπρόμαυρο, ανθρώπινο πρόσωπο, άτομο, πορτραίτο&#10;&#10;Περιγραφή που δημιουργήθηκε αυτόματα">
            <a:extLst>
              <a:ext uri="{FF2B5EF4-FFF2-40B4-BE49-F238E27FC236}">
                <a16:creationId xmlns:a16="http://schemas.microsoft.com/office/drawing/2014/main" id="{C7E3F0C9-D709-273E-BCEF-0A57B0F0AFB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0009" y="1415598"/>
            <a:ext cx="4494262" cy="3254829"/>
          </a:xfrm>
          <a:prstGeom prst="rect">
            <a:avLst/>
          </a:prstGeom>
        </p:spPr>
      </p:pic>
      <p:sp>
        <p:nvSpPr>
          <p:cNvPr id="7" name="Ορθογώνιο 6">
            <a:extLst>
              <a:ext uri="{FF2B5EF4-FFF2-40B4-BE49-F238E27FC236}">
                <a16:creationId xmlns:a16="http://schemas.microsoft.com/office/drawing/2014/main" id="{D83F90A3-F8EE-642E-6D5D-86BB3FC8BDDB}"/>
              </a:ext>
            </a:extLst>
          </p:cNvPr>
          <p:cNvSpPr/>
          <p:nvPr/>
        </p:nvSpPr>
        <p:spPr>
          <a:xfrm>
            <a:off x="3418652" y="6566673"/>
            <a:ext cx="877208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sk-SK" sz="1200" dirty="0">
                <a:hlinkClick r:id="rId4"/>
              </a:rPr>
              <a:t>Zdroj </a:t>
            </a:r>
            <a:r>
              <a:rPr lang="sk-SK" sz="1200" dirty="0"/>
              <a:t>| </a:t>
            </a:r>
            <a:r>
              <a:rPr lang="sk-SK" sz="1200" dirty="0">
                <a:hlinkClick r:id="rId5"/>
              </a:rPr>
              <a:t>Licencia </a:t>
            </a:r>
            <a:r>
              <a:rPr lang="sk-SK" sz="1200" dirty="0" err="1">
                <a:hlinkClick r:id="rId5"/>
              </a:rPr>
              <a:t>Pixabay</a:t>
            </a:r>
            <a:endParaRPr lang="sk-SK" sz="1200" dirty="0"/>
          </a:p>
        </p:txBody>
      </p:sp>
    </p:spTree>
    <p:extLst>
      <p:ext uri="{BB962C8B-B14F-4D97-AF65-F5344CB8AC3E}">
        <p14:creationId xmlns:p14="http://schemas.microsoft.com/office/powerpoint/2010/main" val="1439245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Τίτλος 4">
            <a:extLst>
              <a:ext uri="{FF2B5EF4-FFF2-40B4-BE49-F238E27FC236}">
                <a16:creationId xmlns:a16="http://schemas.microsoft.com/office/drawing/2014/main" id="{779F93A1-3BC4-4CAA-B56F-3375A7D001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Niektoré z dôležitých zručností reflexie </a:t>
            </a:r>
          </a:p>
        </p:txBody>
      </p:sp>
      <p:graphicFrame>
        <p:nvGraphicFramePr>
          <p:cNvPr id="2" name="Označba mesta vsebine 1">
            <a:extLst>
              <a:ext uri="{FF2B5EF4-FFF2-40B4-BE49-F238E27FC236}">
                <a16:creationId xmlns:a16="http://schemas.microsoft.com/office/drawing/2014/main" id="{ED4CCDC5-FFF4-D77E-976F-DD1BEFC7DEB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45538485"/>
              </p:ext>
            </p:extLst>
          </p:nvPr>
        </p:nvGraphicFramePr>
        <p:xfrm>
          <a:off x="557212" y="1800225"/>
          <a:ext cx="10734901" cy="4865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Ορθογώνιο 1">
            <a:extLst>
              <a:ext uri="{FF2B5EF4-FFF2-40B4-BE49-F238E27FC236}">
                <a16:creationId xmlns:a16="http://schemas.microsoft.com/office/drawing/2014/main" id="{E314B2E6-0586-408E-8D1A-41287EF3B8C4}"/>
              </a:ext>
            </a:extLst>
          </p:cNvPr>
          <p:cNvSpPr/>
          <p:nvPr/>
        </p:nvSpPr>
        <p:spPr>
          <a:xfrm>
            <a:off x="3418652" y="6566673"/>
            <a:ext cx="877208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sk-SK" sz="1200" dirty="0">
                <a:hlinkClick r:id="rId8"/>
              </a:rPr>
              <a:t>Zdroj </a:t>
            </a:r>
            <a:r>
              <a:rPr lang="sk-SK" sz="1200" dirty="0"/>
              <a:t>| </a:t>
            </a:r>
            <a:r>
              <a:rPr lang="sk-SK" sz="1200" dirty="0">
                <a:hlinkClick r:id="rId9"/>
              </a:rPr>
              <a:t>Licencia </a:t>
            </a:r>
            <a:r>
              <a:rPr lang="sk-SK" sz="1200" dirty="0" err="1">
                <a:hlinkClick r:id="rId9"/>
              </a:rPr>
              <a:t>Pixabay</a:t>
            </a:r>
            <a:endParaRPr lang="sk-SK" sz="1200" dirty="0"/>
          </a:p>
        </p:txBody>
      </p:sp>
    </p:spTree>
    <p:extLst>
      <p:ext uri="{BB962C8B-B14F-4D97-AF65-F5344CB8AC3E}">
        <p14:creationId xmlns:p14="http://schemas.microsoft.com/office/powerpoint/2010/main" val="3260713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D8CE1D3-29BC-22C8-BE72-958EEAF59F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err="1"/>
              <a:t>Reflexia </a:t>
            </a:r>
            <a:r>
              <a:rPr lang="sl-SI" dirty="0"/>
              <a:t>ako </a:t>
            </a:r>
            <a:r>
              <a:rPr lang="sl-SI" dirty="0" err="1"/>
              <a:t>kognitívny proces</a:t>
            </a:r>
            <a:endParaRPr lang="sl-SI" dirty="0"/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4C574F1A-904B-F7EA-BC5E-46E132FFB1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56288" y="2171200"/>
            <a:ext cx="5377712" cy="3445829"/>
          </a:xfrm>
        </p:spPr>
        <p:txBody>
          <a:bodyPr/>
          <a:lstStyle/>
          <a:p>
            <a:pPr marL="0" indent="0">
              <a:buNone/>
            </a:pPr>
            <a:r>
              <a:rPr lang="en-US" dirty="0" err="1"/>
              <a:t>Reflexia</a:t>
            </a:r>
            <a:r>
              <a:rPr lang="en-US" dirty="0"/>
              <a:t> je </a:t>
            </a:r>
            <a:r>
              <a:rPr lang="en-US" b="1" dirty="0"/>
              <a:t>kognitívny proces, </a:t>
            </a:r>
            <a:r>
              <a:rPr lang="en-US" dirty="0"/>
              <a:t>ktorý zahŕňa premýšľanie a </a:t>
            </a:r>
            <a:r>
              <a:rPr lang="en-US" dirty="0" err="1"/>
              <a:t>analýzu</a:t>
            </a:r>
            <a:r>
              <a:rPr lang="en-US" dirty="0"/>
              <a:t> skúseností, myšlienok a emócií. Existujú rôzne typy reflexie, </a:t>
            </a:r>
            <a:r>
              <a:rPr lang="sk-SK" dirty="0"/>
              <a:t>              </a:t>
            </a:r>
            <a:r>
              <a:rPr lang="en-US" dirty="0"/>
              <a:t>z ktorých každý slúži na iné účely a vyskytuje sa v rôznych kontextoch. Tu uvádzame niekoľko bežných typov reflexie, ktoré môžeme využiť na identifikáciu zavádzajúcich a nepravdivých informácií </a:t>
            </a:r>
            <a:r>
              <a:rPr lang="en-US" dirty="0" err="1"/>
              <a:t>alebo</a:t>
            </a:r>
            <a:r>
              <a:rPr lang="en-US" dirty="0"/>
              <a:t> </a:t>
            </a:r>
            <a:r>
              <a:rPr lang="sk-SK" dirty="0"/>
              <a:t>hrozieb</a:t>
            </a:r>
            <a:r>
              <a:rPr lang="en-US" dirty="0"/>
              <a:t>. </a:t>
            </a:r>
          </a:p>
          <a:p>
            <a:endParaRPr lang="sl-SI" dirty="0"/>
          </a:p>
        </p:txBody>
      </p:sp>
      <p:sp>
        <p:nvSpPr>
          <p:cNvPr id="3" name="Textfeld 5">
            <a:extLst>
              <a:ext uri="{FF2B5EF4-FFF2-40B4-BE49-F238E27FC236}">
                <a16:creationId xmlns:a16="http://schemas.microsoft.com/office/drawing/2014/main" id="{D9920F3B-6134-CF56-999A-19C803EC008E}"/>
              </a:ext>
            </a:extLst>
          </p:cNvPr>
          <p:cNvSpPr txBox="1"/>
          <p:nvPr/>
        </p:nvSpPr>
        <p:spPr>
          <a:xfrm>
            <a:off x="9178863" y="6416409"/>
            <a:ext cx="31834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>
                <a:hlinkClick r:id="rId3"/>
              </a:rPr>
              <a:t>Zdroj obrázku </a:t>
            </a:r>
            <a:r>
              <a:rPr lang="de-DE" sz="1200" dirty="0"/>
              <a:t>| </a:t>
            </a:r>
            <a:r>
              <a:rPr lang="de-DE" sz="1200" dirty="0" err="1">
                <a:hlinkClick r:id="rId4"/>
              </a:rPr>
              <a:t>Licencia Unsplash</a:t>
            </a:r>
            <a:endParaRPr lang="de-AT" sz="1200" dirty="0" err="1"/>
          </a:p>
        </p:txBody>
      </p:sp>
      <p:pic>
        <p:nvPicPr>
          <p:cNvPr id="5" name="Označba mesta vsebine 15">
            <a:extLst>
              <a:ext uri="{FF2B5EF4-FFF2-40B4-BE49-F238E27FC236}">
                <a16:creationId xmlns:a16="http://schemas.microsoft.com/office/drawing/2014/main" id="{94B65CE0-E2EB-5B06-50E3-0F0E6AD72DB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5"/>
          <a:stretch>
            <a:fillRect/>
          </a:stretch>
        </p:blipFill>
        <p:spPr>
          <a:xfrm>
            <a:off x="558000" y="2171200"/>
            <a:ext cx="5410200" cy="360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305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Typy reflexie 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57998" y="1800000"/>
            <a:ext cx="10574459" cy="4673372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sk-SK" sz="2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Sebareflexia </a:t>
            </a:r>
            <a:r>
              <a:rPr lang="sk-SK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zahŕňa skúmanie vlastných myšlienok, pocitov a činov. Je kľúčovou zložkou osobného rastu a sebauvedomenia. Sebareflexia môže jednotlivcom pomôcť pochopiť ich silné a slabé stránky, identifikovať osobné hodnoty a presvedčenia a prijímať informované rozhodnutia.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k-SK" sz="2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Kritická reflexia </a:t>
            </a:r>
            <a:r>
              <a:rPr lang="sk-SK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presahuje rámec sebareflexie a zahŕňa analýzu a hodnotenie skúseností, myšlienok alebo situácií kritickým a objektívnym spôsobom. Často si vyžaduje spochybňovanie predpokladov, spochybňovanie existujúcich presvedčení a hľadanie alternatívnych perspektív.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sk-SK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sk-SK" sz="2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sk-SK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sk-SK" sz="2000" dirty="0"/>
          </a:p>
          <a:p>
            <a:endParaRPr lang="sk-SK" dirty="0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B1EB097F-F214-3393-1F1F-2B702E6CC9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2712" y="4577707"/>
            <a:ext cx="5425525" cy="2055765"/>
          </a:xfrm>
          <a:prstGeom prst="rect">
            <a:avLst/>
          </a:prstGeom>
        </p:spPr>
      </p:pic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09FC413B-C866-5C6C-A149-E9E91296E12D}"/>
              </a:ext>
            </a:extLst>
          </p:cNvPr>
          <p:cNvSpPr/>
          <p:nvPr/>
        </p:nvSpPr>
        <p:spPr>
          <a:xfrm>
            <a:off x="3418652" y="6566673"/>
            <a:ext cx="877208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sk-SK" sz="1200" dirty="0">
                <a:hlinkClick r:id="rId4"/>
              </a:rPr>
              <a:t>Zdroj </a:t>
            </a:r>
            <a:r>
              <a:rPr lang="sk-SK" sz="1200" dirty="0"/>
              <a:t>| </a:t>
            </a:r>
            <a:r>
              <a:rPr lang="sk-SK" sz="1200" dirty="0">
                <a:hlinkClick r:id="rId5"/>
              </a:rPr>
              <a:t>Licencia </a:t>
            </a:r>
            <a:r>
              <a:rPr lang="sk-SK" sz="1200" dirty="0" err="1">
                <a:hlinkClick r:id="rId5"/>
              </a:rPr>
              <a:t>Pixabay</a:t>
            </a:r>
            <a:endParaRPr lang="sk-SK" sz="1200" dirty="0"/>
          </a:p>
        </p:txBody>
      </p:sp>
    </p:spTree>
    <p:extLst>
      <p:ext uri="{BB962C8B-B14F-4D97-AF65-F5344CB8AC3E}">
        <p14:creationId xmlns:p14="http://schemas.microsoft.com/office/powerpoint/2010/main" val="741694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Typy reflexie 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57998" y="1800000"/>
            <a:ext cx="10574459" cy="4673372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k-SK" sz="2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Etická reflexia </a:t>
            </a:r>
            <a:r>
              <a:rPr lang="sk-SK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 zameriava na morálne a etické dilemy. Zahŕňa zvažovanie etických dôsledkov svojho konania, rozhodnutí, alebo presvedčenia a ich zosúladenie s osobnými, alebo spoločenskými hodnotami.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k-SK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Kultúrna reflexia </a:t>
            </a:r>
            <a:r>
              <a:rPr lang="sk-SK" sz="2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zahŕňa skúmanie a pochopenie vlastnej kultúrnej identity, predsudkov a toho, ako kultúra ovplyvňuje perspektívy a správanie. Môže byť cenným nástrojom na podporu kultúrneho povedomia a citlivosti.</a:t>
            </a:r>
            <a:endParaRPr lang="sk-SK" sz="2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k-SK" sz="2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Zážitková reflexia </a:t>
            </a:r>
            <a:r>
              <a:rPr lang="sk-SK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je založená na učení sa z priamych skúseností. Zahŕňa analýzu toho, čo sme sa naučili, ako sme sa to naučili a ako môžeme získané poznatky využiť v budúcnosti.</a:t>
            </a:r>
            <a:endParaRPr lang="sk-SK" sz="2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k-SK" sz="2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Skupinová reflexia </a:t>
            </a:r>
            <a:r>
              <a:rPr lang="sk-SK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nastáva vtedy, keď tím, alebo skupina ľudí, spoločne analyzuje svoje skúsenosti alebo výsledky projektu či úlohy. Môže viesť k lepšej tímovej práci, lepšiemu rozhodovaniu a lepšiemu riešeniu problémov.</a:t>
            </a:r>
            <a:endParaRPr lang="sk-SK" sz="2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sk-SK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sk-SK" sz="2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sk-SK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sk-SK" sz="2000" dirty="0"/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272937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Τίτλος 4">
            <a:extLst>
              <a:ext uri="{FF2B5EF4-FFF2-40B4-BE49-F238E27FC236}">
                <a16:creationId xmlns:a16="http://schemas.microsoft.com/office/drawing/2014/main" id="{779F93A1-3BC4-4CAA-B56F-3375A7D001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Typy reflexie </a:t>
            </a:r>
          </a:p>
        </p:txBody>
      </p:sp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id="{13725DC3-E1D4-4E92-AF5A-F0DED3AA5B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9943" y="1718146"/>
            <a:ext cx="5994399" cy="4522998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20000"/>
              </a:lnSpc>
            </a:pPr>
            <a:r>
              <a:rPr lang="sk-SK" sz="20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Metakognícia</a:t>
            </a:r>
            <a:r>
              <a:rPr lang="sk-SK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sk-SK" sz="2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je vyššia forma reflexie, ktorá zahŕňa premýšľanie o vlastných myšlienkových procesoch. Pomáha jednotlivcom lepšie si uvedomiť svoje silné a slabé kognitívne stránky, čo vedie k zlepšeniu zručností pri učení a riešení problémov.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sk-SK" sz="2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sk-SK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Tieto </a:t>
            </a:r>
            <a:r>
              <a:rPr lang="sk-SK" sz="2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typy reflexie sa </a:t>
            </a:r>
            <a:r>
              <a:rPr lang="sk-SK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navzájom nevylučujú a jednotlivci sa často venujú viacerým formám reflexie v závislosti od situácie a účelu. 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sk-SK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Reflexia je </a:t>
            </a:r>
            <a:r>
              <a:rPr lang="sk-SK" sz="2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cenným nástrojom </a:t>
            </a:r>
            <a:r>
              <a:rPr lang="sk-SK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osobného a profesionálneho rozvoja, pretože podporuje introspekciu, kritické myslenie a neustále učenie.</a:t>
            </a:r>
            <a:endParaRPr lang="sk-SK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buNone/>
            </a:pPr>
            <a:endParaRPr lang="sk-SK" sz="2000" b="0" i="0" dirty="0">
              <a:solidFill>
                <a:srgbClr val="333333"/>
              </a:solidFill>
              <a:effectLst/>
            </a:endParaRPr>
          </a:p>
        </p:txBody>
      </p:sp>
      <p:sp>
        <p:nvSpPr>
          <p:cNvPr id="11" name="Ορθογώνιο 1">
            <a:extLst>
              <a:ext uri="{FF2B5EF4-FFF2-40B4-BE49-F238E27FC236}">
                <a16:creationId xmlns:a16="http://schemas.microsoft.com/office/drawing/2014/main" id="{E314B2E6-0586-408E-8D1A-41287EF3B8C4}"/>
              </a:ext>
            </a:extLst>
          </p:cNvPr>
          <p:cNvSpPr/>
          <p:nvPr/>
        </p:nvSpPr>
        <p:spPr>
          <a:xfrm>
            <a:off x="3418652" y="6566673"/>
            <a:ext cx="877208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sk-SK" sz="1200" dirty="0">
                <a:hlinkClick r:id="rId3"/>
              </a:rPr>
              <a:t>Zdroj </a:t>
            </a:r>
            <a:r>
              <a:rPr lang="sk-SK" sz="1200" dirty="0"/>
              <a:t>| </a:t>
            </a:r>
            <a:r>
              <a:rPr lang="sk-SK" sz="1200" dirty="0">
                <a:hlinkClick r:id="rId4"/>
              </a:rPr>
              <a:t>Licencia </a:t>
            </a:r>
            <a:r>
              <a:rPr lang="sk-SK" sz="1200" dirty="0" err="1">
                <a:hlinkClick r:id="rId4"/>
              </a:rPr>
              <a:t>Pixabay</a:t>
            </a:r>
            <a:endParaRPr lang="sk-SK" sz="1200" dirty="0"/>
          </a:p>
        </p:txBody>
      </p:sp>
      <p:pic>
        <p:nvPicPr>
          <p:cNvPr id="2" name="Slika 6">
            <a:extLst>
              <a:ext uri="{FF2B5EF4-FFF2-40B4-BE49-F238E27FC236}">
                <a16:creationId xmlns:a16="http://schemas.microsoft.com/office/drawing/2014/main" id="{815A3A49-F2EE-9100-8EE9-2D3CE2FB56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939" y="1906831"/>
            <a:ext cx="4865118" cy="3439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56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21EC9DE-73E1-4AF4-ADA5-8D9F5708A9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Zhrnutie v procese reflexie 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605DFC5C-CE38-A427-B87A-9E50083076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/>
              <a:t>Zručnosti reflexie zohrávajú dôležitú úlohu v procese sumarizácie poznatkov v nasledujúcich postupných krokoch: </a:t>
            </a:r>
          </a:p>
          <a:p>
            <a:r>
              <a:rPr lang="sk-SK" b="1" dirty="0"/>
              <a:t>Pochopenie materiálu</a:t>
            </a:r>
            <a:r>
              <a:rPr lang="sk-SK" dirty="0"/>
              <a:t>: Predtým, ako vytvoríte účinné zhrnutie, musíte dôkladne porozumieť materiálu. Reflexívne zručnosti zahŕňajú schopnosť kriticky analyzovať a pochopiť informácie uvedené v zdrojovom materiáli.</a:t>
            </a:r>
          </a:p>
          <a:p>
            <a:endParaRPr lang="sk-SK" dirty="0"/>
          </a:p>
        </p:txBody>
      </p:sp>
      <p:sp>
        <p:nvSpPr>
          <p:cNvPr id="8" name="Ορθογώνιο 1">
            <a:extLst>
              <a:ext uri="{FF2B5EF4-FFF2-40B4-BE49-F238E27FC236}">
                <a16:creationId xmlns:a16="http://schemas.microsoft.com/office/drawing/2014/main" id="{310172F0-3E14-4921-B91C-8CC4B460BB7F}"/>
              </a:ext>
            </a:extLst>
          </p:cNvPr>
          <p:cNvSpPr/>
          <p:nvPr/>
        </p:nvSpPr>
        <p:spPr>
          <a:xfrm>
            <a:off x="3418652" y="6566673"/>
            <a:ext cx="877208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sk-SK" sz="1200" dirty="0">
                <a:hlinkClick r:id="rId3"/>
              </a:rPr>
              <a:t>Zdroj </a:t>
            </a:r>
            <a:r>
              <a:rPr lang="sk-SK" sz="1200" dirty="0"/>
              <a:t>| </a:t>
            </a:r>
            <a:r>
              <a:rPr lang="sk-SK" sz="1200" dirty="0">
                <a:hlinkClick r:id="rId4"/>
              </a:rPr>
              <a:t>Licencia </a:t>
            </a:r>
            <a:r>
              <a:rPr lang="sk-SK" sz="1200" dirty="0" err="1">
                <a:hlinkClick r:id="rId4"/>
              </a:rPr>
              <a:t>Pixabay</a:t>
            </a:r>
            <a:endParaRPr lang="sk-SK" sz="1200" dirty="0"/>
          </a:p>
        </p:txBody>
      </p:sp>
      <p:pic>
        <p:nvPicPr>
          <p:cNvPr id="4" name="Εικόνα 6" descr="Εικόνα που περιέχει ρουχισμός, άτομο, ανθρώπινο πρόσωπο, γυναίκα&#10;&#10;Περιγραφή που δημιουργήθηκε αυτόματα">
            <a:extLst>
              <a:ext uri="{FF2B5EF4-FFF2-40B4-BE49-F238E27FC236}">
                <a16:creationId xmlns:a16="http://schemas.microsoft.com/office/drawing/2014/main" id="{EDD00EB8-DAB7-D490-DA54-525C23DF112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75" t="22857" r="35191"/>
          <a:stretch/>
        </p:blipFill>
        <p:spPr>
          <a:xfrm>
            <a:off x="7785921" y="1113050"/>
            <a:ext cx="3831771" cy="5290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006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4911A24-06BA-FFB3-14A3-130774259E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Zhrnutie </a:t>
            </a:r>
            <a:r>
              <a:rPr lang="en-US" dirty="0"/>
              <a:t>v procese reflexie </a:t>
            </a:r>
            <a:endParaRPr lang="sl-SI" dirty="0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753BF7DE-7DAF-33BD-1581-3D2E1918C8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7998" y="1800000"/>
            <a:ext cx="9729001" cy="4893408"/>
          </a:xfrm>
        </p:spPr>
        <p:txBody>
          <a:bodyPr>
            <a:normAutofit/>
          </a:bodyPr>
          <a:lstStyle/>
          <a:p>
            <a:pPr marL="5715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Clr>
                <a:srgbClr val="95C11F"/>
              </a:buClr>
              <a:buSzTx/>
              <a:tabLst/>
              <a:defRPr/>
            </a:pPr>
            <a:r>
              <a:rPr kumimoji="0" lang="sk-SK" sz="2400" b="1" i="0" u="none" strike="noStrike" kern="1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Identifikácia kľúčových bodov</a:t>
            </a:r>
            <a:r>
              <a:rPr kumimoji="0" lang="sk-SK" sz="2400" b="0" i="0" u="none" strike="noStrike" kern="1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Reflexívne zručnosti vám pomôžu identifikovať hlavné myšlienky, kľúčové argumenty a dôležité </a:t>
            </a:r>
            <a:r>
              <a:rPr lang="sk-SK" sz="2400" kern="1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detaily v </a:t>
            </a:r>
            <a:r>
              <a:rPr kumimoji="0" lang="sk-SK" sz="2400" b="0" i="0" u="none" strike="noStrike" kern="1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obsahu. Toto rozlišovanie je kľúčové pre vytvorenie zmysluplného zhrnutia.</a:t>
            </a:r>
          </a:p>
          <a:p>
            <a:pPr marL="5715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Clr>
                <a:srgbClr val="95C11F"/>
              </a:buClr>
              <a:buSzTx/>
              <a:tabLst/>
              <a:defRPr/>
            </a:pPr>
            <a:r>
              <a:rPr kumimoji="0" lang="sk-SK" sz="2400" b="1" i="0" u="none" strike="noStrike" kern="1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Hodnotenie relevantnosti</a:t>
            </a:r>
            <a:r>
              <a:rPr kumimoji="0" lang="sk-SK" sz="2400" b="0" i="0" u="none" strike="noStrike" kern="1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Reflexívne myslenie vám umožní posúdiť dôležitosť a význam rôznych prvkov v texte. Môžete určiť, ktoré informácie by mali byť zahrnuté do zhrnutia a ktoré môžu byť vynechané. </a:t>
            </a:r>
            <a:endParaRPr kumimoji="0" lang="sk-SK" sz="2400" b="0" i="0" u="none" strike="noStrike" kern="1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sk-SK" sz="2400" dirty="0"/>
          </a:p>
        </p:txBody>
      </p:sp>
    </p:spTree>
    <p:extLst>
      <p:ext uri="{BB962C8B-B14F-4D97-AF65-F5344CB8AC3E}">
        <p14:creationId xmlns:p14="http://schemas.microsoft.com/office/powerpoint/2010/main" val="1255586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4A136FFB-580F-2CEF-EB31-329B8282945E}"/>
              </a:ext>
            </a:extLst>
          </p:cNvPr>
          <p:cNvSpPr/>
          <p:nvPr/>
        </p:nvSpPr>
        <p:spPr>
          <a:xfrm>
            <a:off x="-9346" y="0"/>
            <a:ext cx="2983456" cy="6858000"/>
          </a:xfrm>
          <a:prstGeom prst="rect">
            <a:avLst/>
          </a:prstGeom>
          <a:solidFill>
            <a:srgbClr val="0048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4" name="Τίτλος 3">
            <a:extLst>
              <a:ext uri="{FF2B5EF4-FFF2-40B4-BE49-F238E27FC236}">
                <a16:creationId xmlns:a16="http://schemas.microsoft.com/office/drawing/2014/main" id="{0355FE7A-0D65-83AF-43BC-C964D7CF6D4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1882766"/>
            <a:ext cx="2974110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kern="1200" dirty="0">
                <a:solidFill>
                  <a:srgbClr val="95C11F"/>
                </a:solidFill>
                <a:ea typeface="+mj-ea"/>
                <a:cs typeface="+mj-cs"/>
              </a:rPr>
              <a:t>Partner</a:t>
            </a:r>
            <a:r>
              <a:rPr lang="sk-SK" sz="4800" kern="1200" dirty="0">
                <a:solidFill>
                  <a:srgbClr val="95C11F"/>
                </a:solidFill>
                <a:ea typeface="+mj-ea"/>
                <a:cs typeface="+mj-cs"/>
              </a:rPr>
              <a:t>i</a:t>
            </a:r>
            <a:endParaRPr lang="en-US" sz="4800" kern="1200" dirty="0">
              <a:solidFill>
                <a:srgbClr val="95C11F"/>
              </a:solidFill>
              <a:ea typeface="+mj-ea"/>
              <a:cs typeface="+mj-cs"/>
            </a:endParaRPr>
          </a:p>
        </p:txBody>
      </p:sp>
      <p:pic>
        <p:nvPicPr>
          <p:cNvPr id="10" name="Εικόνα 9">
            <a:extLst>
              <a:ext uri="{FF2B5EF4-FFF2-40B4-BE49-F238E27FC236}">
                <a16:creationId xmlns:a16="http://schemas.microsoft.com/office/drawing/2014/main" id="{C0F28B5C-65D3-FEF9-9044-3978B94F61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757202"/>
            <a:ext cx="3244053" cy="2157295"/>
          </a:xfrm>
          <a:prstGeom prst="rect">
            <a:avLst/>
          </a:prstGeom>
        </p:spPr>
      </p:pic>
      <p:pic>
        <p:nvPicPr>
          <p:cNvPr id="16" name="Εικόνα 15">
            <a:extLst>
              <a:ext uri="{FF2B5EF4-FFF2-40B4-BE49-F238E27FC236}">
                <a16:creationId xmlns:a16="http://schemas.microsoft.com/office/drawing/2014/main" id="{5D782A21-BD9B-860F-8BAC-73C8044B9E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2736" y="5405948"/>
            <a:ext cx="4360748" cy="872148"/>
          </a:xfrm>
          <a:prstGeom prst="rect">
            <a:avLst/>
          </a:prstGeom>
        </p:spPr>
      </p:pic>
      <p:sp>
        <p:nvSpPr>
          <p:cNvPr id="14" name="AutoShape 6">
            <a:extLst>
              <a:ext uri="{FF2B5EF4-FFF2-40B4-BE49-F238E27FC236}">
                <a16:creationId xmlns:a16="http://schemas.microsoft.com/office/drawing/2014/main" id="{3736C95B-3204-EAE4-E75B-F32B618B8EB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250504" y="1832611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34" name="Picture 10" descr="KU Leuven | Universitas 21">
            <a:extLst>
              <a:ext uri="{FF2B5EF4-FFF2-40B4-BE49-F238E27FC236}">
                <a16:creationId xmlns:a16="http://schemas.microsoft.com/office/drawing/2014/main" id="{6E08D071-9448-2E87-BD3B-A6ED4C1077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669" b="29601"/>
          <a:stretch/>
        </p:blipFill>
        <p:spPr bwMode="auto">
          <a:xfrm>
            <a:off x="8572783" y="1080426"/>
            <a:ext cx="2983456" cy="118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66148653-8419-7040-3E17-EBE2C3013C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5162" y="5149850"/>
            <a:ext cx="2820283" cy="1506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>
            <a:extLst>
              <a:ext uri="{FF2B5EF4-FFF2-40B4-BE49-F238E27FC236}">
                <a16:creationId xmlns:a16="http://schemas.microsoft.com/office/drawing/2014/main" id="{4A2CB6C9-2D9B-64E6-4216-816560D1BF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2495" y="2765928"/>
            <a:ext cx="2295525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Γραφικό 6">
            <a:extLst>
              <a:ext uri="{FF2B5EF4-FFF2-40B4-BE49-F238E27FC236}">
                <a16:creationId xmlns:a16="http://schemas.microsoft.com/office/drawing/2014/main" id="{F2772EE3-ADA2-2635-64F5-BA2D4C6217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350180" y="2692026"/>
            <a:ext cx="2288310" cy="570706"/>
          </a:xfrm>
          <a:prstGeom prst="rect">
            <a:avLst/>
          </a:prstGeom>
        </p:spPr>
      </p:pic>
      <p:pic>
        <p:nvPicPr>
          <p:cNvPr id="6" name="Picture 5" descr="A picture containing graphics, clipart, graphic design, design&#10;&#10;Description automatically generated">
            <a:extLst>
              <a:ext uri="{FF2B5EF4-FFF2-40B4-BE49-F238E27FC236}">
                <a16:creationId xmlns:a16="http://schemas.microsoft.com/office/drawing/2014/main" id="{021DED3E-70D8-7F7C-1DC8-57F0AD016EF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3711" y="2692026"/>
            <a:ext cx="1585130" cy="1818287"/>
          </a:xfrm>
          <a:prstGeom prst="rect">
            <a:avLst/>
          </a:prstGeom>
        </p:spPr>
      </p:pic>
      <p:pic>
        <p:nvPicPr>
          <p:cNvPr id="1028" name="Picture 4" descr="WijkWijzer - Verwey-Jonker Instituut">
            <a:extLst>
              <a:ext uri="{FF2B5EF4-FFF2-40B4-BE49-F238E27FC236}">
                <a16:creationId xmlns:a16="http://schemas.microsoft.com/office/drawing/2014/main" id="{21B5AC31-2966-4E59-9F99-C8EBE1FCD8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7945" y="600375"/>
            <a:ext cx="28575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7555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sk-SK" sz="2800" b="1" i="0" u="none" strike="noStrike" kern="1200" cap="none" spc="0" normalizeH="0" baseline="0" dirty="0">
                <a:ln>
                  <a:noFill/>
                </a:ln>
                <a:solidFill>
                  <a:srgbClr val="D8134D"/>
                </a:solidFill>
                <a:effectLst/>
                <a:uLnTx/>
                <a:uFillTx/>
                <a:latin typeface="Calibri" panose="020F0502020204030204"/>
                <a:ea typeface="Adobe Gothic Std B" panose="020B0800000000000000" pitchFamily="34" charset="-128"/>
                <a:cs typeface="+mj-cs"/>
              </a:rPr>
              <a:t>Zhrnutie v procese reflexie </a:t>
            </a:r>
            <a:endParaRPr lang="sk-SK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57998" y="1800000"/>
            <a:ext cx="10574459" cy="4673372"/>
          </a:xfrm>
        </p:spPr>
        <p:txBody>
          <a:bodyPr>
            <a:normAutofit/>
          </a:bodyPr>
          <a:lstStyle/>
          <a:p>
            <a:pPr marL="457200">
              <a:lnSpc>
                <a:spcPct val="107000"/>
              </a:lnSpc>
            </a:pPr>
            <a:endParaRPr lang="sk-SK" sz="2000" b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57200">
              <a:lnSpc>
                <a:spcPct val="107000"/>
              </a:lnSpc>
            </a:pPr>
            <a:r>
              <a:rPr lang="sk-SK" sz="2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Informácie o organizácii</a:t>
            </a:r>
            <a:r>
              <a:rPr lang="sk-SK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Reflexívne zručnosti vám pomôžu logicky a koherentne (súvisle) usporiadať informácie vo vašom zhrnutí. Zhrnutie dokážete štruktúrovať tak, aby ste účinne sprostredkovali hlavné body.</a:t>
            </a:r>
            <a:endParaRPr lang="sk-SK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rgbClr val="95C11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sk-SK" sz="2000" b="0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rgbClr val="95C11F"/>
              </a:buClr>
              <a:buSzTx/>
              <a:buFont typeface="Wingdings" panose="05000000000000000000" pitchFamily="2" charset="2"/>
              <a:buNone/>
              <a:tabLst/>
              <a:defRPr/>
            </a:pPr>
            <a:endParaRPr kumimoji="0" lang="sk-SK" sz="2000" b="0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indent="0">
              <a:buNone/>
            </a:pPr>
            <a:endParaRPr lang="sk-SK" dirty="0"/>
          </a:p>
        </p:txBody>
      </p:sp>
      <p:sp>
        <p:nvSpPr>
          <p:cNvPr id="4" name="Ορθογώνιο 1">
            <a:extLst>
              <a:ext uri="{FF2B5EF4-FFF2-40B4-BE49-F238E27FC236}">
                <a16:creationId xmlns:a16="http://schemas.microsoft.com/office/drawing/2014/main" id="{425BB259-7CB1-D8EA-3231-3C0D24F49EB4}"/>
              </a:ext>
            </a:extLst>
          </p:cNvPr>
          <p:cNvSpPr/>
          <p:nvPr/>
        </p:nvSpPr>
        <p:spPr>
          <a:xfrm>
            <a:off x="3418652" y="6566673"/>
            <a:ext cx="877208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sk-SK" sz="1200" dirty="0">
                <a:hlinkClick r:id="rId3"/>
              </a:rPr>
              <a:t>Zdroj </a:t>
            </a:r>
            <a:r>
              <a:rPr lang="sk-SK" sz="1200" dirty="0"/>
              <a:t>| </a:t>
            </a:r>
            <a:r>
              <a:rPr lang="sk-SK" sz="1200" dirty="0">
                <a:hlinkClick r:id="rId4"/>
              </a:rPr>
              <a:t>Licencia </a:t>
            </a:r>
            <a:r>
              <a:rPr lang="sk-SK" sz="1200" dirty="0" err="1">
                <a:hlinkClick r:id="rId4"/>
              </a:rPr>
              <a:t>Pixabay</a:t>
            </a:r>
            <a:endParaRPr lang="sk-SK" sz="1200" dirty="0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6E769844-B204-B655-D4B4-B246069EC7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57095" y="3429000"/>
            <a:ext cx="4576264" cy="3239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570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032EDD7-24EE-F674-37D7-8393445E6C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Zhrnutie v procese reflexie 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F6D4197B-8D73-8861-FFBF-B029E3B5807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pPr marL="457200" marR="0" lvl="0" indent="-228600" algn="l" defTabSz="914400" rtl="0" eaLnBrk="1" fontAlgn="auto" latinLnBrk="0" hangingPunct="1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Clr>
                <a:srgbClr val="95C11F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sk-SK" sz="2000" b="1" i="0" u="none" strike="noStrike" kern="1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Vyhýbanie sa predsudkom</a:t>
            </a:r>
            <a:r>
              <a:rPr kumimoji="0" lang="sk-SK" sz="2000" b="0" i="0" u="none" strike="noStrike" kern="1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Reflexívne zručnosti vám umožnia vyhnúť sa tomu, aby ste do zhrnutia vnášali svoje osobné predsudky alebo názory. Dobré zhrnutie by malo byť objektívne a verné pôvodnému obsahu.</a:t>
            </a:r>
            <a:endParaRPr kumimoji="0" lang="sk-SK" sz="1800" b="0" i="0" u="none" strike="noStrike" kern="1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lvl="0" indent="-228600" algn="l" defTabSz="914400" rtl="0" eaLnBrk="1" fontAlgn="auto" latinLnBrk="0" hangingPunct="1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Clr>
                <a:srgbClr val="95C11F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sk-SK" sz="2000" b="1" i="0" u="none" strike="noStrike" kern="1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Kritická analýza: </a:t>
            </a:r>
            <a:r>
              <a:rPr kumimoji="0" lang="sk-SK" sz="2000" b="0" i="0" u="none" strike="noStrike" kern="1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Reflexívne zručnosti zahŕňajú aj kritické hodnotenie zdrojového materiálu vrátane jeho silných a slabých stránok a prípadných predsudkov alebo chýb. Táto analýza môže ovplyvniť spôsob, akým zhrniete a prezentujete informácie.</a:t>
            </a:r>
            <a:endParaRPr kumimoji="0" lang="sk-SK" sz="1800" b="0" i="0" u="none" strike="noStrike" kern="1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lvl="0" indent="-228600" algn="l" defTabSz="914400" rtl="0" eaLnBrk="1" fontAlgn="auto" latinLnBrk="0" hangingPunct="1"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  <a:buClr>
                <a:srgbClr val="95C11F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sk-SK" sz="2000" b="1" i="0" u="none" strike="noStrike" kern="1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Syntéza informácií</a:t>
            </a:r>
            <a:r>
              <a:rPr kumimoji="0" lang="sk-SK" sz="2000" b="0" i="0" u="none" strike="noStrike" kern="1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Zhrnutie informácií si často vyžaduje syntézu informácií z viacerých zdrojov alebo častí textu. Reflexívne zručnosti pomáhajú pri syntéze rôznych informácií do uceleného zhrnutia.</a:t>
            </a:r>
            <a:endParaRPr kumimoji="0" lang="sk-SK" sz="1800" b="0" i="0" u="none" strike="noStrike" kern="1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sk-SK" dirty="0"/>
          </a:p>
        </p:txBody>
      </p:sp>
      <p:sp>
        <p:nvSpPr>
          <p:cNvPr id="4" name="Textfeld 5">
            <a:extLst>
              <a:ext uri="{FF2B5EF4-FFF2-40B4-BE49-F238E27FC236}">
                <a16:creationId xmlns:a16="http://schemas.microsoft.com/office/drawing/2014/main" id="{7AC12460-8C48-B54E-D5F1-071AD96100B5}"/>
              </a:ext>
            </a:extLst>
          </p:cNvPr>
          <p:cNvSpPr txBox="1"/>
          <p:nvPr/>
        </p:nvSpPr>
        <p:spPr>
          <a:xfrm>
            <a:off x="9178863" y="6416409"/>
            <a:ext cx="31834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1200" dirty="0">
                <a:hlinkClick r:id="rId3"/>
              </a:rPr>
              <a:t>Zdroj obrázku </a:t>
            </a:r>
            <a:r>
              <a:rPr lang="sk-SK" sz="1200" dirty="0"/>
              <a:t>| </a:t>
            </a:r>
            <a:r>
              <a:rPr lang="sk-SK" sz="1200" dirty="0">
                <a:hlinkClick r:id="rId4"/>
              </a:rPr>
              <a:t>Licencia </a:t>
            </a:r>
            <a:r>
              <a:rPr lang="sk-SK" sz="1200" dirty="0" err="1">
                <a:hlinkClick r:id="rId4"/>
              </a:rPr>
              <a:t>Unsplash</a:t>
            </a:r>
            <a:endParaRPr lang="sk-SK" sz="1200" dirty="0"/>
          </a:p>
        </p:txBody>
      </p:sp>
      <p:pic>
        <p:nvPicPr>
          <p:cNvPr id="5" name="Označba mesta vsebine 5">
            <a:extLst>
              <a:ext uri="{FF2B5EF4-FFF2-40B4-BE49-F238E27FC236}">
                <a16:creationId xmlns:a16="http://schemas.microsoft.com/office/drawing/2014/main" id="{0B934140-DD65-F0BB-C758-62463D2B579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6224340" y="2049317"/>
            <a:ext cx="5781675" cy="3847734"/>
          </a:xfrm>
        </p:spPr>
      </p:pic>
    </p:spTree>
    <p:extLst>
      <p:ext uri="{BB962C8B-B14F-4D97-AF65-F5344CB8AC3E}">
        <p14:creationId xmlns:p14="http://schemas.microsoft.com/office/powerpoint/2010/main" val="2326045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Príklad zhrnutia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57998" y="1800000"/>
            <a:ext cx="10574459" cy="4673372"/>
          </a:xfrm>
        </p:spPr>
        <p:txBody>
          <a:bodyPr>
            <a:normAutofit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sk-SK" sz="2000" b="1" kern="100" dirty="0">
                <a:solidFill>
                  <a:srgbClr val="004899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Text v médiách</a:t>
            </a:r>
            <a:endParaRPr lang="sk-SK" sz="1800" b="1" kern="100" dirty="0">
              <a:solidFill>
                <a:srgbClr val="004899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sk-SK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Názov: "Zmena klímy a jej vplyv na pobrežné mestá"</a:t>
            </a:r>
            <a:endParaRPr lang="sk-SK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sk-SK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Popis: V článku uverejnenom 15. septembra 2023 sa hovorí o rastúcich obavách zo zmeny klímy a jej dôsledkoch na pobrežné mestá. Poukazuje na čoraz častejšie extrémne výkyvy počasia, stúpajúcu hladinu morí a potrebu urýchlených opatrení na zmiernenie týchto vplyvov.</a:t>
            </a:r>
            <a:endParaRPr lang="sk-SK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sk-SK" sz="2000" b="1" kern="100" dirty="0">
                <a:solidFill>
                  <a:srgbClr val="004899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Zhrnutie</a:t>
            </a:r>
            <a:endParaRPr lang="sk-SK" sz="1800" b="1" kern="100" dirty="0">
              <a:solidFill>
                <a:srgbClr val="004899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sk-SK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Článok s názvom "Klimatické zmeny a ich vplyv na pobrežné mestá", uverejnený 15. septembra 2023, sa zameriava na stupňujúcu sa hrozbu klimatických zmien pre pobrežné mestá. Zdôrazňuje sa v ňom rastúci výskyt nepriaznivých poveternostných udalostí a stúpajúca hladina morí, ktoré ohrozujú tieto oblasti. Článok zdôrazňuje naliehavú potrebu okamžitých opatrení na riešenie a zmiernenie týchto dôsledkov.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sk-SK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rgbClr val="95C11F"/>
              </a:buClr>
              <a:buSzTx/>
              <a:buNone/>
              <a:tabLst/>
              <a:defRPr/>
            </a:pPr>
            <a:endParaRPr kumimoji="0" lang="sk-SK" sz="2000" b="0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rgbClr val="95C11F"/>
              </a:buClr>
              <a:buSzTx/>
              <a:buFont typeface="Wingdings" panose="05000000000000000000" pitchFamily="2" charset="2"/>
              <a:buNone/>
              <a:tabLst/>
              <a:defRPr/>
            </a:pPr>
            <a:endParaRPr kumimoji="0" lang="sk-SK" sz="2000" b="0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indent="0">
              <a:buNone/>
            </a:pP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4820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910016F-3EAC-5054-22E5-A211C2CC6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>
                <a:latin typeface="Calibri" panose="020F0502020204030204"/>
              </a:rPr>
              <a:t>Parafrázovanie v </a:t>
            </a:r>
            <a:r>
              <a:rPr kumimoji="0" lang="sk-SK" sz="2800" b="1" i="0" u="none" strike="noStrike" kern="1200" cap="none" spc="0" normalizeH="0" baseline="0" dirty="0">
                <a:ln>
                  <a:noFill/>
                </a:ln>
                <a:solidFill>
                  <a:srgbClr val="D8134D"/>
                </a:solidFill>
                <a:effectLst/>
                <a:uLnTx/>
                <a:uFillTx/>
                <a:latin typeface="Calibri" panose="020F0502020204030204"/>
              </a:rPr>
              <a:t>procese reflexie </a:t>
            </a:r>
            <a:endParaRPr lang="sk-SK" dirty="0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B0C4A9A4-D9BD-1A9A-A71C-E81F3526E6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7999" y="1800000"/>
            <a:ext cx="5461803" cy="489340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k-SK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Parafrázovanie </a:t>
            </a:r>
            <a:r>
              <a:rPr lang="sk-SK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je špecifická forma reflexie, ktorá zahŕňa opakovanie cudzích slov alebo myšlienok vlastnými slovami. V komunikácii slúži na niekoľko účelov. </a:t>
            </a:r>
          </a:p>
          <a:p>
            <a:pPr marL="0" indent="0">
              <a:buNone/>
            </a:pPr>
            <a:r>
              <a:rPr lang="sk-SK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Efektívne parafrázovanie zahŕňa použitie vlastných slov pri zachovaní hlavného posolstva a zámeru pôvodného výroku. Je to cenná zručnosť v profesionálnych aj osobných kontaktoch. </a:t>
            </a:r>
          </a:p>
          <a:p>
            <a:pPr marL="0" indent="0">
              <a:buNone/>
            </a:pPr>
            <a:r>
              <a:rPr lang="sk-SK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Podporuje porozumenie a vzťah, </a:t>
            </a:r>
            <a:r>
              <a:rPr lang="sk-SK" sz="24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takže je mimoriadne cenná v každom kontexte, kde je dôležitá jasná komunikácia. </a:t>
            </a:r>
            <a:endParaRPr lang="sk-SK" sz="2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sk-SK" dirty="0"/>
          </a:p>
        </p:txBody>
      </p:sp>
      <p:graphicFrame>
        <p:nvGraphicFramePr>
          <p:cNvPr id="5" name="Označba mesta vsebine 4">
            <a:extLst>
              <a:ext uri="{FF2B5EF4-FFF2-40B4-BE49-F238E27FC236}">
                <a16:creationId xmlns:a16="http://schemas.microsoft.com/office/drawing/2014/main" id="{E846A3CA-4578-7AE0-1EC9-A05BEFEA4429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30919874"/>
              </p:ext>
            </p:extLst>
          </p:nvPr>
        </p:nvGraphicFramePr>
        <p:xfrm>
          <a:off x="5878286" y="1553030"/>
          <a:ext cx="6075589" cy="51403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164951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Príklad parafrázovania 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57998" y="1800000"/>
            <a:ext cx="10574459" cy="4673372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sk-SK" sz="2000" b="1" kern="100" dirty="0">
                <a:solidFill>
                  <a:srgbClr val="004899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Pôvodný mediálny text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sk-SK" sz="2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"Prevratný objav nového druhu dinosaura upútal pozornosť vedcov na celom svete."</a:t>
            </a:r>
            <a:endParaRPr lang="sk-SK" sz="2000" b="1" kern="100" dirty="0">
              <a:solidFill>
                <a:srgbClr val="004899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sk-SK" sz="2000" b="1" kern="100" dirty="0">
                <a:solidFill>
                  <a:srgbClr val="0048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Parafrázovaná verzia</a:t>
            </a:r>
            <a:endParaRPr lang="sk-SK" sz="1800" b="1" kern="100" dirty="0">
              <a:solidFill>
                <a:srgbClr val="004899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sk-SK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"Pozornosť vedcov na celom svete upútal pozoruhodný nález v oblasti paleontológie: prelomová identifikácia doteraz neznámeho druhu dinosaura."</a:t>
            </a:r>
            <a:endParaRPr lang="sk-SK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rgbClr val="95C11F"/>
              </a:buClr>
              <a:buSzTx/>
              <a:buNone/>
              <a:tabLst/>
              <a:defRPr/>
            </a:pPr>
            <a:r>
              <a:rPr kumimoji="0" lang="sk-SK" sz="2000" b="1" i="0" u="none" strike="noStrike" kern="1200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Poznámka: 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sk-SK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*Toto </a:t>
            </a:r>
            <a:r>
              <a:rPr lang="sk-SK" sz="2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zhrnutie </a:t>
            </a:r>
            <a:r>
              <a:rPr lang="sk-SK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poskytuje stručný prehľad mediálneho textu, zachytáva jeho hlavné body a kľúčové informácie. V závislosti od kontextu a účelu zhrnutia môžete primerane upraviť úroveň podrobnosti a dĺžku zhrnutia.</a:t>
            </a:r>
            <a:endParaRPr lang="sk-SK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sk-SK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*Parafrázovanie zahŕňa preformulovanie pôvodného textu pri zachovaní jeho významu a sprostredkovanie informácií iným spôsobom.</a:t>
            </a:r>
            <a:endParaRPr lang="sk-SK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rgbClr val="95C11F"/>
              </a:buClr>
              <a:buSzTx/>
              <a:buFont typeface="Wingdings" panose="05000000000000000000" pitchFamily="2" charset="2"/>
              <a:buNone/>
              <a:tabLst/>
              <a:defRPr/>
            </a:pPr>
            <a:endParaRPr kumimoji="0" lang="sk-SK" sz="2000" b="0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indent="0">
              <a:buNone/>
            </a:pP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4213918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9CD2FE7-96DF-DADB-B0E7-1E6970C3F7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Reflexívna prax 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107376CC-DADA-3CC7-A3F9-9787CFFEF1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7999" y="1800000"/>
            <a:ext cx="7091030" cy="489340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sk-SK" b="1" dirty="0" err="1"/>
              <a:t>Gibbsov</a:t>
            </a:r>
            <a:r>
              <a:rPr lang="sk-SK" b="1" dirty="0"/>
              <a:t> reflexný cyklus (GRC) </a:t>
            </a:r>
            <a:r>
              <a:rPr lang="sk-SK" dirty="0"/>
              <a:t>je štruktúrovaný prístup k reflexii, ktorý sa bežne používa vo vzdelávaní s cieľom pomôcť jednotlivcom kriticky uvažovať o svojich skúsenostiach a vyvodiť z nich poznatky. Vytvoril ho Graham </a:t>
            </a:r>
            <a:r>
              <a:rPr lang="sk-SK" dirty="0" err="1"/>
              <a:t>Gibbs</a:t>
            </a:r>
            <a:r>
              <a:rPr lang="sk-SK" dirty="0"/>
              <a:t> a bežne sa používa pri reflexívnom písaní a sebahodnotení. </a:t>
            </a:r>
          </a:p>
          <a:p>
            <a:pPr marL="0" indent="0">
              <a:buNone/>
            </a:pPr>
            <a:r>
              <a:rPr lang="sk-SK" dirty="0"/>
              <a:t>Cyklus pozostáva zo </a:t>
            </a:r>
            <a:r>
              <a:rPr lang="sk-SK" b="1" dirty="0"/>
              <a:t>šiestich fáz, </a:t>
            </a:r>
            <a:r>
              <a:rPr lang="sk-SK" dirty="0"/>
              <a:t>prostredníctvom ktorých môžu jednotlivci analyzovať svoje skúsenosti a získať poznatky.</a:t>
            </a:r>
          </a:p>
          <a:p>
            <a:pPr marL="0" indent="0">
              <a:buNone/>
            </a:pPr>
            <a:r>
              <a:rPr lang="sk-SK" dirty="0" err="1"/>
              <a:t>Gibbsov</a:t>
            </a:r>
            <a:r>
              <a:rPr lang="sk-SK" dirty="0"/>
              <a:t> reflexný cyklus je účinným nástrojom na podporu </a:t>
            </a:r>
            <a:r>
              <a:rPr lang="sk-SK" b="1" dirty="0"/>
              <a:t>sebauvedomenia, kritického uvažovania </a:t>
            </a:r>
            <a:r>
              <a:rPr lang="sk-SK" dirty="0"/>
              <a:t>a </a:t>
            </a:r>
            <a:r>
              <a:rPr lang="sk-SK" b="1" dirty="0"/>
              <a:t>osobného rastu</a:t>
            </a:r>
            <a:r>
              <a:rPr lang="sk-SK" dirty="0"/>
              <a:t>. Podnecuje ľudí, aby sa zamysleli nad svojimi skúsenosťami, zhodnotili svoje reakcie a emócie a navrhli štruktúrovaný plán rastu. </a:t>
            </a:r>
          </a:p>
        </p:txBody>
      </p:sp>
      <p:sp>
        <p:nvSpPr>
          <p:cNvPr id="4" name="Ορθογώνιο 1">
            <a:extLst>
              <a:ext uri="{FF2B5EF4-FFF2-40B4-BE49-F238E27FC236}">
                <a16:creationId xmlns:a16="http://schemas.microsoft.com/office/drawing/2014/main" id="{172692F2-0E1C-2F8C-0610-4FA13851ACDD}"/>
              </a:ext>
            </a:extLst>
          </p:cNvPr>
          <p:cNvSpPr/>
          <p:nvPr/>
        </p:nvSpPr>
        <p:spPr>
          <a:xfrm>
            <a:off x="3418652" y="6566673"/>
            <a:ext cx="877208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sk-SK" sz="1200" dirty="0">
                <a:hlinkClick r:id="rId3"/>
              </a:rPr>
              <a:t>Zdroj </a:t>
            </a:r>
            <a:r>
              <a:rPr lang="sk-SK" sz="1200" dirty="0"/>
              <a:t>| </a:t>
            </a:r>
            <a:r>
              <a:rPr lang="sk-SK" sz="1200" dirty="0">
                <a:hlinkClick r:id="rId4"/>
              </a:rPr>
              <a:t>Licencia </a:t>
            </a:r>
            <a:r>
              <a:rPr lang="sk-SK" sz="1200" dirty="0" err="1">
                <a:hlinkClick r:id="rId4"/>
              </a:rPr>
              <a:t>Pixabay</a:t>
            </a:r>
            <a:endParaRPr lang="sk-SK" sz="1200" dirty="0"/>
          </a:p>
        </p:txBody>
      </p:sp>
      <p:pic>
        <p:nvPicPr>
          <p:cNvPr id="5" name="Označba mesta vsebine 5">
            <a:extLst>
              <a:ext uri="{FF2B5EF4-FFF2-40B4-BE49-F238E27FC236}">
                <a16:creationId xmlns:a16="http://schemas.microsoft.com/office/drawing/2014/main" id="{A9312A8D-B572-B367-56D1-FD09082C6AB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6506" y="2260084"/>
            <a:ext cx="4239695" cy="3275372"/>
          </a:xfrm>
        </p:spPr>
      </p:pic>
    </p:spTree>
    <p:extLst>
      <p:ext uri="{BB962C8B-B14F-4D97-AF65-F5344CB8AC3E}">
        <p14:creationId xmlns:p14="http://schemas.microsoft.com/office/powerpoint/2010/main" val="3630328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EAB4999-9B77-3282-F05A-08FA99BE41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sk-SK" sz="2800" b="1" i="0" u="none" strike="noStrike" kern="1200" cap="none" spc="0" normalizeH="0" baseline="0" dirty="0">
                <a:ln>
                  <a:noFill/>
                </a:ln>
                <a:solidFill>
                  <a:srgbClr val="D8134D"/>
                </a:solidFill>
                <a:effectLst/>
                <a:uLnTx/>
                <a:uFillTx/>
                <a:latin typeface="Calibri" panose="020F0502020204030204"/>
                <a:ea typeface="Adobe Gothic Std B" panose="020B0800000000000000" pitchFamily="34" charset="-128"/>
                <a:cs typeface="+mj-cs"/>
              </a:rPr>
              <a:t>Šesť fáz </a:t>
            </a:r>
            <a:r>
              <a:rPr kumimoji="0" lang="sk-SK" sz="2800" b="1" i="0" u="none" strike="noStrike" kern="1200" cap="none" spc="0" normalizeH="0" baseline="0" dirty="0" err="1">
                <a:ln>
                  <a:noFill/>
                </a:ln>
                <a:solidFill>
                  <a:srgbClr val="D8134D"/>
                </a:solidFill>
                <a:effectLst/>
                <a:uLnTx/>
                <a:uFillTx/>
                <a:latin typeface="Calibri" panose="020F0502020204030204"/>
                <a:ea typeface="Adobe Gothic Std B" panose="020B0800000000000000" pitchFamily="34" charset="-128"/>
                <a:cs typeface="+mj-cs"/>
              </a:rPr>
              <a:t>Gibbsovho</a:t>
            </a:r>
            <a:r>
              <a:rPr kumimoji="0" lang="sk-SK" sz="2800" b="1" i="0" u="none" strike="noStrike" kern="1200" cap="none" spc="0" normalizeH="0" baseline="0" dirty="0">
                <a:ln>
                  <a:noFill/>
                </a:ln>
                <a:solidFill>
                  <a:srgbClr val="D8134D"/>
                </a:solidFill>
                <a:effectLst/>
                <a:uLnTx/>
                <a:uFillTx/>
                <a:latin typeface="Calibri" panose="020F0502020204030204"/>
                <a:ea typeface="Adobe Gothic Std B" panose="020B0800000000000000" pitchFamily="34" charset="-128"/>
                <a:cs typeface="+mj-cs"/>
              </a:rPr>
              <a:t> reflexívneho cyklu </a:t>
            </a:r>
            <a:endParaRPr lang="sk-SK" dirty="0"/>
          </a:p>
        </p:txBody>
      </p:sp>
      <p:pic>
        <p:nvPicPr>
          <p:cNvPr id="5" name="Označba mesta vsebine 4">
            <a:extLst>
              <a:ext uri="{FF2B5EF4-FFF2-40B4-BE49-F238E27FC236}">
                <a16:creationId xmlns:a16="http://schemas.microsoft.com/office/drawing/2014/main" id="{C433B0CF-FD8C-67B8-4584-67733C6916A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85036" y="2075543"/>
            <a:ext cx="5910964" cy="4086134"/>
          </a:xfrm>
          <a:prstGeom prst="rect">
            <a:avLst/>
          </a:prstGeom>
        </p:spPr>
      </p:pic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08C8B7BC-203C-F54A-136F-B071DE18DA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19483" y="1800000"/>
            <a:ext cx="6235094" cy="5058000"/>
          </a:xfrm>
        </p:spPr>
        <p:txBody>
          <a:bodyPr>
            <a:normAutofit fontScale="92500"/>
          </a:bodyPr>
          <a:lstStyle/>
          <a:p>
            <a:r>
              <a:rPr lang="sk-SK" sz="2400" b="1" dirty="0"/>
              <a:t>Opis </a:t>
            </a:r>
            <a:r>
              <a:rPr lang="sk-SK" sz="2400" dirty="0"/>
              <a:t>- </a:t>
            </a:r>
            <a:r>
              <a:rPr lang="sk-SK" sz="2000" dirty="0"/>
              <a:t>opíšte udalosť alebo zážitok, o ktorom uvažujete. </a:t>
            </a:r>
          </a:p>
          <a:p>
            <a:r>
              <a:rPr lang="sk-SK" sz="2400" b="1" dirty="0"/>
              <a:t>Pocity </a:t>
            </a:r>
            <a:r>
              <a:rPr lang="sk-SK" sz="2400" dirty="0"/>
              <a:t>- </a:t>
            </a:r>
            <a:r>
              <a:rPr lang="sk-SK" sz="2000" dirty="0"/>
              <a:t>preskúmajte svoje emócie a pocity v čase udalosti. </a:t>
            </a:r>
          </a:p>
          <a:p>
            <a:r>
              <a:rPr lang="sk-SK" sz="2400" b="1" dirty="0"/>
              <a:t>Hodnotenie </a:t>
            </a:r>
            <a:r>
              <a:rPr lang="sk-SK" sz="2400" dirty="0"/>
              <a:t>- </a:t>
            </a:r>
            <a:r>
              <a:rPr lang="sk-SK" sz="2000" dirty="0"/>
              <a:t>zhodnoťte pozitívne a negatívne aspekty situácie. Čo je dobré, čo sa dá zlepšiť. </a:t>
            </a:r>
          </a:p>
          <a:p>
            <a:r>
              <a:rPr lang="sk-SK" sz="2400" b="1" dirty="0"/>
              <a:t>Analýza </a:t>
            </a:r>
            <a:r>
              <a:rPr lang="sk-SK" sz="2400" dirty="0"/>
              <a:t>- </a:t>
            </a:r>
            <a:r>
              <a:rPr lang="sk-SK" sz="2000" dirty="0"/>
              <a:t>analyzujte do hĺbky. Zvážte, čo ste sa z tejto skúsenosti naučili. </a:t>
            </a:r>
            <a:endParaRPr lang="sk-SK" dirty="0"/>
          </a:p>
          <a:p>
            <a:r>
              <a:rPr lang="sk-SK" sz="2400" b="1" dirty="0"/>
              <a:t>Výsledok </a:t>
            </a:r>
            <a:r>
              <a:rPr lang="sk-SK" sz="2400" dirty="0"/>
              <a:t>- </a:t>
            </a:r>
            <a:r>
              <a:rPr lang="sk-SK" dirty="0"/>
              <a:t>vyvodenie záverov o skúsenostiach. </a:t>
            </a:r>
            <a:r>
              <a:rPr lang="sk-SK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Čo sa dalo urobiť inak? Čo by ste urobili, keby ste sa v budúcnosti stretli s podobnou situáciou?</a:t>
            </a:r>
            <a:endParaRPr lang="sk-SK" dirty="0"/>
          </a:p>
          <a:p>
            <a:r>
              <a:rPr lang="sk-SK" sz="2400" b="1" dirty="0"/>
              <a:t>Akčný plán </a:t>
            </a:r>
            <a:r>
              <a:rPr lang="sk-SK" sz="2400" dirty="0"/>
              <a:t>- </a:t>
            </a:r>
            <a:r>
              <a:rPr lang="sk-SK" dirty="0"/>
              <a:t>vytvorte akčný plán do budúcnosti. </a:t>
            </a:r>
            <a:r>
              <a:rPr lang="sk-SK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Aké zmeny urobíte a ako uplatníte to, čo ste sa naučili z tejto reflexie?</a:t>
            </a:r>
            <a:endParaRPr lang="sk-SK" dirty="0"/>
          </a:p>
        </p:txBody>
      </p:sp>
      <p:sp>
        <p:nvSpPr>
          <p:cNvPr id="3" name="BlokTextu 2">
            <a:extLst>
              <a:ext uri="{FF2B5EF4-FFF2-40B4-BE49-F238E27FC236}">
                <a16:creationId xmlns:a16="http://schemas.microsoft.com/office/drawing/2014/main" id="{BC28D549-E946-4A07-1BA1-A68E9CE230C8}"/>
              </a:ext>
            </a:extLst>
          </p:cNvPr>
          <p:cNvSpPr txBox="1"/>
          <p:nvPr/>
        </p:nvSpPr>
        <p:spPr>
          <a:xfrm>
            <a:off x="2459736" y="2276856"/>
            <a:ext cx="1371600" cy="40011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sk-SK" sz="2000" dirty="0"/>
              <a:t>Opis</a:t>
            </a:r>
          </a:p>
        </p:txBody>
      </p:sp>
      <p:sp>
        <p:nvSpPr>
          <p:cNvPr id="6" name="BlokTextu 5">
            <a:extLst>
              <a:ext uri="{FF2B5EF4-FFF2-40B4-BE49-F238E27FC236}">
                <a16:creationId xmlns:a16="http://schemas.microsoft.com/office/drawing/2014/main" id="{842ADF0C-30E0-6774-E7ED-DDFD06D4D489}"/>
              </a:ext>
            </a:extLst>
          </p:cNvPr>
          <p:cNvSpPr txBox="1"/>
          <p:nvPr/>
        </p:nvSpPr>
        <p:spPr>
          <a:xfrm>
            <a:off x="3910584" y="3104909"/>
            <a:ext cx="1371600" cy="40011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sk-SK" sz="2000" dirty="0"/>
              <a:t>Pocity</a:t>
            </a:r>
          </a:p>
        </p:txBody>
      </p:sp>
      <p:sp>
        <p:nvSpPr>
          <p:cNvPr id="7" name="BlokTextu 6">
            <a:extLst>
              <a:ext uri="{FF2B5EF4-FFF2-40B4-BE49-F238E27FC236}">
                <a16:creationId xmlns:a16="http://schemas.microsoft.com/office/drawing/2014/main" id="{D3FA300F-8015-10AD-5CA9-CF7264B5664E}"/>
              </a:ext>
            </a:extLst>
          </p:cNvPr>
          <p:cNvSpPr txBox="1"/>
          <p:nvPr/>
        </p:nvSpPr>
        <p:spPr>
          <a:xfrm>
            <a:off x="3934968" y="4747781"/>
            <a:ext cx="1371600" cy="38472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sk-SK" sz="1900" dirty="0"/>
              <a:t>Hodnotenie</a:t>
            </a:r>
          </a:p>
        </p:txBody>
      </p:sp>
      <p:sp>
        <p:nvSpPr>
          <p:cNvPr id="8" name="BlokTextu 7">
            <a:extLst>
              <a:ext uri="{FF2B5EF4-FFF2-40B4-BE49-F238E27FC236}">
                <a16:creationId xmlns:a16="http://schemas.microsoft.com/office/drawing/2014/main" id="{23A4553F-8C5B-51D4-632A-DB9E0E571C94}"/>
              </a:ext>
            </a:extLst>
          </p:cNvPr>
          <p:cNvSpPr txBox="1"/>
          <p:nvPr/>
        </p:nvSpPr>
        <p:spPr>
          <a:xfrm>
            <a:off x="2459736" y="5577945"/>
            <a:ext cx="1371600" cy="40011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sk-SK" sz="2000" dirty="0"/>
              <a:t>Analýza</a:t>
            </a:r>
          </a:p>
        </p:txBody>
      </p:sp>
      <p:sp>
        <p:nvSpPr>
          <p:cNvPr id="9" name="BlokTextu 8">
            <a:extLst>
              <a:ext uri="{FF2B5EF4-FFF2-40B4-BE49-F238E27FC236}">
                <a16:creationId xmlns:a16="http://schemas.microsoft.com/office/drawing/2014/main" id="{8146145E-CA1E-D93B-2DF0-B16726631354}"/>
              </a:ext>
            </a:extLst>
          </p:cNvPr>
          <p:cNvSpPr txBox="1"/>
          <p:nvPr/>
        </p:nvSpPr>
        <p:spPr>
          <a:xfrm>
            <a:off x="970071" y="4740528"/>
            <a:ext cx="1371600" cy="40011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sk-SK" sz="2000" dirty="0"/>
              <a:t>Výsledok</a:t>
            </a:r>
          </a:p>
        </p:txBody>
      </p:sp>
      <p:sp>
        <p:nvSpPr>
          <p:cNvPr id="10" name="BlokTextu 9">
            <a:extLst>
              <a:ext uri="{FF2B5EF4-FFF2-40B4-BE49-F238E27FC236}">
                <a16:creationId xmlns:a16="http://schemas.microsoft.com/office/drawing/2014/main" id="{3EBBB4D0-396F-CBDE-B034-60992C86E6DC}"/>
              </a:ext>
            </a:extLst>
          </p:cNvPr>
          <p:cNvSpPr txBox="1"/>
          <p:nvPr/>
        </p:nvSpPr>
        <p:spPr>
          <a:xfrm>
            <a:off x="980022" y="3089815"/>
            <a:ext cx="1371600" cy="40011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sk-SK" sz="2000" dirty="0"/>
              <a:t>Akčný plán</a:t>
            </a:r>
          </a:p>
        </p:txBody>
      </p:sp>
    </p:spTree>
    <p:extLst>
      <p:ext uri="{BB962C8B-B14F-4D97-AF65-F5344CB8AC3E}">
        <p14:creationId xmlns:p14="http://schemas.microsoft.com/office/powerpoint/2010/main" val="4033372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Gibbsov</a:t>
            </a:r>
            <a:r>
              <a:rPr lang="sk-SK" dirty="0"/>
              <a:t> reflexívny cyklus v praxi 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57998" y="1800000"/>
            <a:ext cx="10574459" cy="4673372"/>
          </a:xfrm>
        </p:spPr>
        <p:txBody>
          <a:bodyPr>
            <a:normAutofit fontScale="62500" lnSpcReduction="2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sk-SK" sz="32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Scenár: </a:t>
            </a:r>
            <a:r>
              <a:rPr lang="sk-SK" sz="29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Ste znepokojený občan, ktorý narazil na článok v médiách, v ktorom sa tvrdí, že nová štúdia dokazuje, že populárna detská vakcína spôsobuje autizmus. Článok sa rozšíril na sociálnych sieťach a vy si nie ste istý jeho dôveryhodnosťou.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sk-SK" sz="32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Popis:</a:t>
            </a:r>
          </a:p>
          <a:p>
            <a:pPr lvl="0">
              <a:lnSpc>
                <a:spcPct val="107000"/>
              </a:lnSpc>
              <a:spcAft>
                <a:spcPts val="800"/>
              </a:spcAft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sk-SK" sz="29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Opíšte situáciu a článok: Článok tvrdí, že nová štúdia spája detskú vakcínu s autizmom, a bol vo veľkom počte zdieľaný na sociálnych sieťach.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sk-SK" sz="32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Pocity:</a:t>
            </a:r>
          </a:p>
          <a:p>
            <a:pPr lvl="0">
              <a:lnSpc>
                <a:spcPct val="107000"/>
              </a:lnSpc>
              <a:spcAft>
                <a:spcPts val="800"/>
              </a:spcAft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sk-SK" sz="29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Vyjadrite svoje počiatočné emócie: Pociťujete obavy a úzkosť z možnej škody, ktorú môže táto informácia spôsobiť, ak je nepravdivá. Zároveň ste zvedaví a chcete poznať pravdu.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sk-SK" sz="32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 Hodnotenie:</a:t>
            </a:r>
          </a:p>
          <a:p>
            <a:pPr lvl="0">
              <a:lnSpc>
                <a:spcPct val="107000"/>
              </a:lnSpc>
              <a:spcAft>
                <a:spcPts val="800"/>
              </a:spcAft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sk-SK" sz="29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Zhodnoťte situáciu: Chápete dôležitosť vakcín pre verejné zdravie a možné dôsledky </a:t>
            </a:r>
            <a:r>
              <a:rPr lang="sk-SK" sz="29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misinformácií</a:t>
            </a:r>
            <a:r>
              <a:rPr lang="sk-SK" sz="29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lvl="0">
              <a:lnSpc>
                <a:spcPct val="107000"/>
              </a:lnSpc>
              <a:spcAft>
                <a:spcPts val="800"/>
              </a:spcAft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sk-SK" sz="29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Uvedomujete si potrebu overovania faktov: Uznávate potrebu overiť dôveryhodnosť informácií.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rgbClr val="95C11F"/>
              </a:buClr>
              <a:buSzTx/>
              <a:buFont typeface="Wingdings" panose="05000000000000000000" pitchFamily="2" charset="2"/>
              <a:buNone/>
              <a:tabLst/>
              <a:defRPr/>
            </a:pPr>
            <a:endParaRPr kumimoji="0" lang="sk-SK" sz="2000" b="0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indent="0">
              <a:buNone/>
            </a:pP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948056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Gibbsov</a:t>
            </a:r>
            <a:r>
              <a:rPr lang="sk-SK" dirty="0"/>
              <a:t> reflexívny cyklus v praxi 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57998" y="1800000"/>
            <a:ext cx="10574459" cy="4673372"/>
          </a:xfrm>
        </p:spPr>
        <p:txBody>
          <a:bodyPr>
            <a:normAutofit fontScale="85000" lnSpcReduction="2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sk-SK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4. Analýza:</a:t>
            </a:r>
          </a:p>
          <a:p>
            <a:pPr marL="0" lvl="0" indent="0">
              <a:lnSpc>
                <a:spcPct val="107000"/>
              </a:lnSpc>
              <a:spcAft>
                <a:spcPts val="800"/>
              </a:spcAft>
              <a:buSzPts val="1000"/>
              <a:buNone/>
              <a:tabLst>
                <a:tab pos="457200" algn="l"/>
              </a:tabLst>
            </a:pPr>
            <a:r>
              <a:rPr lang="sk-SK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Hĺbkovo analyzujte situáciu:</a:t>
            </a:r>
          </a:p>
          <a:p>
            <a:pPr marL="742950" lvl="1" indent="-28575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914400" algn="l"/>
              </a:tabLst>
            </a:pPr>
            <a:r>
              <a:rPr lang="sk-SK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Identifikujte potenciálne zdroje informačnej hrozby: Senzačný charakter článku a nedostatok renomovaných zdrojov vyvolávajú obavy.</a:t>
            </a:r>
          </a:p>
          <a:p>
            <a:pPr marL="742950" lvl="1" indent="-28575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914400" algn="l"/>
              </a:tabLst>
            </a:pPr>
            <a:r>
              <a:rPr lang="sk-SK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Preskúmajte predsudky a motiváciu: Zvážte možnosť, že článok je politicky alebo finančne motivovaný.</a:t>
            </a:r>
          </a:p>
          <a:p>
            <a:pPr marL="742950" lvl="1" indent="-28575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914400" algn="l"/>
              </a:tabLst>
            </a:pPr>
            <a:r>
              <a:rPr lang="sk-SK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Premýšľajte o dôsledkoch: Uvedomte si, že takéto </a:t>
            </a:r>
            <a:r>
              <a:rPr lang="sk-SK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misinformácie</a:t>
            </a:r>
            <a:r>
              <a:rPr lang="sk-SK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môžu narušiť dôveru vo vakcíny a úsilie v oblasti verejného zdravia.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sk-SK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5. Výsledok: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sk-SK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Zhrňte, čo ste sa dozvedeli z analýzy:</a:t>
            </a:r>
          </a:p>
          <a:p>
            <a:pPr marL="742950" lvl="1" indent="-28575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914400" algn="l"/>
              </a:tabLst>
            </a:pPr>
            <a:r>
              <a:rPr lang="sk-SK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Dôveryhodnosť článku je vzhľadom na jeho senzácie-chtivosť a nedostatok dôveryhodných zdrojov otázna.</a:t>
            </a:r>
          </a:p>
          <a:p>
            <a:pPr marL="742950" lvl="1" indent="-28575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914400" algn="l"/>
              </a:tabLst>
            </a:pPr>
            <a:r>
              <a:rPr lang="sk-SK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 potrebné ďalej skúmať motiváciu za touto dezinformáciou.</a:t>
            </a:r>
          </a:p>
          <a:p>
            <a:pPr marL="742950" lvl="1" indent="-28575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914400" algn="l"/>
              </a:tabLst>
            </a:pPr>
            <a:r>
              <a:rPr lang="sk-SK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Potenciálne dôsledky sú závažné, vrátane zníženej miery očkovania a rizík pre verejné zdravie.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rgbClr val="95C11F"/>
              </a:buClr>
              <a:buSzTx/>
              <a:buFont typeface="Wingdings" panose="05000000000000000000" pitchFamily="2" charset="2"/>
              <a:buNone/>
              <a:tabLst/>
              <a:defRPr/>
            </a:pPr>
            <a:endParaRPr kumimoji="0" lang="sk-SK" sz="2000" b="0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indent="0">
              <a:buNone/>
            </a:pP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731793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Gibbsov</a:t>
            </a:r>
            <a:r>
              <a:rPr lang="sk-SK" dirty="0"/>
              <a:t> reflexívny cyklus v praxi 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57998" y="1800000"/>
            <a:ext cx="10574459" cy="4891086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sk-SK" sz="2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6. Akčný plán</a:t>
            </a:r>
          </a:p>
          <a:p>
            <a:pPr marL="0" lvl="0" indent="0">
              <a:lnSpc>
                <a:spcPct val="107000"/>
              </a:lnSpc>
              <a:spcAft>
                <a:spcPts val="800"/>
              </a:spcAft>
              <a:buSzPts val="1000"/>
              <a:buNone/>
              <a:tabLst>
                <a:tab pos="457200" algn="l"/>
              </a:tabLst>
            </a:pPr>
            <a:r>
              <a:rPr lang="sk-SK" sz="21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Načrtnite kroky na riešenie situácie:</a:t>
            </a:r>
          </a:p>
          <a:p>
            <a:pPr marL="742950" lvl="1" indent="-28575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914400" algn="l"/>
              </a:tabLst>
            </a:pPr>
            <a:r>
              <a:rPr lang="sk-SK" sz="21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Vykonajte dôkladnú kontrolu faktov: Preskúmajte tvrdenia a vyhľadajte informácie z dôveryhodných zdrojov.</a:t>
            </a:r>
          </a:p>
          <a:p>
            <a:pPr marL="742950" lvl="1" indent="-28575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914400" algn="l"/>
              </a:tabLst>
            </a:pPr>
            <a:r>
              <a:rPr lang="sk-SK" sz="21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Zdieľajte spoľahlivé informácie: Ak je článok skutočne zavádzajúci, zdieľajte presné informácie z dôveryhodných zdrojov, aby ste vyvrátili dezinformácie.</a:t>
            </a:r>
          </a:p>
          <a:p>
            <a:pPr marL="742950" lvl="1" indent="-28575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914400" algn="l"/>
              </a:tabLst>
            </a:pPr>
            <a:r>
              <a:rPr lang="sk-SK" sz="21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Spolupracujte s autorom alebo vydavateľom: Ak je to možné, spochybnite dôveryhodnosť článku a opýtajte sa na jeho zdroje.</a:t>
            </a:r>
          </a:p>
          <a:p>
            <a:pPr marL="742950" lvl="1" indent="-28575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914400" algn="l"/>
              </a:tabLst>
            </a:pPr>
            <a:r>
              <a:rPr lang="sk-SK" sz="21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Nahláste dezinformácie: Pomocou nástrojov na nahlasovanie v sociálnych médiách označte zavádzajúci článok.</a:t>
            </a:r>
          </a:p>
          <a:p>
            <a:pPr marL="742950" lvl="1" indent="-28575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914400" algn="l"/>
              </a:tabLst>
            </a:pPr>
            <a:r>
              <a:rPr lang="sk-SK" sz="21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Podporujte mediálnu gramotnosť: Podporujte kritické myslenie a mediálnu gramotnosť vo svojej sociálnej sieti, aby ste zabránili šíreniu takýchto informačných neprávd.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rgbClr val="95C11F"/>
              </a:buClr>
              <a:buSzTx/>
              <a:buFont typeface="Wingdings" panose="05000000000000000000" pitchFamily="2" charset="2"/>
              <a:buNone/>
              <a:tabLst/>
              <a:defRPr/>
            </a:pPr>
            <a:endParaRPr kumimoji="0" lang="sk-SK" sz="2000" b="0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indent="0">
              <a:buNone/>
            </a:pP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569553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Τίτλος 6">
            <a:extLst>
              <a:ext uri="{FF2B5EF4-FFF2-40B4-BE49-F238E27FC236}">
                <a16:creationId xmlns:a16="http://schemas.microsoft.com/office/drawing/2014/main" id="{E2D38E87-33DB-46E9-933D-FDECBD94569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193" y="-277185"/>
            <a:ext cx="11857935" cy="1782763"/>
          </a:xfrm>
        </p:spPr>
        <p:txBody>
          <a:bodyPr anchor="b">
            <a:normAutofit/>
          </a:bodyPr>
          <a:lstStyle/>
          <a:p>
            <a:pPr algn="ctr"/>
            <a:r>
              <a:rPr lang="en-US" sz="5400" dirty="0"/>
              <a:t>Modul</a:t>
            </a:r>
            <a:r>
              <a:rPr lang="sk-SK" sz="5400" dirty="0"/>
              <a:t>y</a:t>
            </a:r>
            <a:endParaRPr lang="el-GR" sz="5400" dirty="0"/>
          </a:p>
        </p:txBody>
      </p:sp>
      <p:graphicFrame>
        <p:nvGraphicFramePr>
          <p:cNvPr id="10" name="Diagram 5">
            <a:extLst>
              <a:ext uri="{FF2B5EF4-FFF2-40B4-BE49-F238E27FC236}">
                <a16:creationId xmlns:a16="http://schemas.microsoft.com/office/drawing/2014/main" id="{654CCD75-E89A-4C6C-BF75-D840AD72621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11518070"/>
              </p:ext>
            </p:extLst>
          </p:nvPr>
        </p:nvGraphicFramePr>
        <p:xfrm>
          <a:off x="791283" y="2162175"/>
          <a:ext cx="4961817" cy="34432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Γραφικό 6">
            <a:extLst>
              <a:ext uri="{FF2B5EF4-FFF2-40B4-BE49-F238E27FC236}">
                <a16:creationId xmlns:a16="http://schemas.microsoft.com/office/drawing/2014/main" id="{5E0860D2-CD37-7A1F-1396-B964A1B9D31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65504" y="46380"/>
            <a:ext cx="2839621" cy="708203"/>
          </a:xfrm>
          <a:prstGeom prst="rect">
            <a:avLst/>
          </a:prstGeom>
        </p:spPr>
      </p:pic>
      <p:graphicFrame>
        <p:nvGraphicFramePr>
          <p:cNvPr id="9" name="Διάγραμμα 5">
            <a:extLst>
              <a:ext uri="{FF2B5EF4-FFF2-40B4-BE49-F238E27FC236}">
                <a16:creationId xmlns:a16="http://schemas.microsoft.com/office/drawing/2014/main" id="{0F6221FA-CCBB-7318-4AB1-8EA358DD88C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01282605"/>
              </p:ext>
            </p:extLst>
          </p:nvPr>
        </p:nvGraphicFramePr>
        <p:xfrm>
          <a:off x="6325308" y="1505578"/>
          <a:ext cx="4961817" cy="45366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pic>
        <p:nvPicPr>
          <p:cNvPr id="8" name="Obrázok 3" descr="Obrázok, na ktorom je snímka obrazovky, písmo, elektrická modrá, grafika&#10;&#10;Automaticky generovaný popis">
            <a:extLst>
              <a:ext uri="{FF2B5EF4-FFF2-40B4-BE49-F238E27FC236}">
                <a16:creationId xmlns:a16="http://schemas.microsoft.com/office/drawing/2014/main" id="{0AAF4937-F223-9612-16ED-C5290ACF616C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60" y="6185230"/>
            <a:ext cx="2866717" cy="675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830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Gibbsov</a:t>
            </a:r>
            <a:r>
              <a:rPr lang="sk-SK" dirty="0"/>
              <a:t> reflexívny cyklus v praxi 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57998" y="1800000"/>
            <a:ext cx="10574459" cy="4891086"/>
          </a:xfrm>
        </p:spPr>
        <p:txBody>
          <a:bodyPr>
            <a:normAutofit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sk-SK" sz="2000" i="1" kern="1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Uplatnením </a:t>
            </a:r>
            <a:r>
              <a:rPr lang="sk-SK" sz="2000" i="1" kern="10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Gibbsovho</a:t>
            </a:r>
            <a:r>
              <a:rPr lang="sk-SK" sz="2000" i="1" kern="1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reflexného cyklu môžete situáciu riešiť systematickým prístupom, čím podporíte kritické myslenie a zodpovedné zdieľanie informácií v dobe, keď sa šíria dezinformácie.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rgbClr val="95C11F"/>
              </a:buClr>
              <a:buSzTx/>
              <a:buFont typeface="Wingdings" panose="05000000000000000000" pitchFamily="2" charset="2"/>
              <a:buNone/>
              <a:tabLst/>
              <a:defRPr/>
            </a:pPr>
            <a:endParaRPr kumimoji="0" lang="sk-SK" sz="2000" b="0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indent="0">
              <a:buNone/>
            </a:pPr>
            <a:endParaRPr lang="sk-SK" dirty="0"/>
          </a:p>
        </p:txBody>
      </p:sp>
      <p:sp>
        <p:nvSpPr>
          <p:cNvPr id="4" name="Ορθογώνιο 1">
            <a:extLst>
              <a:ext uri="{FF2B5EF4-FFF2-40B4-BE49-F238E27FC236}">
                <a16:creationId xmlns:a16="http://schemas.microsoft.com/office/drawing/2014/main" id="{2E817372-7504-2ABD-8E4E-B7E188934F79}"/>
              </a:ext>
            </a:extLst>
          </p:cNvPr>
          <p:cNvSpPr/>
          <p:nvPr/>
        </p:nvSpPr>
        <p:spPr>
          <a:xfrm>
            <a:off x="3418652" y="6566673"/>
            <a:ext cx="877208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sk-SK" sz="1200" dirty="0">
                <a:hlinkClick r:id="rId3"/>
              </a:rPr>
              <a:t>Zdroj </a:t>
            </a:r>
            <a:r>
              <a:rPr lang="sk-SK" sz="1200" dirty="0"/>
              <a:t>| </a:t>
            </a:r>
            <a:r>
              <a:rPr lang="sk-SK" sz="1200" dirty="0">
                <a:hlinkClick r:id="rId4"/>
              </a:rPr>
              <a:t>Licencia </a:t>
            </a:r>
            <a:r>
              <a:rPr lang="sk-SK" sz="1200" dirty="0" err="1">
                <a:hlinkClick r:id="rId4"/>
              </a:rPr>
              <a:t>Pixabay</a:t>
            </a:r>
            <a:endParaRPr lang="sk-SK" sz="1200" dirty="0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CE1A1149-69F7-D611-411C-6F07407795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1610" y="2663057"/>
            <a:ext cx="6167234" cy="4109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87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6E058616-C18C-4500-A384-B339255A49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2400" dirty="0"/>
              <a:t>Referencie a ďalšia literatúra</a:t>
            </a:r>
            <a:endParaRPr lang="en-GB" sz="2400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2C223045-2011-4DC7-8A60-9FA8F2015E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7999" y="1596571"/>
            <a:ext cx="10816017" cy="506940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sl-SI" sz="1800" dirty="0"/>
          </a:p>
          <a:p>
            <a:pPr marL="0" indent="0">
              <a:buNone/>
            </a:pPr>
            <a:r>
              <a:rPr lang="sl-SI" sz="1800" dirty="0"/>
              <a:t>Altman, D. (2014). The Mindfulness Toolbox. Eau Claire, WI: PESI Publishing &amp; Media, Inc. </a:t>
            </a:r>
          </a:p>
          <a:p>
            <a:pPr marL="0" indent="0">
              <a:buNone/>
            </a:pPr>
            <a:r>
              <a:rPr lang="sl-SI" sz="1800" dirty="0"/>
              <a:t>Carrel, S.E. (2001). The Therapist Toolbox. Thousand Oaks, California: Sage Publications, Inc. </a:t>
            </a:r>
          </a:p>
          <a:p>
            <a:pPr marL="0" indent="0">
              <a:buNone/>
            </a:pPr>
            <a:r>
              <a:rPr lang="sl-SI" sz="1800" dirty="0"/>
              <a:t>ECU Edith Cowan: Curriculum design: Reflective Learning. Retrieved from: </a:t>
            </a:r>
            <a:r>
              <a:rPr lang="sl-SI" sz="1800" dirty="0">
                <a:hlinkClick r:id="rId3"/>
              </a:rPr>
              <a:t>https://intranet.ecu.edu.au/learning/curriculum-design/teaching-strategies/reflective-learning</a:t>
            </a:r>
            <a:r>
              <a:rPr lang="sl-SI" sz="1800" dirty="0"/>
              <a:t> (September, 2023) </a:t>
            </a:r>
          </a:p>
          <a:p>
            <a:pPr marL="0" indent="0">
              <a:buNone/>
            </a:pPr>
            <a:r>
              <a:rPr lang="sl-SI" sz="1800" dirty="0"/>
              <a:t>Kassinove. H. (2013). Anger Disorders. New York: Routledge, Taylor &amp; Francis Group. </a:t>
            </a:r>
          </a:p>
          <a:p>
            <a:pPr marL="0" indent="0">
              <a:buNone/>
            </a:pPr>
            <a:r>
              <a:rPr lang="sl-SI" sz="1800" dirty="0"/>
              <a:t>Poumpouras, Evy. (2020). Becoming Bulletproof. London: Icon Books Ltd. </a:t>
            </a:r>
          </a:p>
          <a:p>
            <a:pPr marL="0" indent="0">
              <a:buNone/>
            </a:pPr>
            <a:r>
              <a:rPr lang="sl-SI" sz="1800" dirty="0"/>
              <a:t>Science Direct, Volume25, Issue 5.May 2021. The Psychology of Fake News: Reasoning. Retrieved from: </a:t>
            </a:r>
            <a:r>
              <a:rPr lang="sl-SI" sz="1800" dirty="0">
                <a:hlinkClick r:id="rId4"/>
              </a:rPr>
              <a:t>https://www.sciencedirect.com/science/article/pii/S1364661321000516</a:t>
            </a:r>
            <a:r>
              <a:rPr lang="sl-SI" sz="1800" dirty="0"/>
              <a:t> (September, 2023). </a:t>
            </a:r>
          </a:p>
          <a:p>
            <a:pPr marL="0" indent="0">
              <a:buNone/>
            </a:pPr>
            <a:r>
              <a:rPr lang="sl-SI" sz="1800" dirty="0"/>
              <a:t>Skills You Need, Helping you decelop life skills. Interpersonal Skills. Retrieved from: </a:t>
            </a:r>
            <a:r>
              <a:rPr lang="sl-SI" sz="1800" dirty="0">
                <a:hlinkClick r:id="rId5"/>
              </a:rPr>
              <a:t>https://www.skillsyouneed.com/interpersonal-skills.html</a:t>
            </a:r>
            <a:r>
              <a:rPr lang="sl-SI" sz="1800" dirty="0"/>
              <a:t> (Sepetmber, 2023). </a:t>
            </a:r>
          </a:p>
          <a:p>
            <a:pPr marL="0" indent="0">
              <a:buNone/>
            </a:pPr>
            <a:r>
              <a:rPr lang="sl-SI" sz="1800" dirty="0"/>
              <a:t>University of Edinburgh. Reflection Toolkit. Retrieved from: </a:t>
            </a:r>
            <a:r>
              <a:rPr lang="sl-SI" sz="1800" dirty="0">
                <a:hlinkClick r:id="rId6"/>
              </a:rPr>
              <a:t>https://www.ed.ac.uk/reflection/reflectors-toolkit/reflecting-on-experience</a:t>
            </a:r>
            <a:r>
              <a:rPr lang="sl-SI" sz="1800" dirty="0"/>
              <a:t>   (September, 2023) </a:t>
            </a:r>
          </a:p>
          <a:p>
            <a:endParaRPr lang="en-GB" sz="1800" dirty="0"/>
          </a:p>
          <a:p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3735810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6E058616-C18C-4500-A384-B339255A49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2400" dirty="0"/>
              <a:t>Referencie a ďalšia literatúra</a:t>
            </a:r>
            <a:endParaRPr lang="en-GB" sz="2400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2C223045-2011-4DC7-8A60-9FA8F2015E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7999" y="1596571"/>
            <a:ext cx="10816017" cy="506940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sl-SI" sz="18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95C11F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sl-SI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University</a:t>
            </a:r>
            <a:r>
              <a:rPr kumimoji="0" lang="sl-SI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sl-SI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</a:t>
            </a:r>
            <a:r>
              <a:rPr kumimoji="0" lang="sl-SI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sl-SI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Reading</a:t>
            </a:r>
            <a:r>
              <a:rPr kumimoji="0" lang="sl-SI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sl-SI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Practice-based</a:t>
            </a:r>
            <a:r>
              <a:rPr kumimoji="0" lang="sl-SI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sl-SI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</a:t>
            </a:r>
            <a:r>
              <a:rPr kumimoji="0" lang="sl-SI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sl-SI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reflective</a:t>
            </a:r>
            <a:r>
              <a:rPr kumimoji="0" lang="sl-SI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sl-SI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learning</a:t>
            </a:r>
            <a:r>
              <a:rPr kumimoji="0" lang="sl-SI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sl-SI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Retrieved</a:t>
            </a:r>
            <a:r>
              <a:rPr kumimoji="0" lang="sl-SI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sl-SI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from</a:t>
            </a:r>
            <a:r>
              <a:rPr kumimoji="0" lang="sl-SI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sl-SI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/>
              </a:rPr>
              <a:t>https://libguides.reading.ac.uk/reflective/thinking</a:t>
            </a:r>
            <a:r>
              <a:rPr kumimoji="0" lang="sl-SI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(September, 2023). </a:t>
            </a:r>
          </a:p>
          <a:p>
            <a:pPr marL="0" indent="0">
              <a:buNone/>
            </a:pPr>
            <a:r>
              <a:rPr lang="sl-SI" sz="1800" dirty="0" err="1"/>
              <a:t>Wardle</a:t>
            </a:r>
            <a:r>
              <a:rPr lang="sl-SI" sz="1800" dirty="0"/>
              <a:t>, C., </a:t>
            </a:r>
            <a:r>
              <a:rPr lang="sl-SI" sz="1800" dirty="0" err="1"/>
              <a:t>Derakhshan</a:t>
            </a:r>
            <a:r>
              <a:rPr lang="sl-SI" sz="1800" dirty="0"/>
              <a:t>, H. (2017). </a:t>
            </a:r>
            <a:r>
              <a:rPr lang="sl-SI" sz="1800" dirty="0" err="1"/>
              <a:t>Information</a:t>
            </a:r>
            <a:r>
              <a:rPr lang="sl-SI" sz="1800" dirty="0"/>
              <a:t> </a:t>
            </a:r>
            <a:r>
              <a:rPr lang="sl-SI" sz="1800" dirty="0" err="1"/>
              <a:t>Disorder</a:t>
            </a:r>
            <a:r>
              <a:rPr lang="sl-SI" sz="1800" dirty="0"/>
              <a:t> , </a:t>
            </a:r>
            <a:r>
              <a:rPr lang="sl-SI" sz="1800" dirty="0" err="1"/>
              <a:t>Toward</a:t>
            </a:r>
            <a:r>
              <a:rPr lang="sl-SI" sz="1800" dirty="0"/>
              <a:t> </a:t>
            </a:r>
            <a:r>
              <a:rPr lang="sl-SI" sz="1800" dirty="0" err="1"/>
              <a:t>an</a:t>
            </a:r>
            <a:r>
              <a:rPr lang="sl-SI" sz="1800" dirty="0"/>
              <a:t> </a:t>
            </a:r>
            <a:r>
              <a:rPr lang="sl-SI" sz="1800" dirty="0" err="1"/>
              <a:t>interdisciplinary</a:t>
            </a:r>
            <a:r>
              <a:rPr lang="sl-SI" sz="1800" dirty="0"/>
              <a:t> </a:t>
            </a:r>
            <a:r>
              <a:rPr lang="sl-SI" sz="1800" dirty="0" err="1"/>
              <a:t>framework</a:t>
            </a:r>
            <a:r>
              <a:rPr lang="sl-SI" sz="1800" dirty="0"/>
              <a:t> </a:t>
            </a:r>
            <a:r>
              <a:rPr lang="sl-SI" sz="1800" dirty="0" err="1"/>
              <a:t>for</a:t>
            </a:r>
            <a:r>
              <a:rPr lang="sl-SI" sz="1800" dirty="0"/>
              <a:t> </a:t>
            </a:r>
            <a:r>
              <a:rPr lang="sl-SI" sz="1800" dirty="0" err="1"/>
              <a:t>research</a:t>
            </a:r>
            <a:r>
              <a:rPr lang="sl-SI" sz="1800" dirty="0"/>
              <a:t> </a:t>
            </a:r>
            <a:r>
              <a:rPr lang="sl-SI" sz="1800" dirty="0" err="1"/>
              <a:t>and</a:t>
            </a:r>
            <a:r>
              <a:rPr lang="sl-SI" sz="1800" dirty="0"/>
              <a:t> </a:t>
            </a:r>
            <a:r>
              <a:rPr lang="sl-SI" sz="1800" dirty="0" err="1"/>
              <a:t>policy</a:t>
            </a:r>
            <a:r>
              <a:rPr lang="sl-SI" sz="1800" dirty="0"/>
              <a:t> </a:t>
            </a:r>
            <a:r>
              <a:rPr lang="sl-SI" sz="1800" dirty="0" err="1"/>
              <a:t>making</a:t>
            </a:r>
            <a:r>
              <a:rPr lang="sl-SI" sz="1800" dirty="0"/>
              <a:t>.  </a:t>
            </a:r>
            <a:r>
              <a:rPr lang="sl-SI" sz="1800" dirty="0" err="1"/>
              <a:t>Strasboutg</a:t>
            </a:r>
            <a:r>
              <a:rPr lang="sl-SI" sz="1800" dirty="0"/>
              <a:t>: </a:t>
            </a:r>
            <a:r>
              <a:rPr lang="sl-SI" sz="1800" dirty="0" err="1"/>
              <a:t>Council</a:t>
            </a:r>
            <a:r>
              <a:rPr lang="sl-SI" sz="1800" dirty="0"/>
              <a:t> </a:t>
            </a:r>
            <a:r>
              <a:rPr lang="sl-SI" sz="1800" dirty="0" err="1"/>
              <a:t>of</a:t>
            </a:r>
            <a:r>
              <a:rPr lang="sl-SI" sz="1800" dirty="0"/>
              <a:t> </a:t>
            </a:r>
            <a:r>
              <a:rPr lang="sl-SI" sz="1800" dirty="0" err="1"/>
              <a:t>Europe</a:t>
            </a:r>
            <a:r>
              <a:rPr lang="sl-SI" sz="1800" dirty="0"/>
              <a:t> F-67075. </a:t>
            </a:r>
            <a:endParaRPr lang="en-GB" sz="1800" dirty="0"/>
          </a:p>
          <a:p>
            <a:endParaRPr lang="en-GB" sz="1800" dirty="0"/>
          </a:p>
          <a:p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215481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5">
            <a:extLst>
              <a:ext uri="{FF2B5EF4-FFF2-40B4-BE49-F238E27FC236}">
                <a16:creationId xmlns:a16="http://schemas.microsoft.com/office/drawing/2014/main" id="{807C98D1-01AE-4DFA-9C42-DDBEB533C1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9736" y="2433105"/>
            <a:ext cx="2612304" cy="2612304"/>
          </a:xfrm>
          <a:prstGeom prst="rect">
            <a:avLst/>
          </a:prstGeom>
        </p:spPr>
      </p:pic>
      <p:sp>
        <p:nvSpPr>
          <p:cNvPr id="24" name="Τίτλος 6">
            <a:extLst>
              <a:ext uri="{FF2B5EF4-FFF2-40B4-BE49-F238E27FC236}">
                <a16:creationId xmlns:a16="http://schemas.microsoft.com/office/drawing/2014/main" id="{88F39797-8ECA-4CC0-ADFC-28793E1CA72E}"/>
              </a:ext>
            </a:extLst>
          </p:cNvPr>
          <p:cNvSpPr txBox="1">
            <a:spLocks/>
          </p:cNvSpPr>
          <p:nvPr/>
        </p:nvSpPr>
        <p:spPr>
          <a:xfrm>
            <a:off x="3210313" y="4867475"/>
            <a:ext cx="539115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l-GR" sz="2000" kern="1200" dirty="0">
                <a:solidFill>
                  <a:srgbClr val="7030A0"/>
                </a:solidFill>
                <a:latin typeface="Gill Sans Ultra Bold" panose="020B0A02020104020203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sk-SK" sz="3200" b="1" dirty="0">
                <a:solidFill>
                  <a:schemeClr val="bg1"/>
                </a:solidFill>
                <a:latin typeface="+mj-lt"/>
              </a:rPr>
              <a:t>Gratulujeme</a:t>
            </a:r>
            <a:r>
              <a:rPr lang="en-US" sz="3200" b="1" dirty="0">
                <a:solidFill>
                  <a:schemeClr val="bg1"/>
                </a:solidFill>
                <a:latin typeface="+mj-lt"/>
              </a:rPr>
              <a:t>!</a:t>
            </a:r>
            <a:r>
              <a:rPr lang="en-US" sz="2800" b="1" dirty="0">
                <a:solidFill>
                  <a:schemeClr val="bg1"/>
                </a:solidFill>
                <a:latin typeface="+mj-lt"/>
              </a:rPr>
              <a:t/>
            </a:r>
            <a:br>
              <a:rPr lang="en-US" sz="2800" b="1" dirty="0">
                <a:solidFill>
                  <a:schemeClr val="bg1"/>
                </a:solidFill>
                <a:latin typeface="+mj-lt"/>
              </a:rPr>
            </a:br>
            <a:r>
              <a:rPr lang="sk-SK" b="1" dirty="0">
                <a:solidFill>
                  <a:schemeClr val="bg1"/>
                </a:solidFill>
                <a:latin typeface="+mj-lt"/>
              </a:rPr>
              <a:t>Dokončili ste tento modul</a:t>
            </a:r>
            <a:endParaRPr lang="en-US" sz="28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820CF07E-63BD-943B-4C02-57982ED82E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7373" y="6234021"/>
            <a:ext cx="1406013" cy="492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Ορθογώνιο 5">
            <a:extLst>
              <a:ext uri="{FF2B5EF4-FFF2-40B4-BE49-F238E27FC236}">
                <a16:creationId xmlns:a16="http://schemas.microsoft.com/office/drawing/2014/main" id="{44116D37-2457-87B8-D92F-855339CFE361}"/>
              </a:ext>
            </a:extLst>
          </p:cNvPr>
          <p:cNvSpPr/>
          <p:nvPr/>
        </p:nvSpPr>
        <p:spPr>
          <a:xfrm>
            <a:off x="2887037" y="6258631"/>
            <a:ext cx="7695469" cy="6324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sk-SK" sz="1100" b="0" i="0" dirty="0">
                <a:latin typeface="+mj-lt"/>
              </a:rPr>
              <a:t>Financované Európskou úniou. Vyjadrené názory a postoje sú názormi a vyhláseniami autora(-</a:t>
            </a:r>
            <a:r>
              <a:rPr lang="sk-SK" sz="1100" b="0" i="0" dirty="0" err="1">
                <a:latin typeface="+mj-lt"/>
              </a:rPr>
              <a:t>ov</a:t>
            </a:r>
            <a:r>
              <a:rPr lang="sk-SK" sz="1100" b="0" i="0" dirty="0">
                <a:latin typeface="+mj-lt"/>
              </a:rPr>
              <a:t>) a nemusia nevyhnutne odrážať názory a stanoviská Európskej únie alebo Európskej výkonnej agentúry pre vzdelávanie a kultúru (EACEA). Európska únia ani EACEA za </a:t>
            </a:r>
            <a:r>
              <a:rPr lang="sk-SK" sz="1100" b="0" i="0" dirty="0" err="1">
                <a:latin typeface="+mj-lt"/>
              </a:rPr>
              <a:t>ne</a:t>
            </a:r>
            <a:r>
              <a:rPr lang="sk-SK" sz="1100" b="0" i="0" dirty="0">
                <a:latin typeface="+mj-lt"/>
              </a:rPr>
              <a:t> nepreberajú žiadnu zodpovednosť.</a:t>
            </a:r>
            <a:endParaRPr lang="sk-SK" sz="1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5830B8B-25B5-4DAD-5AA5-C563F5FA43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/>
              <a:t>Reflexívne zručnosti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246019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Τίτλος 10">
            <a:extLst>
              <a:ext uri="{FF2B5EF4-FFF2-40B4-BE49-F238E27FC236}">
                <a16:creationId xmlns:a16="http://schemas.microsoft.com/office/drawing/2014/main" id="{70D46B22-84E1-43AA-85C7-DBAEC0E274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0032" y="1352412"/>
            <a:ext cx="10515600" cy="618346"/>
          </a:xfrm>
        </p:spPr>
        <p:txBody>
          <a:bodyPr/>
          <a:lstStyle/>
          <a:p>
            <a:r>
              <a:rPr lang="sk-SK" dirty="0"/>
              <a:t>Ciele</a:t>
            </a:r>
          </a:p>
        </p:txBody>
      </p:sp>
      <p:pic>
        <p:nvPicPr>
          <p:cNvPr id="15" name="Γραφικό 14" descr="Στόχος με συμπαγές γέμισμα">
            <a:extLst>
              <a:ext uri="{FF2B5EF4-FFF2-40B4-BE49-F238E27FC236}">
                <a16:creationId xmlns:a16="http://schemas.microsoft.com/office/drawing/2014/main" id="{4313419D-52B3-4469-9529-313D9EB0AF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8412367" y="2213810"/>
            <a:ext cx="3779633" cy="3779633"/>
          </a:xfrm>
          <a:prstGeom prst="rect">
            <a:avLst/>
          </a:prstGeom>
        </p:spPr>
      </p:pic>
      <p:sp>
        <p:nvSpPr>
          <p:cNvPr id="5" name="Θέση περιεχομένου 4">
            <a:extLst>
              <a:ext uri="{FF2B5EF4-FFF2-40B4-BE49-F238E27FC236}">
                <a16:creationId xmlns:a16="http://schemas.microsoft.com/office/drawing/2014/main" id="{A8A9FD9A-D149-4CB3-A9BB-556DD2E24D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7999" y="2409371"/>
            <a:ext cx="8121543" cy="3779632"/>
          </a:xfrm>
        </p:spPr>
        <p:txBody>
          <a:bodyPr>
            <a:normAutofit fontScale="85000" lnSpcReduction="20000"/>
          </a:bodyPr>
          <a:lstStyle/>
          <a:p>
            <a:pPr>
              <a:buClr>
                <a:srgbClr val="95C11F"/>
              </a:buClr>
              <a:buFont typeface="Wingdings" panose="05000000000000000000" pitchFamily="2" charset="2"/>
              <a:buChar char="ü"/>
            </a:pPr>
            <a:r>
              <a:rPr lang="sk-SK" sz="2400" dirty="0"/>
              <a:t>Rozvíjať schopnosť kritického myslenia pri stretávaní sa s informáciami, rozlišovať fakty od názorov a posudzovať dôveryhodnosť a spoľahlivosť zdrojov.</a:t>
            </a:r>
          </a:p>
          <a:p>
            <a:pPr>
              <a:buClr>
                <a:srgbClr val="95C11F"/>
              </a:buClr>
            </a:pPr>
            <a:r>
              <a:rPr lang="sk-SK" sz="2400" dirty="0">
                <a:effectLst/>
                <a:ea typeface="Calibri" panose="020F0502020204030204" pitchFamily="34" charset="0"/>
              </a:rPr>
              <a:t>Porozumieť rôznym mediálnym kanálom a platformám, rozpoznať zaujatosť a propagandu.</a:t>
            </a:r>
            <a:endParaRPr lang="sk-SK" sz="2400" dirty="0"/>
          </a:p>
          <a:p>
            <a:pPr>
              <a:lnSpc>
                <a:spcPct val="107000"/>
              </a:lnSpc>
              <a:spcAft>
                <a:spcPts val="800"/>
              </a:spcAft>
              <a:buClr>
                <a:srgbClr val="95C11F"/>
              </a:buClr>
            </a:pPr>
            <a:r>
              <a:rPr lang="sk-SK" sz="2400" kern="1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Overovanie správnosti informácií prostredníctvom overovania faktov, krížových odkazov a posudzovania dôveryhodnosti autorov a zdrojov.</a:t>
            </a:r>
            <a:endParaRPr lang="sk-SK" sz="24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Clr>
                <a:srgbClr val="95C11F"/>
              </a:buClr>
            </a:pPr>
            <a:r>
              <a:rPr lang="sk-SK" sz="2400" dirty="0">
                <a:effectLst/>
                <a:ea typeface="Calibri" panose="020F0502020204030204" pitchFamily="34" charset="0"/>
              </a:rPr>
              <a:t>Preskúmať etické dôsledky zdieľania a šírenia informácií a dôležitosť predchádzania šíreniu dezinformácií.</a:t>
            </a:r>
            <a:endParaRPr lang="sk-SK" sz="2400" dirty="0"/>
          </a:p>
          <a:p>
            <a:pPr>
              <a:buClr>
                <a:srgbClr val="95C11F"/>
              </a:buClr>
            </a:pPr>
            <a:r>
              <a:rPr lang="sk-SK" sz="2400" dirty="0">
                <a:effectLst/>
                <a:ea typeface="Calibri" panose="020F0502020204030204" pitchFamily="34" charset="0"/>
              </a:rPr>
              <a:t>Zdôrazniť význam konštruktívneho dialógu a spolupráce pri riešení informačných porúch.</a:t>
            </a:r>
            <a:endParaRPr lang="sk-SK" sz="2400" dirty="0"/>
          </a:p>
        </p:txBody>
      </p:sp>
    </p:spTree>
    <p:extLst>
      <p:ext uri="{BB962C8B-B14F-4D97-AF65-F5344CB8AC3E}">
        <p14:creationId xmlns:p14="http://schemas.microsoft.com/office/powerpoint/2010/main" val="2033093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Τίτλος 4">
            <a:extLst>
              <a:ext uri="{FF2B5EF4-FFF2-40B4-BE49-F238E27FC236}">
                <a16:creationId xmlns:a16="http://schemas.microsoft.com/office/drawing/2014/main" id="{779F93A1-3BC4-4CAA-B56F-3375A7D001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Úvod </a:t>
            </a:r>
          </a:p>
        </p:txBody>
      </p:sp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id="{13725DC3-E1D4-4E92-AF5A-F0DED3AA5B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7999" y="1799999"/>
            <a:ext cx="7326368" cy="4865977"/>
          </a:xfrm>
        </p:spPr>
        <p:txBody>
          <a:bodyPr>
            <a:normAutofit fontScale="925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sk-SK" sz="2200" b="1" i="0" dirty="0">
                <a:solidFill>
                  <a:srgbClr val="333333"/>
                </a:solidFill>
                <a:effectLst/>
              </a:rPr>
              <a:t>Terminológia reflexie sa vzťahuje na </a:t>
            </a:r>
            <a:r>
              <a:rPr lang="sk-SK" sz="2200" b="0" i="0" dirty="0">
                <a:solidFill>
                  <a:srgbClr val="333333"/>
                </a:solidFill>
                <a:effectLst/>
              </a:rPr>
              <a:t>kognitívne procesy myslenia a usudzovania, ktoré nám umožňujú presnejšie pochopiť význam a rozmery konkrétneho javu, udalosti alebo správania.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sk-SK" sz="2200" b="1" i="0" dirty="0">
                <a:solidFill>
                  <a:srgbClr val="333333"/>
                </a:solidFill>
                <a:effectLst/>
              </a:rPr>
              <a:t>Sebareflexia </a:t>
            </a:r>
            <a:r>
              <a:rPr lang="sk-SK" sz="2200" b="0" i="0" dirty="0">
                <a:solidFill>
                  <a:srgbClr val="333333"/>
                </a:solidFill>
                <a:effectLst/>
              </a:rPr>
              <a:t>nám umožňuje lepšie si uvedomiť vlastný spôsob konania, myslenia a cítenia a ponúka nám učenie sa o sebe samých, učenie sa o druhých a o vzťahoch a ponúka nám mnohé rozvojové výhody, ktoré nám ľuďom pomáhajú efektívnejšie spolupracovať.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sk-SK" sz="2200" b="1" i="0" dirty="0">
                <a:solidFill>
                  <a:srgbClr val="333333"/>
                </a:solidFill>
                <a:effectLst/>
              </a:rPr>
              <a:t>Reflexia a informačný neporiadok </a:t>
            </a:r>
            <a:r>
              <a:rPr lang="sk-SK" sz="2200" b="0" i="0" dirty="0">
                <a:solidFill>
                  <a:srgbClr val="333333"/>
                </a:solidFill>
                <a:effectLst/>
              </a:rPr>
              <a:t>sú vzájomne prepojené pojmy, ktoré sú relevantné pre spôsob, akým sa informácie distribuujú, konzumujú a spracúvajú v kontexte súčasnej digitálnej éry. V posledných rokoch zaznamenali výrazný nárast svojho významu, najmä v súvislosti s nástupom sociálnych médií a online platforiem.</a:t>
            </a:r>
          </a:p>
        </p:txBody>
      </p:sp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E8EEE4EC-63E9-6972-430F-CC14A4417D7F}"/>
              </a:ext>
            </a:extLst>
          </p:cNvPr>
          <p:cNvSpPr/>
          <p:nvPr/>
        </p:nvSpPr>
        <p:spPr>
          <a:xfrm>
            <a:off x="3230393" y="6504094"/>
            <a:ext cx="877208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sk-SK" sz="1200" dirty="0">
                <a:hlinkClick r:id="rId3"/>
              </a:rPr>
              <a:t>Zdroj </a:t>
            </a:r>
            <a:r>
              <a:rPr lang="sk-SK" sz="1200" dirty="0"/>
              <a:t>| </a:t>
            </a:r>
            <a:r>
              <a:rPr lang="sk-SK" sz="1200" dirty="0">
                <a:hlinkClick r:id="rId4"/>
              </a:rPr>
              <a:t>Licencia </a:t>
            </a:r>
            <a:r>
              <a:rPr lang="sk-SK" sz="1200" dirty="0" err="1">
                <a:hlinkClick r:id="rId4"/>
              </a:rPr>
              <a:t>Pixabay</a:t>
            </a:r>
            <a:endParaRPr lang="sk-SK" sz="1200" dirty="0"/>
          </a:p>
        </p:txBody>
      </p:sp>
      <p:pic>
        <p:nvPicPr>
          <p:cNvPr id="7" name="Εικόνα 6" descr="Εικόνα που περιέχει μάτια, κοντινή λήψη, εκκλησιαστικό όργανο, ίριδα&#10;&#10;Περιγραφή που δημιουργήθηκε αυτόματα">
            <a:extLst>
              <a:ext uri="{FF2B5EF4-FFF2-40B4-BE49-F238E27FC236}">
                <a16:creationId xmlns:a16="http://schemas.microsoft.com/office/drawing/2014/main" id="{3943627A-1B1F-5BC9-81F2-EC15B3681CA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4826" y="1800000"/>
            <a:ext cx="4251669" cy="1418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537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Τίτλος 4">
            <a:extLst>
              <a:ext uri="{FF2B5EF4-FFF2-40B4-BE49-F238E27FC236}">
                <a16:creationId xmlns:a16="http://schemas.microsoft.com/office/drawing/2014/main" id="{779F93A1-3BC4-4CAA-B56F-3375A7D001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err="1"/>
              <a:t>Čo </a:t>
            </a:r>
            <a:r>
              <a:rPr lang="sl-SI" dirty="0"/>
              <a:t>sú </a:t>
            </a:r>
            <a:r>
              <a:rPr lang="sl-SI" dirty="0" err="1"/>
              <a:t>reflexívne zručnosti</a:t>
            </a:r>
            <a:r>
              <a:rPr lang="sl-SI" dirty="0"/>
              <a:t>?  </a:t>
            </a:r>
            <a:endParaRPr lang="en-GB" dirty="0"/>
          </a:p>
        </p:txBody>
      </p:sp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id="{13725DC3-E1D4-4E92-AF5A-F0DED3AA5B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7999" y="1799999"/>
            <a:ext cx="7511944" cy="4865977"/>
          </a:xfrm>
        </p:spPr>
        <p:txBody>
          <a:bodyPr>
            <a:normAutofit fontScale="925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2200" b="1" i="0" dirty="0">
                <a:solidFill>
                  <a:srgbClr val="333333"/>
                </a:solidFill>
                <a:effectLst/>
              </a:rPr>
              <a:t>Reflexívne zručnosti </a:t>
            </a:r>
            <a:r>
              <a:rPr lang="en-US" sz="2200" b="0" i="0" dirty="0">
                <a:solidFill>
                  <a:srgbClr val="333333"/>
                </a:solidFill>
                <a:effectLst/>
              </a:rPr>
              <a:t>zahŕňajú celý rad kognitívnych a emocionálnych schopností, ktoré jednotlivcom umožňujú kritické posudzovanie, hodnotenie a úspešnú orientáciu v informáciách. Získanie a uplatňovanie týchto schopností je mimoriadne dôležité pre jednotlivcov, aby mohli efektívne prechádzať a chápať informačné prostredie, najmä v </a:t>
            </a:r>
            <a:r>
              <a:rPr lang="en-US" sz="2200" b="0" i="0" dirty="0" err="1">
                <a:solidFill>
                  <a:srgbClr val="333333"/>
                </a:solidFill>
                <a:effectLst/>
              </a:rPr>
              <a:t>oblasti</a:t>
            </a:r>
            <a:r>
              <a:rPr lang="en-US" sz="2200" b="0" i="0" dirty="0">
                <a:solidFill>
                  <a:srgbClr val="333333"/>
                </a:solidFill>
                <a:effectLst/>
              </a:rPr>
              <a:t> </a:t>
            </a:r>
            <a:r>
              <a:rPr lang="sk-SK" sz="2200" b="0" i="0" dirty="0">
                <a:solidFill>
                  <a:srgbClr val="333333"/>
                </a:solidFill>
                <a:effectLst/>
              </a:rPr>
              <a:t>informačných hrozieb</a:t>
            </a:r>
            <a:r>
              <a:rPr lang="en-US" sz="2200" b="0" i="0" dirty="0">
                <a:solidFill>
                  <a:srgbClr val="333333"/>
                </a:solidFill>
                <a:effectLst/>
              </a:rPr>
              <a:t>, ktorá označuje šírenie nepresných alebo klamlivých informácií.</a:t>
            </a:r>
            <a:endParaRPr lang="sl-SI" sz="2200" b="0" i="0" dirty="0">
              <a:solidFill>
                <a:srgbClr val="333333"/>
              </a:solidFill>
              <a:effectLst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sk-SK" sz="2200" b="0" i="0" dirty="0">
                <a:solidFill>
                  <a:srgbClr val="333333"/>
                </a:solidFill>
                <a:effectLst/>
              </a:rPr>
              <a:t>Reflexívne zručnosti</a:t>
            </a:r>
            <a:r>
              <a:rPr lang="en-US" sz="2200" b="0" i="0" dirty="0">
                <a:solidFill>
                  <a:srgbClr val="333333"/>
                </a:solidFill>
                <a:effectLst/>
              </a:rPr>
              <a:t> zohrávajú kľúčovú úlohu pri </a:t>
            </a:r>
            <a:r>
              <a:rPr lang="en-US" sz="2200" b="0" i="0" dirty="0" err="1">
                <a:solidFill>
                  <a:srgbClr val="333333"/>
                </a:solidFill>
                <a:effectLst/>
              </a:rPr>
              <a:t>riešení</a:t>
            </a:r>
            <a:r>
              <a:rPr lang="en-US" sz="2200" b="0" i="0" dirty="0">
                <a:solidFill>
                  <a:srgbClr val="333333"/>
                </a:solidFill>
                <a:effectLst/>
              </a:rPr>
              <a:t> </a:t>
            </a:r>
            <a:r>
              <a:rPr lang="en-US" sz="2200" b="0" i="0" dirty="0" err="1">
                <a:solidFill>
                  <a:srgbClr val="333333"/>
                </a:solidFill>
                <a:effectLst/>
              </a:rPr>
              <a:t>informačn</a:t>
            </a:r>
            <a:r>
              <a:rPr lang="sk-SK" sz="2200" b="0" i="0" dirty="0" err="1">
                <a:solidFill>
                  <a:srgbClr val="333333"/>
                </a:solidFill>
                <a:effectLst/>
              </a:rPr>
              <a:t>ých</a:t>
            </a:r>
            <a:r>
              <a:rPr lang="sk-SK" sz="2200" b="0" i="0" dirty="0">
                <a:solidFill>
                  <a:srgbClr val="333333"/>
                </a:solidFill>
                <a:effectLst/>
              </a:rPr>
              <a:t> hrozieb</a:t>
            </a:r>
            <a:r>
              <a:rPr lang="en-US" sz="2200" b="0" i="0" dirty="0">
                <a:solidFill>
                  <a:srgbClr val="333333"/>
                </a:solidFill>
                <a:effectLst/>
              </a:rPr>
              <a:t> tým, </a:t>
            </a:r>
            <a:r>
              <a:rPr lang="en-US" sz="2200" b="0" i="0" dirty="0" err="1">
                <a:solidFill>
                  <a:srgbClr val="333333"/>
                </a:solidFill>
                <a:effectLst/>
              </a:rPr>
              <a:t>že</a:t>
            </a:r>
            <a:r>
              <a:rPr lang="en-US" sz="2200" b="0" i="0" dirty="0">
                <a:solidFill>
                  <a:srgbClr val="333333"/>
                </a:solidFill>
                <a:effectLst/>
              </a:rPr>
              <a:t> </a:t>
            </a:r>
            <a:r>
              <a:rPr lang="en-US" sz="2200" b="0" i="0" dirty="0" err="1">
                <a:solidFill>
                  <a:srgbClr val="333333"/>
                </a:solidFill>
                <a:effectLst/>
              </a:rPr>
              <a:t>podporujú</a:t>
            </a:r>
            <a:r>
              <a:rPr lang="en-US" sz="2200" b="0" i="0" dirty="0">
                <a:solidFill>
                  <a:srgbClr val="333333"/>
                </a:solidFill>
                <a:effectLst/>
              </a:rPr>
              <a:t> spoločnosť, ktorá je vzdelanejšia a schopná rozlišovať. </a:t>
            </a:r>
            <a:r>
              <a:rPr lang="en-US" sz="2200" b="0" i="0" dirty="0" err="1">
                <a:solidFill>
                  <a:srgbClr val="333333"/>
                </a:solidFill>
                <a:effectLst/>
              </a:rPr>
              <a:t>Prítomnosť</a:t>
            </a:r>
            <a:r>
              <a:rPr lang="en-US" sz="2200" b="0" i="0" dirty="0">
                <a:solidFill>
                  <a:srgbClr val="333333"/>
                </a:solidFill>
                <a:effectLst/>
              </a:rPr>
              <a:t> </a:t>
            </a:r>
            <a:r>
              <a:rPr lang="sk-SK" sz="2200" b="0" i="0" dirty="0">
                <a:solidFill>
                  <a:srgbClr val="333333"/>
                </a:solidFill>
                <a:effectLst/>
              </a:rPr>
              <a:t>dezinformácií a ďalších informačných hrozieb</a:t>
            </a:r>
            <a:r>
              <a:rPr lang="en-US" sz="2200" b="0" i="0" dirty="0">
                <a:solidFill>
                  <a:srgbClr val="333333"/>
                </a:solidFill>
                <a:effectLst/>
              </a:rPr>
              <a:t> má potenciál vyvolať stav zmätenosti, </a:t>
            </a:r>
            <a:r>
              <a:rPr lang="en-US" sz="2200" b="0" i="0" dirty="0" err="1">
                <a:solidFill>
                  <a:srgbClr val="333333"/>
                </a:solidFill>
                <a:effectLst/>
              </a:rPr>
              <a:t>skepticizmu</a:t>
            </a:r>
            <a:r>
              <a:rPr lang="en-US" sz="2200" b="0" i="0" dirty="0">
                <a:solidFill>
                  <a:srgbClr val="333333"/>
                </a:solidFill>
                <a:effectLst/>
              </a:rPr>
              <a:t>, </a:t>
            </a:r>
            <a:r>
              <a:rPr lang="en-US" sz="2200" b="0" i="0" dirty="0" err="1">
                <a:solidFill>
                  <a:srgbClr val="333333"/>
                </a:solidFill>
                <a:effectLst/>
              </a:rPr>
              <a:t>ako</a:t>
            </a:r>
            <a:r>
              <a:rPr lang="en-US" sz="2200" b="0" i="0" dirty="0">
                <a:solidFill>
                  <a:srgbClr val="333333"/>
                </a:solidFill>
                <a:effectLst/>
              </a:rPr>
              <a:t> </a:t>
            </a:r>
            <a:r>
              <a:rPr lang="en-US" sz="2200" b="0" i="0" dirty="0" err="1">
                <a:solidFill>
                  <a:srgbClr val="333333"/>
                </a:solidFill>
                <a:effectLst/>
              </a:rPr>
              <a:t>aj</a:t>
            </a:r>
            <a:r>
              <a:rPr lang="en-US" sz="2200" b="0" i="0" dirty="0">
                <a:solidFill>
                  <a:srgbClr val="333333"/>
                </a:solidFill>
                <a:effectLst/>
              </a:rPr>
              <a:t> sociálnej a politickej roztrieštenosti </a:t>
            </a:r>
            <a:r>
              <a:rPr lang="sl-SI" sz="2200" b="0" i="0" dirty="0">
                <a:solidFill>
                  <a:srgbClr val="333333"/>
                </a:solidFill>
                <a:effectLst/>
              </a:rPr>
              <a:t>a </a:t>
            </a:r>
            <a:r>
              <a:rPr lang="nl-NL" sz="2200" b="0" i="0" dirty="0">
                <a:solidFill>
                  <a:srgbClr val="333333"/>
                </a:solidFill>
                <a:effectLst/>
              </a:rPr>
              <a:t>polarizácie</a:t>
            </a:r>
            <a:r>
              <a:rPr lang="sl-SI" sz="2200" b="0" i="0" dirty="0">
                <a:solidFill>
                  <a:srgbClr val="333333"/>
                </a:solidFill>
                <a:effectLst/>
              </a:rPr>
              <a:t>. </a:t>
            </a:r>
            <a:r>
              <a:rPr lang="en-US" sz="2200" b="0" i="0" dirty="0">
                <a:solidFill>
                  <a:srgbClr val="333333"/>
                </a:solidFill>
                <a:effectLst/>
              </a:rPr>
              <a:t> </a:t>
            </a:r>
            <a:endParaRPr lang="en-GB" sz="2200" b="0" i="0" dirty="0">
              <a:solidFill>
                <a:srgbClr val="333333"/>
              </a:solidFill>
              <a:effectLst/>
            </a:endParaRPr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E8C0D613-8986-814A-9857-7493A74956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6027" y="2416629"/>
            <a:ext cx="4271379" cy="3071122"/>
          </a:xfrm>
          <a:prstGeom prst="rect">
            <a:avLst/>
          </a:prstGeom>
        </p:spPr>
      </p:pic>
      <p:sp>
        <p:nvSpPr>
          <p:cNvPr id="3" name="Ορθογώνιο 1">
            <a:extLst>
              <a:ext uri="{FF2B5EF4-FFF2-40B4-BE49-F238E27FC236}">
                <a16:creationId xmlns:a16="http://schemas.microsoft.com/office/drawing/2014/main" id="{ADA8D1EA-F5A8-E0CA-D890-FFC5BC36E516}"/>
              </a:ext>
            </a:extLst>
          </p:cNvPr>
          <p:cNvSpPr/>
          <p:nvPr/>
        </p:nvSpPr>
        <p:spPr>
          <a:xfrm>
            <a:off x="3230393" y="6504094"/>
            <a:ext cx="877208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hlinkClick r:id="rId4"/>
              </a:rPr>
              <a:t>Zdroj </a:t>
            </a:r>
            <a:r>
              <a:rPr lang="en-US" sz="1200" dirty="0"/>
              <a:t>| </a:t>
            </a:r>
            <a:r>
              <a:rPr lang="en-US" sz="1200" dirty="0">
                <a:hlinkClick r:id="rId5"/>
              </a:rPr>
              <a:t>Licencia </a:t>
            </a:r>
            <a:r>
              <a:rPr lang="en-US" sz="1200" dirty="0" err="1">
                <a:hlinkClick r:id="rId5"/>
              </a:rPr>
              <a:t>Pixabay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737204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Τίτλος 4">
            <a:extLst>
              <a:ext uri="{FF2B5EF4-FFF2-40B4-BE49-F238E27FC236}">
                <a16:creationId xmlns:a16="http://schemas.microsoft.com/office/drawing/2014/main" id="{779F93A1-3BC4-4CAA-B56F-3375A7D001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Reflexívne zručnosti a informačné hrozby  </a:t>
            </a:r>
          </a:p>
        </p:txBody>
      </p:sp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id="{13725DC3-E1D4-4E92-AF5A-F0DED3AA5B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7998" y="1799999"/>
            <a:ext cx="10226115" cy="4865977"/>
          </a:xfrm>
        </p:spPr>
        <p:txBody>
          <a:bodyPr>
            <a:normAutofit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sk-SK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Pri snahe pochopiť akýkoľvek prípad informačnej hrozby je výhodné analyzovať ho prostredníctvom troch rôznych zložiek: </a:t>
            </a:r>
          </a:p>
          <a:p>
            <a:pPr marL="914400" lvl="1" indent="-4572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sk-SK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Agent. </a:t>
            </a:r>
            <a:r>
              <a:rPr lang="sk-SK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Kto boli "agenti", ktorí vytvorili, vyrobili a distribuovali tento príklad, a aká bola ich motivácia? </a:t>
            </a:r>
          </a:p>
          <a:p>
            <a:pPr marL="914400" lvl="1" indent="-4572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sk-SK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Správa. </a:t>
            </a:r>
            <a:r>
              <a:rPr lang="sk-SK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Aký typ správy to bol? Aký mala formát? Aké boli jej charakteristiky?</a:t>
            </a:r>
          </a:p>
          <a:p>
            <a:pPr marL="914400" lvl="1" indent="-4572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sk-SK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Interpretácia</a:t>
            </a:r>
            <a:r>
              <a:rPr lang="sk-SK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Keď niekto prijal správu, ako ju interpretoval? Aké kroky podnikli prijímatelia správy - ak nejaké podnikli?</a:t>
            </a:r>
          </a:p>
          <a:p>
            <a:pPr marL="0" indent="0">
              <a:lnSpc>
                <a:spcPct val="120000"/>
              </a:lnSpc>
              <a:buNone/>
            </a:pPr>
            <a:endParaRPr lang="sk-SK" sz="2200" b="0" i="0" dirty="0">
              <a:solidFill>
                <a:srgbClr val="333333"/>
              </a:solidFill>
              <a:effectLst/>
            </a:endParaRPr>
          </a:p>
        </p:txBody>
      </p:sp>
      <p:sp>
        <p:nvSpPr>
          <p:cNvPr id="11" name="Ορθογώνιο 1">
            <a:extLst>
              <a:ext uri="{FF2B5EF4-FFF2-40B4-BE49-F238E27FC236}">
                <a16:creationId xmlns:a16="http://schemas.microsoft.com/office/drawing/2014/main" id="{E314B2E6-0586-408E-8D1A-41287EF3B8C4}"/>
              </a:ext>
            </a:extLst>
          </p:cNvPr>
          <p:cNvSpPr/>
          <p:nvPr/>
        </p:nvSpPr>
        <p:spPr>
          <a:xfrm>
            <a:off x="3418652" y="6566673"/>
            <a:ext cx="877208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sk-SK" sz="1200" dirty="0">
                <a:solidFill>
                  <a:srgbClr val="004899"/>
                </a:solidFill>
              </a:rPr>
              <a:t>Zdroj: </a:t>
            </a:r>
            <a:r>
              <a:rPr lang="sk-SK" sz="1200" dirty="0" err="1">
                <a:solidFill>
                  <a:srgbClr val="004899"/>
                </a:solidFill>
              </a:rPr>
              <a:t>Pixabay</a:t>
            </a:r>
            <a:r>
              <a:rPr lang="sk-SK" sz="1200" dirty="0">
                <a:solidFill>
                  <a:srgbClr val="004899"/>
                </a:solidFill>
              </a:rPr>
              <a:t> Fotografie zadarmo </a:t>
            </a:r>
          </a:p>
        </p:txBody>
      </p:sp>
    </p:spTree>
    <p:extLst>
      <p:ext uri="{BB962C8B-B14F-4D97-AF65-F5344CB8AC3E}">
        <p14:creationId xmlns:p14="http://schemas.microsoft.com/office/powerpoint/2010/main" val="2962484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id="{4BD0C7CC-BAC5-4DAE-90C4-844464AC94A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pPr>
              <a:lnSpc>
                <a:spcPct val="120000"/>
              </a:lnSpc>
            </a:pPr>
            <a:endParaRPr lang="sk-SK" dirty="0"/>
          </a:p>
          <a:p>
            <a:pPr marL="0" indent="0">
              <a:lnSpc>
                <a:spcPct val="120000"/>
              </a:lnSpc>
              <a:buNone/>
            </a:pPr>
            <a:endParaRPr lang="sk-SK" dirty="0"/>
          </a:p>
        </p:txBody>
      </p:sp>
      <p:sp>
        <p:nvSpPr>
          <p:cNvPr id="5" name="Θέση περιεχομένου 4">
            <a:extLst>
              <a:ext uri="{FF2B5EF4-FFF2-40B4-BE49-F238E27FC236}">
                <a16:creationId xmlns:a16="http://schemas.microsoft.com/office/drawing/2014/main" id="{FCC0DEC9-291B-4095-9896-1244D305277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sk-SK" dirty="0"/>
              <a:t>Zastávame názor, že je rovnako vhodné uvažovať o existencii exemplifikácie (uvedenia príkladu) informačnej hrozby ako o diskurze pozostávajúcom z troch rôznych fáz: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sk-SK" b="1" dirty="0"/>
              <a:t>Koncept vytvorenia</a:t>
            </a:r>
            <a:r>
              <a:rPr lang="sk-SK" dirty="0"/>
              <a:t>. Komunikácia je generovaná. </a:t>
            </a:r>
            <a:r>
              <a:rPr lang="sk-SK" b="1" dirty="0"/>
              <a:t>Koncept produkcie </a:t>
            </a:r>
            <a:r>
              <a:rPr lang="sk-SK" dirty="0"/>
              <a:t>sa vzťahuje na proces vytvárania tovarov alebo služieb prostredníctvom rôznych vstupov a transformácií. Komunikácia sa transformuje na mediálny artefakt.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sk-SK" b="1" dirty="0"/>
              <a:t>Koncept distribúcia </a:t>
            </a:r>
            <a:r>
              <a:rPr lang="sk-SK" dirty="0"/>
              <a:t>sa vzťahuje na spôsob, akým sa zdroje alebo služby prideľujú a rozdeľujú medzi jednotlivcov, skupiny alebo sa komunikácia šíri alebo zverejňuje.</a:t>
            </a:r>
          </a:p>
        </p:txBody>
      </p:sp>
      <p:sp>
        <p:nvSpPr>
          <p:cNvPr id="4" name="Τίτλος 3">
            <a:extLst>
              <a:ext uri="{FF2B5EF4-FFF2-40B4-BE49-F238E27FC236}">
                <a16:creationId xmlns:a16="http://schemas.microsoft.com/office/drawing/2014/main" id="{E9C56DBA-3CDD-4F31-8203-CE1939C669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000" y="1041081"/>
            <a:ext cx="11396576" cy="599188"/>
          </a:xfrm>
        </p:spPr>
        <p:txBody>
          <a:bodyPr/>
          <a:lstStyle/>
          <a:p>
            <a:r>
              <a:rPr lang="sk-SK" dirty="0"/>
              <a:t>Tri fázy informačných porúch</a:t>
            </a:r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CFBF1196-735E-7894-8DC6-B812AB821E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2199" y="1999554"/>
            <a:ext cx="5614199" cy="403497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816F68E-7302-49FA-E2C0-36A5AD10A677}"/>
              </a:ext>
            </a:extLst>
          </p:cNvPr>
          <p:cNvSpPr txBox="1"/>
          <p:nvPr/>
        </p:nvSpPr>
        <p:spPr>
          <a:xfrm>
            <a:off x="6252881" y="3516977"/>
            <a:ext cx="1725707" cy="892552"/>
          </a:xfrm>
          <a:prstGeom prst="rect">
            <a:avLst/>
          </a:prstGeom>
          <a:solidFill>
            <a:srgbClr val="A5A5A5"/>
          </a:solidFill>
          <a:ln>
            <a:solidFill>
              <a:srgbClr val="A5A5A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sk-SK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Vytvorenie</a:t>
            </a:r>
          </a:p>
          <a:p>
            <a:pPr algn="ctr"/>
            <a:r>
              <a:rPr lang="sk-SK" sz="17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Keď je správa vytvorená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219A131-6168-7EDA-6FFE-830507185DBA}"/>
              </a:ext>
            </a:extLst>
          </p:cNvPr>
          <p:cNvSpPr txBox="1"/>
          <p:nvPr/>
        </p:nvSpPr>
        <p:spPr>
          <a:xfrm>
            <a:off x="8116444" y="3355321"/>
            <a:ext cx="1725708" cy="1323439"/>
          </a:xfrm>
          <a:prstGeom prst="rect">
            <a:avLst/>
          </a:prstGeom>
          <a:solidFill>
            <a:srgbClr val="AD63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sk-SK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(Re)produkcia</a:t>
            </a:r>
          </a:p>
          <a:p>
            <a:pPr algn="ctr"/>
            <a:r>
              <a:rPr lang="sk-SK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Keď sa správa  zmení na </a:t>
            </a:r>
          </a:p>
          <a:p>
            <a:pPr algn="ctr"/>
            <a:r>
              <a:rPr lang="sk-SK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mediálny </a:t>
            </a:r>
            <a:r>
              <a:rPr lang="sk-SK" sz="1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product</a:t>
            </a:r>
            <a:endParaRPr lang="sk-SK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sk-SK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C31ED69-57DB-A8E1-ED1A-24221FB0850B}"/>
              </a:ext>
            </a:extLst>
          </p:cNvPr>
          <p:cNvSpPr txBox="1"/>
          <p:nvPr/>
        </p:nvSpPr>
        <p:spPr>
          <a:xfrm>
            <a:off x="10046689" y="3321983"/>
            <a:ext cx="1587312" cy="1400383"/>
          </a:xfrm>
          <a:prstGeom prst="rect">
            <a:avLst/>
          </a:prstGeom>
          <a:solidFill>
            <a:srgbClr val="B435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sk-SK" sz="17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Distribúcia</a:t>
            </a:r>
          </a:p>
          <a:p>
            <a:pPr algn="ctr"/>
            <a:r>
              <a:rPr lang="sk-SK" sz="17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Keď je produkt distribuovaný alebo zverejnený</a:t>
            </a:r>
          </a:p>
        </p:txBody>
      </p:sp>
    </p:spTree>
    <p:extLst>
      <p:ext uri="{BB962C8B-B14F-4D97-AF65-F5344CB8AC3E}">
        <p14:creationId xmlns:p14="http://schemas.microsoft.com/office/powerpoint/2010/main" val="3694515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Τίτλος 4">
            <a:extLst>
              <a:ext uri="{FF2B5EF4-FFF2-40B4-BE49-F238E27FC236}">
                <a16:creationId xmlns:a16="http://schemas.microsoft.com/office/drawing/2014/main" id="{779F93A1-3BC4-4CAA-B56F-3375A7D001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Význam zručností reflexie pri riešení informačnej poruchy </a:t>
            </a:r>
          </a:p>
        </p:txBody>
      </p:sp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id="{13725DC3-E1D4-4E92-AF5A-F0DED3AA5B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7999" y="1799999"/>
            <a:ext cx="5247715" cy="4865977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endParaRPr lang="sk-SK" sz="2200" b="0" i="0" dirty="0">
              <a:solidFill>
                <a:srgbClr val="333333"/>
              </a:solidFill>
              <a:effectLst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sk-SK" sz="2200" b="0" i="0" dirty="0">
                <a:solidFill>
                  <a:srgbClr val="333333"/>
                </a:solidFill>
                <a:effectLst/>
              </a:rPr>
              <a:t>Zručnosť reflexívne hodnotiť má veľký význam pri riešení problému informačných hrozieb.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sk-SK" sz="2200" b="0" i="0" dirty="0">
                <a:solidFill>
                  <a:srgbClr val="333333"/>
                </a:solidFill>
                <a:effectLst/>
              </a:rPr>
              <a:t>V tejto funkcii </a:t>
            </a:r>
            <a:r>
              <a:rPr lang="sk-SK" sz="2200" b="1" i="0" dirty="0">
                <a:solidFill>
                  <a:srgbClr val="333333"/>
                </a:solidFill>
                <a:effectLst/>
              </a:rPr>
              <a:t>reflexívne zručnosti </a:t>
            </a:r>
            <a:r>
              <a:rPr lang="sk-SK" sz="2200" b="0" i="0" dirty="0">
                <a:solidFill>
                  <a:srgbClr val="333333"/>
                </a:solidFill>
                <a:effectLst/>
              </a:rPr>
              <a:t>pomáhajú ľuďom aj spoločnosti ako celku v boji proti šíreniu nepresných alebo klamlivých informácií, a tak cenne prispievajú k podpore dobre informovaného a jednotného informačného prostredia.</a:t>
            </a:r>
          </a:p>
        </p:txBody>
      </p:sp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31C9526E-A376-3818-78A1-CFA773C94146}"/>
              </a:ext>
            </a:extLst>
          </p:cNvPr>
          <p:cNvSpPr/>
          <p:nvPr/>
        </p:nvSpPr>
        <p:spPr>
          <a:xfrm>
            <a:off x="7345681" y="2895618"/>
            <a:ext cx="318427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reflexívne </a:t>
            </a:r>
          </a:p>
          <a:p>
            <a:pPr algn="ctr"/>
            <a:r>
              <a:rPr lang="sk-SK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zručnosti</a:t>
            </a:r>
          </a:p>
        </p:txBody>
      </p:sp>
    </p:spTree>
    <p:extLst>
      <p:ext uri="{BB962C8B-B14F-4D97-AF65-F5344CB8AC3E}">
        <p14:creationId xmlns:p14="http://schemas.microsoft.com/office/powerpoint/2010/main" val="4074701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COURSE_TITLE" val="COSTAID_Module 6_Reflective_skills_a_SK"/>
  <p:tag name="ISPRING_PLAYERS_CUSTOMIZATION_2" val="UEsDBBQAAgAIAKl2UE82YVgCRwMAAOEJAAAUAAAAdW5pdmVyc2FsL3BsYXllci54bWytVl1P2zAUfS4S/yHyO3FLxwYoATEktIcxIXVse6vc5DbxmtiZ7RC6X78b5zukbEir1Cq5vuf4fhxf17t+ThPnCZTmUvhk4c6JAyKQIReRTx6/3p2ck+ur4yMvS9gelMNDn+SClwCWECcEHSieGQQ/MBP7pGdwkZk4meJScbP3yXKO3O1Oyzk5Ppqhi9A+iY3JLiktisLlGhEi0jLJSxLtBjKlmQINwoCiVRjEabCX5u9o/KZSULPPQPeQmXn7xjVJy/Gs+YCkWLpSRfR0Pl/QH/efV0EMKTvhQhsmAiAOVnJmS7lhwe5ehnkCurTNvCrIFRhTBmFtM89c8sW5cLQKfFI5rFPQmkWg3UREhLZ+DWdDUGEa65qJcC3YE49Ymdta1162RR2JjqUyQW5q9A72G8lUuG7tPX+PTkTsbROm45pPD3Kx/DteJ2P91uX7ZCw2o3yTcB3jUh/SWaeToMNdvdTW2Mr2sZHtXclEHAW/cq4gtK/f2hMwX5Bqw1bmNk5XFwEu4NMdC4xU+1uEoXRr2bitUtxKKa4FtRxuu/uqoyBNtltgJlfQlGrmPfEQ5BemlO3XlVE5eHRkrLF0CPZolXLdpK4hXmzS5OwfelP6jVrzU7/WGQv4H435hERtTbgI4fmOo4+BFGtqAItd2lyTJW65ZxeTzjdp7zANTN1JwKZgIo5hKgI8+yEzjHZ2eggKiml0CXI1wvYWDoJjHsUJfs0kw3j1IE3K1G6SobdwEJzIYDcBbc0HgRslC8xQ51mGA+Bl8V6utx2h45aMdNmK0aMT49ALcm1kyn9bpQ/mpLm0kn7l9B4fOYc+Degm4y3kw/w1xGgSDOJq5sL2NQKcC08citWA56S2uhkO8YlZXz6NBnxpeihnTDOdS8M6qyzjOQ4mzyqv5hzn2cgnhC3LE3PbT2h4eVjoKOHpe2OK6zueVVms+G9wCh6Wfw0WSyy1E0Opd5+8P1/2GFCLOBkH21vToR23UjR1cF1q36pf247mhqq1UsnskKS8uhcVppoHH1GOkZK5CEcCsA2r6XWC8/hGAXMS2GJGi1M8HjLzyTt8qHO+OLvoUv6wuGiwNq6HauMqljdcR3XAnfxofZDaRLx6ruHjH1BLAwQUAAIACACWdEFYtTf0qBwFAADhEwAAHQAAAHVuaXZlcnNhbC9jb21tb25fbWVzc2FnZXMubG5nrVj/bts2EP6/QN+BEFBgA7q0HdBgGBIXtMTEQmTJleik2TAIjMTYRCjR1Q8n3l97mj3YnmRHSnbttoGkpIANmJLvuyP5fXdHnnx4yCRa86IUKj+13h29tRDPE5WKfHFqzenZL79ZqKxYnjKpcn5q5cpCH0YvX5xIli9qtuDw++ULhE4yXpYwLEd69GWMRHpqzcbxGNsXMQ1iPJvF4zmlgR97eEw8azRmyd3Jm/bvj1jbwXSG/evYC86DeOyeWyNbZSuWb5CnFuqnX4+PH969P/55EEw0xZ53CIQM0vu3PYB8GgZeDGjEi33yiVqjYTbBnHquT6xR+2OY9Swklz08zsOQ+DSOPNchsRvFfkDNGniEEscaXasaLdmao0qhteD3qFpy2P1KFByVUqTmRaLgQV7zLmdOMMWuH4ckoqFrUzfwrVGkimLz2sCyulqqAtyVKBUlu5E8NT6BZ+b9quAluGYV8BDBp1oK+KfKmMiPul1f+V6AHUOuKYkifA4LS3eTAqQD+HtRLeFdytVrcHGfS8VSdFtwAAwixFYrKZLmnyJaFTrCmWSbzihCfOX650DywIti4jvbJ9aI5ClyCqYnOxAlxBEJAaBgJS+eYBsbjhtzhKUchjBxzycefKkOYSIWSwnfamgcMwJMmPG8ywqYSkLgdxRdBaGjFw1cIYZWrCzvVZEesHR/P7uAXd8OQAg23QOnGmMLDPwQkPOKgidVNxhEiQ2/W13BVIGAMTVJQEsqq8sKZJOtJK+4iVboqbDEUOqG3yrQl+Rs3XAfvBuxddLcw3PfnsRjukudHqvzZNnTDsT5XX3sq6EGmuxzvjOmFi0eB58gu1gjPxhiEVxA/rsYYnFNIlhkEnXZ+PjSPcdmlyDvbZPSNuklTOcYuUEsScBOs2ktVF3CE70kkJrMjpRHw9xE5OMcWOxi75Hc2qACHcxoIdYc4ihSXnQ6goRvE0eL6uPc/SM+w65HnO9Qj21QrirE0jXLEw5kS5je0w28S0Vq3mnaG/+fa/E3YlWb6l+1VcJ3yKdXQ+M5KCyPKIJVFc9WVZdrvWBt+E+JQkv80RD6TP1p/iOb+Dh0gx+zM6XIatlUoGfvzy6yoXvUGcQzV6r/bv3oSKKm1BBoWHRxhB5D9reaaLdjN9AVMeX97Vz/DGxmTd2Cwubmt6q/tR+0AL5CT8WIJrDGJvIIWp0MqlB/20uY9UH4l7pg9Le/IuPIpVB1rvhNKapOz0bPveurkfPTC+tez3pQbKhLPQjZB8BF2w+WSIoM4k97YM6nZLsCTYk4mMmVqmVq5C/FnSkTsLZ1xr/thm8LlZmnkpVb+jdl6sNzomgmFzZOZwP6qZ2Ce+/PnoCfvksRwSG0MTb2bd372FrtsqcRyEcvhUejbesEOspYlSyhHN+qOk97AjXHL4ecYQBr59zT9KsAmqeoffr7IBDdy0H6JDuwP31V8fKvwSB6AjuMqDny8YeqE4ji8WEAZtDHqj3ubu06TVyg7w85U7KmqmUqg0dH3X5BHe1uY0qxPZmCgCKjF1UX0DUOQdjyxQ7mIZzJWunZAAQdABWV5Ig8MC2YIahTHF5AajWnLGs0ZcUd5GWqlBwUm9k5rYdq2Jy+XGDUlRT5oMifVxX1hKk7i7HjmJscWEk4sN81TUAKJ8akvdKRatEbzJ5gH9L+V3g8FdVQwJCQ3W2NvpUwNwCeYvpK7b9//u2yN5V2m1QhbzXjL1lr/W3h3Y1Kcxl38mbvbu5/UEsDBBQAAgAIAJZ0QVgVHmAbowAAAH8BAAAuAAAAdW5pdmVyc2FsL3BsYXliYWNrX2FuZF9uYXZpZ2F0aW9uX3NldHRpbmdzLnhtbHWQQQqDMBBF957CGwhdh0DXpUWoFxhxlECSCZlR8PZNRG1p02Xe+z/DjGIUMX5iXdW1glnoKRBFS5xRNe93tgwLXr1xIIZ8woK850omNyxRaCMyetmUHsFyyv/wY3hrYT0/4iNeMOVCZxzqS6mwmVzysJhpY90aUI8R04AvmHPoobd4w7UniMPjDOwb/9W5mzabHd5pQB0iuSCq+UBVutdx9BdQSwMEFAACAAgAlnRBWHRJNR88BAAADBUAACcAAAB1bml2ZXJzYWwvZmxhc2hfcHVibGlzaGluZ19zZXR0aW5ncy54bWztWN1y2jgUvucpNN7pZTFpkk3KGDJZMBOmBFLs7jbT6WSELbA2suRaMpRe9Wn6YH2SPbLAgUBakw3T7WwvMsRH53zn6Ds/0sg5+xgzNCWppII3rINqzUKEByKkfNKw3vid56cWkgrzEDPBScPiwkJnzYqTZCNGZeQRpUBVIoDhsp6ohhUpldRtezabValMUr0qWKYAX1YDEdtJSiThiqR2wvAcftQ8IdJaIJQAgL9Y8IVZs1JByDFIlyLMGEE0hMg51ZvCrMOwjCzbqI1wcDtJRcbDlmAiRelk1LB+a7ntg/bhUsdAtWlMuOZENkGoxaqOw5DqKDDz6CeCIkInEYR7cmShGQ1V1LAOay80DKjbmzA5uNk71jAtASRwtcCPicIhVth8GoeKfFRyKTCicM5xTAMfVpAmoGG1/Ruv1227N/2B73o3F/5lz8Swg5HvvvV3MPK7fs/dRb8s/MX1lTvsdfuvbvzBoOd3r+6sgNE1Qhx7nTEHmBVZGpCCMEdFWTzimDIo0ns0SqKgzBlOJ8QXHQpZHGMmiYX+TsjkdYYZVXPohhp0wy0hyblMSKCGOm0NS6UZse7gDCAEBrksauL4ZVETJ6drW7eN97ttbY3SwUrhIILiAVkemmOvipZqVPcRDhSdQmWSe5scZ4x5WZKIVDV10LnvVWERwwMwzljwNeb0NxoJFhZ8kXhEwj6OyUrLebeUd0DzwEJjyDEDJgcJ4cjDHNqcKmA3KABkNpKKqry9Owvt85RihgAP5hBBl94G20GEU7mW1CKxureC5ru+UES+N2wb0YOqHqPgRZdWKf2/RMZCNBcZYvQW7ASCysti+C8iaLW/0TgVcS6FEaSQzN1MKZmR8KyMo2twEWdgCfMuYUQZDx8y+gmNyFikgEvwFKYjyKk0+NWdgBMs5R0oXsb4zHRtt9923z7TG8ThFPNgR3AoVxInai/4eI64UEs7oCPAmSR5UkIa5mtl9lZ9fBqKjoE8P1E21vAljTOGnxK+IGQFeo8p34+XXRL/3QhKu43wNG903bw5NLQ4hZQYTFgIYNpRvpiwJQADzJHgbI5wAAeW1GNjSkUmQWIGhIGWj4/Q2EOZ5l8TmMzgMQ1JWgqydvDi8Oj495PTl/Wq/fXzl+ffNFoc5VcMa3fmLG89eFcoZ3XvxvAdo2/cGzZsOyKNdaGGG06334VKmHf7vjs8b/ndP7v+9RaAnL3NM8ux9Xm6/XjNLxn/1dPVc8+HrQs0dL03Pd+rl6movoDmVUEENTnW9+9SNjofpTqgnFp/UEZr8KqM1tCc+Vcr532pEGCGT8xMginOaEyhkn6KjizVHI9q5p+jIf/1fdd09H4a8lHV8f8YhL9o/zHlvtcD6MmIX2fOcy+7fwx67V8T40cxaL6KJ561Nx3H3vp6pldiymkMtOpLb/Hk1jw+qjn29qVKBdDWXzCblX8AUEsDBBQAAgAIAJZ0QVg3i4dqewMAAKwMAAAhAAAAdW5pdmVyc2FsL2ZsYXNoX3NraW5fc2V0dGluZ3MueG1slVdtb9s2EP6eX2F4wLB+iVcnnRtMEeDYHlA0a4MlyHfaOttEKFIgT07973cUKYm0pcqNECC8ex7yXh4ekcS8cTk6gDZcyfvxdJxejUbJptQaJL5AXgiGMJIsh/vxE5MIgpvRH78L/Dv9MJ44sBJKPwMilztjLbVtxLP78bpEVPJ6o4gr8VoqnTMxTn/7p/pJJhVyiKUowEs5W7aB9phP088Py4so/ozbh9lycddH2Ki8YPL4qHbqes02bzutSpnZ0G7s10fbHwvQgsu3wYiovPgFIY9iWn1cTVfTyyiFBmPAhnS3nE/nfw2yBFuDaLKf3X6+nV/IaY/6eWNOaAduOFa02XR2M7vtoxVsB3GRF6vlx+VNP17S7nFXfhqXIyD8wMHM6RocQf/S5qooi1/RSKHVzhb0hDOz3yBHKJbR9SPC8s5+gwSbkD1oUJBG8IzaoHTmpPin/frAfbX0f4ZDIrF3WyvxZJtwMj2sQtYCUtQlJJN65Xxmr96/l0iXCdItE4YAoakFPVGGT6w0Eaw1tsD/4J3LLER5Swt5VaLMYeEiDpGxoyUsFg/VaAmxjS2IUcPBG12uJ8YW+Y0qe4YMjC3y2TbsuxTHM/ipx3FqSTww38+gAT76qAPkBslomfmt61XttUc92ptugrO9ocbkKoO0ktYLz8F2LplUNhfT5CyoRLID3zGkV+pfi1sfq2xMMjlxeLV1aytBjgK6JLdRpTYUDLlf4+Q7PI7iHg8zx0fYYo2OjW1X7IsRiqFaXw0Wuz6kKZxbj5AelPtxzvQb6BelhBmPPI8uIRXdPc3nDDuy6UEF/UVuVcCpzu4jSYVgLgUrdxEvhTNEttnnFFNfCk1NXWu7O5j4Y7taK8t8DXpFiuBQSzK2Odye7/aCfvGVwztkMaHH6Zi4p+0k443iA4OXADC92df3wS2cJy8FcgEHEN4bGKqE+zJLDOm/K18rr1iUgeUiRfop1ColGqGRo4PwSnF1M5xneMYjW5sqs2im1CO+HSrR0K8HpRVreLozeClFO5O/q4TUrKierET1jEyjP7ld++TZAeaS59UMIgc2ounyOI5QqvBlqZx1wGf2NgT7dDWbNRl2ePoodtKm0y5K5Tkdsy90P9OtBghHbGW8Ch6Br3BcK6azbw0kehU63I5NOdLDWU1smvV5gckkMLnmNG2gv+m/lPR/UEsDBBQAAgAIAJZ0QVimr1YjNgQAAJYUAAAmAAAAdW5pdmVyc2FsL2h0bWxfcHVibGlzaGluZ19zZXR0aW5ncy54bWztWN1u2kgUvucpRl71sjhp2k2KDFEWjIJKgGJ3t9FqFY3tAc9mPOP1jKH0ap+mD7ZPsmc84EAgqYlCV5H2IiI+Puc7Z77zN7Jz/iVhaEYySQVvWsf1IwsRHoqI8mnT+uR3X59ZSCrMI8wEJ02LCwudt2pOmgeMytgjSoGqRADDZSNVTStWKm3Y9nw+r1OZZvqtYLkCfFkPRWKnGZGEK5LZKcML+FGLlEhriVABAP4SwZdmrVoNIccgXYkoZwTRCCLnVB8Ks0uVMMs2WgEOb6eZyHnUFkxkKJsGTeuntts57pysdAxShyaEa0pkC4RarBo4iqgOAjOPfiUoJnQaQ7Snby00p5GKm9bJ0RsNA+r2NkwBbo6ONUxbAAdcLfETonCEFTaPxqEiX5RcCYwoWnCc0NCHN0ifv2l1/Buv3+u4N4Oh73o3l/5V38Swh5Hvfvb3MPJ7ft/dR78q/OX1yB33e4MPN/5w2Pd7ozsrYHSDEMfeZMwBZkWehaQkzFFxngQcUwY1eo9GSRRUOcPZlPiiSyGLE8wksdCfKZl+zDGjagHNcATNcEtIeiFTEqqxTlvTUllOrDs4AwiBQS7Lmnj3vqyJ07ONo9vG+92xdkbpYKVwGEPxgKwIzbHXRSs1qtsIh4rOoDLJvUNOcsa8PE1Fplo66ML3urCM4QEYZyL4BnP6GQWCRSVfJAlINMAJ5G/U5RaaQFIZUDdMCUce5tDWVAGdYWkh80Aqqop27i61LzKKGYKWhblD0JW3RW8Y40xuZLHMpG6msPX7QCgi/zD0GtGDqh6j4EXXUiX930TOIrQQOWL0FuwEglLLE/gvJmi9odEkE0khZVgqJAs3M0rmJDqv4ugaXCQ5WMJ8SxlRxsNfOf2KAjIRGeASPINpCHIqDX59L+AUS3kHilcxvjJt2ht03M+v9AFxNMM83BMc6pMkqToIPl4gLtTKDugIcS5JkZSIRsW7KmerPz0NZYtAnp8pGxv4kiY5w88JXxKyBn3AlB/Gyz6J/24Eld3GeFY0um7eAhpanEJKDCa8CGEQUr4cqRUAQ8yR4GyBcAgbSuqxMaMilyAxA8JAy6dHaOyhTIunKVx+wGMWkawS5NHxm5O3734+PXvfqNv//P3t9aNGy909Yli7M8u7/eDloJrVvSvCd4weuShs2XZFluhCjbac7r78VDDvDXx3fNH2e7/2/OsdAAV72zvLsfUC3b1Pi1vFvXUa/Hf71HMvxu1LNHa9T33fa1SpoYGAdlVhDFU40VfsSjY6A5VqvpraYFhFa/ihitbYbPnR2oavFAJM7amZQjC3GU0o1M6L6MFK7fCk9n0ZLbjzSksf7UHTtYdpwSfVwwsedv8z/aNqWu5aLMgjCdVGP2jDPBvpm6x57lXvl2G/c1D6aDX+XkTNPi995qn8RrPxUcaxd37+qoF881tiq/YvUEsDBBQAAgAIAJZ0QVgmD37osAEAAG8GAAAfAAAAdW5pdmVyc2FsL2h0bWxfc2tpbl9zZXR0aW5ncy5qc42UwU/CMBTG7/wVZF4NkYEOvIHDxMSDidyMh248xkLX17QFRcP/7joUuu4NWS/0y4/v9b2t33enWz5BGnTvu9/V72r/Ut9XGljNqA1c13XeohdWDzTPFzDPC+C5gMBDthZZMq7hqO9PCOUciMo12b1aX+0YBng0c0RJiYrw1RS4JcAPCvykxK+/f3ecxg5NOaNONsag6KUoDAjTE6gKVjHB1WP1uD16MG5B/YMuWQo109twNI1byZPjcBrFD2OXS7GQTOyeMcNewtJ1pnAjFr/1B3a59GonQZUvfd1WlufaPBko/MKz/iyche2kVKA1/NYdx5NwckfCnCXA3Yai4Wg4OYPWjJsD9ehtrnPzR0dhNIiGLi1ZBo0pPczifjyoY6L0akyzUfzAGfg0bc1IznagLrFCuZEXvECpMLMTaaKRXSTKkS1ykR24eGwXydnDWtu2b6NKjV6CanH8Km7scpnGMGrXDL1rtiKuctGWL1Q2eJohL7f2qj5TucApUVAiEoXl2aCqncb4UWP3b2XfTK1BzRF5GaDdgBnD0lVRBkp5/Hc3GMiTphf35MX7vrP/AVBLAwQUAAIACACWdEFYFQaV5GsAAABvAAAAHAAAAHVuaXZlcnNhbC9sb2NhbF9zZXR0aW5ncy54bWwNyrEKwkAMANC9XxEySB3Uugn2rpujCK0fENogB7mk9ELRv/e2N7x++GaBnbeSTANezx0C62xL0k/A9/Q43RCKky4kphxQDWGITS82k4zsXmOBVejH28S5wvlJuc4XqbOkAu1B/B6PeInNH1BLAwQUAAIACACWdEFYwhuumWgSAAD3TQAAFwAAAHVuaXZlcnNhbC91bml2ZXJzYWwucG5n7Zx7WFNXtsBxbHV81TrO1KKVtNXqtbXGikghkLQWsegoU20FH0nEF9W0oMYkQB6n33QKVq2paMUHIXdERQskWI0B8qpSjUpNqjwigeSoKRwgnESIJJycJGcOIViwnf/m3u+7t4cPPrJ39m/ttddae+21+Q758m8rl04YO3VsWFjYhKT3E1aFhY1qDAt75rM/jsJ7WIbsI/ivEexVSxeHyQwvdeCNZ9LfXfFuWNgF8Thf2rN4e8zO99eyw8Keq+n/GaHPPLclLGzFgaSEdz/MYnRZwFIYebcNQZzV2x8tnqTuOHvlpEP7KHHqoX9+Gh7e5Rg36RP1X8ft2vanT1+SjN2xZ1bsC5EvJtxaWc/9+stzk0pOHe57I2Hkwwja6DUXvmtbf/P8bPE3sxUMcha7kWFXmZpKvqVyLpC0qC+aHBb8+t60JXVk8NVnpo3/C68eFeUqQMwPFsxMyu//7ph2l9+rBFAlGfCbAH/PGbKwo1Ue6JTPjM+GsGchbAyETTjviSsbEdQWhTUiwOsMOJwMbd81MkPEpt9l8wLgzgDp0PyBMfOd+BAzfUe+dh2ETRpTMzU4s8tq95TItYfmJXleG88Kdv0YWZa0o2CQMlbMOk+/WjEqOE1czYnT3CfoeFa++fcDyePLhA62lI/Ul1B7exrXZ2rUSNvJfOrLkkihwR1jS0nHtP9ImxB0ZzacBh+W+n4u9fjqaP66AjKA1P77kS1Nu3tXZCeRDhjCdbHoMD/kkMMbg42sdblRSc7XQmom11bM6tCEIvT+9vDGmZqCEBX3Jr4eT35IfMnW1MNFJWTBg3FkWu9qWm+PBkQ1zscjaY9GkklYn54s190K2aFuQVmS8U46DW0qcPYddGYhRzORo7Vau0pr73FFRA5Y4dGl8ay7o3XsEnO4wfCZ20YL2ORUrYY7Ssk2mbPhPFF7nvahS7Zg2OjIs0LFgy5RFt9erpwnr9r6i9qnJ4pARAIinfp3rOB5973wegYkixpcZGl8WdKqQTep3RVcx17k4RTdf20/R/PV0ARI/+y1JgdfYn/KcKyJLCnaAs3ThZM7ppmcPoNTLehcLc1B9uv69teakqGuIpYBmyxj6Dgy1VMg8HgpsAe5nZUEVoo8PMDTmiJqTWGI7EqRvaeXhrloAKJgoooUk++m1HezNUr567khv/bxGXLSVPtkad8PtUbfj0b1VKNBwlJCoAiFC8SAzyZnUCR2BxPoKuwuvQgwhy3yQJV3m/p05ieQ7BLTd40pQC6Q0AvypmTscbKuOtAp/PWEOn+zTtiv8zRJpPeOWPRYInKnA+7WaJEtmiHCF/S4NQ/oywM7akiBR7VSf5OULgo0NOnIaQOu2Mjgp6LBsI4GXNH52pvez2l9nxeQfFdIAiTgxAIpEj1Upf8NM+sCdl0AQxNxfQ+KnB6Rs5WvhfgMTgSTzjb0PT1FA9PfUKDzoUzQW1/CFD2YrPP11JHQqgKsezaw7G50GuQrYgsMrhhTeiol3dfZBQ7bfQ8LRB2tNSTESCZ5H2EzO0bWx5ik2NUpDKvAdbt2uBndhzGXcYNoNeNuNKDztWHbQ0GXrchTkFASdTcyITsJ9ElUjYP7phy3fS9uQ1Lhb++kXtEEFugCRVLqfbqfbxotV1pz7D1DVHT6X2qkYojRPtI8LVO9C3HSSWqqp8pIL/Kjf8qNCspsC2+sv1HhjqNLUD3RR/T9nvra1+YqSNgNQIR0iP0trSyxv4vsyywwKmOZeiRHxkDzujpbaEd/OaTPJnZUuCfTenVqX4AkcCv034JeOWaqJWG0TGAJhLhYC7ZIQKwT4dl9EUrQFej+SN/gYpbr5VAgPoK5HPuRmZkCBS48OWtzo6KW5Soix/p1eNqoZQb8QLSc8rym+dgRq4aTqCmFwHL0LZhl0XA3xGMNOb4cB1YmlodO4PvCbamri7ekokwASWH4vYxRp3gqd8tN7rQqgy0yR9PLpPoNL3IYFJI0Q4qpME86I9BWyxT1FkHsDCfH3sk2yJVpsFqEZet6AF8nxSTV62FFs4lt71xZVSqH3HyL1SkQ8B2+HMz4MAWATWA2VgoklssM/s1DCpQdj3t901nikXdS7BaZBgjEaYWC6/LItyUUm0Ff4uqucsRRTRadsdyEFKL69LcpxffCxxld4hpzeJ8hlcuXl4KegD/DotP7bXVVboEhW2B1+SIgWx2yLp/SxygpZWOpQ6qjqRopjqoN8hKUospw7ooAHbkUySG7wADb1kNeNmxzlQxMdS+WV2hh8guZRst2sc4IK1CZtgi1O0hSg0JJc4XftcIK7tMeWafaDHefaJ7+MSSTNYvT4kyFLKdc5WQJDX5bs3ijWujoqKTz0EliDy5a5ehGmvlxVKqEZYRaGCrAWQcv3XxZFesRDymbzt/xVnDtcUCiLDIWP7nMpXYHX2msAgSJCr2uBMbFcTzNm1OYRjg+giR1YIV6Wr1YJPhV+N3Ga7PpXNGfbf4oZYRckxPoPhH5tiWxxGXvj50SqLfOJv6bureBCqmx7ECgGzlhjFIaafLpSrGRpaTcMKB0ywpub2+LTr9LxXbswaA4Wm5PSxqPD7t9tISnLeHNyVWwS0z+n/ZEzbfkqN2diJ6Fh9ZiSzWm+slgc7XYLNuc7hgIaVZ4xMmQk6OiY1mjm6vcbr4kAtCtFzON2QI+PD4d14EkZRnQIn16mQrAUCOLx3GQlr84EMjH0vE4lqen1kWnPK3BgrL4ZKKP6CP6fqPPCVWcnZgBekC/pwCz9l6xD00X/fVp3wxadvDm4JO4hEM3nCmikdqt02WHas5fvWkVoWzHusPUzyRsocHTUAXMHVI1U/wP0rH21q+k6Be1mYbl3jZ7IcSWyQ3oR0/OhMAr+OXQ+J+8BlvlaTAEBKDeEc5OUFV0cagR3IgRYJB+smbZvqoFnDmG4ef+WZRo/99ttx/PUyjxW2prnTRwu9YkyyGbgJ7DUrVApBm6N3LkeEVQIPp5KX4Bx+/IOlGDDtECaM9xo6Ctx4waftqDFtZli0vtVmMGs66BlWJhYgqqh+S3AbsRX87QYubIeBbmALE8nsMaKzZWcjlweaRaaFcK0drZ1O7l8lHno61990qZcpmQhuIHpJzjOZEG00O7py9xPn7am9Dil5nphbEmXx3gNpKZFMkV+D2SN1keW9wMI5E3hD8X07o7kUir5Xqlywd762Ckrmqy4wDDI5eKM+Wg1dmoEsLpC1V0Nh9DafZsf0CmcnFAGU3szFPg5STH8QhN/GZoacB0VnATT8s5enP4UcN0Vnp9jgAe/yH2kBkoTXGyc0tdfYu2SCZ1tkziUamWUd9FZkgM7PQjFKcQM/uhQrxMMyN97oDSJMtVuDhWJg+tNtqaez3iTECLUnoceQqXETqwU+mp9sanLHvq4KbwGJJD7eMTU+Qg73pJ5BbJiM7x25SvdC36u0WmsjRwIqSsTCMY+x5eL2RC8Rk2E5Jj+J7Dh0VhlJGmcI2MoXJuYOcq9JBTrgMEImdzFs++qMwSCKdrLg8r/M7gXj5geMSh7dOshFyGP3KmyQzteyKkzEzLdXnpiM4d41Ukm4HlYdb5e5mwQp/BK5e85XAXTwsKxlCwWghD1S5jxwY+6FcsH1qhfbCgTKK6jUsDPCZ+hyDwaVbsjDr/9G0eCSuDd9kSO8Nks2yB9HOt4AV3hq3J5uRgZhVn2nWDZLfHBNKoxWY/qORWkxojdNbWYRGseY6l/AAevzZ9YTWniFZsarjHLaLV1MM29m1YH1Ok9wBLm6sci85KKM0Rzmco+AVi0dd4Ncm3OF6nbMZNlWEq0itHdHV7Yp3CqDKJRy2coPTo/DFy3FN8EMu65TL7LVxI0SzF1KCftl/x9Ox4IH5+d7OSUi0LMC7pjTG2Rn/lnsRq1ORcei5SZimiOdlFNDnIBIAp5ip2V0BjtKGqmwYbauSr67oe9wWUOhoc0ESAHrUJ9uop9wwKD3CwFGSfGXaRwQ5GCecPrelm1Jxw/E+2i69XuGfQekj4PacDVAsGdlh1zgr+U3714yUnSfvQ1r9va9OpruO8iP4cIoCiaszRKcMuMow8BTvdrBQ1K4FrG7nTGleCfgvmbXjExW9RtOdYUFWkWpKxuZA7bAfgV7ClWJ9UHXlQAhmOcafdClzT+VLIJKQ9We3tg5VgYF8aLPAlY000ID2LIv6KtX6Yhj3FLxsruFj3p6l8gQCPIAN4zf1lsu8uRS7Bk8H24mGJjobvRHNVMezLieWVhTdeHqaJh5+qAp5af2yZREeG3d22Cvf1aSQ+pEDTcFjks8FR8LAMcrPCnal1glrXjOlGvafGvJTqnSwX/WDLdvTnXvmLjYYXeVSPmuttzES5vIqvnoLxUmSoKbek1gmJNtH+zbbVmLaC1BL8K+mwgk3DxIs+aM5gsVmUtmKVakj0J8FDUttMxZBccLh+HgEREAEREAEREAEREAEREAEREAEREAEREAEREAEREAEREAEREAEREAEREAEREAEREAEREAEREAEREAEREAH9f4HuYyznQfqZSmXYQUwsv6xMziSrHdwXFt9qXhtXESn5+lUJfeznh17ev+HxoXN7GYuQbN7NiTFtt2PQk9mRPBqp7+Hkbdclb7ZdiWmih60xblpxt/31uQNTpsbvj0oqLq0Izdk7t3HmV7KrmwY0bbiYenhh9dj9A6r+jsC7OJA/8LExRx2dnZ3zzxfNmnpq+Srmkh0Xgv/LEbb++Ql3XjsvH5Syfnbw7S+uDTwerFy5MKHgtHZQaobk473zkoR/eWHgofaW2DvP0/O9g+pVck69Uj2z96PUgYfRfa3iiSY0L1nm9sxjCjuYWGArZzpzPV8C964prBUmvrcnqXNwLQary6L3S/ZPeZCfXq4wNTN416ta0icPVe1tvocEXz1jMLPkFNsGx8Uvc9vz61PSBpZRqPn4+MVvFpxyKVetGarx/a4l+wvLj0yS6L75bkC501NYcN6rZKkW6ak5xCOpx5N2HjdHmRXmqFLa4jH9zM59H3OrhsraV7/pU4+7roz2SZPMEhiw02tLXLeGy32BNUXMzJt46ZACGHBP0p2y3W9sTYAyz5QNWO38NXOhdA2l8YmIi7eWGUX+nZUPA7XYwYPh9MQ9gb1HK51Phq97PP/kjNBY9q1PJko3TJddBrHuBzmA50rto8o7uHTxOQtLBRW7GQl6yaC+h6ewwN23TIl/6GfnzjmxepvXgYLPpVTvwu7Mi8s4iK9taYOjymQ93F65Y+2AD7etLZN4138SdOTyfW1Hjhc5qRGySyDW51I9OlZ1a6+BtFblKXYXJeg/rN0XtP1bggtc5PGKrA2znuh4XnG8/QM09gfKFPJVW9vrM2KBLbAVlf/jpbfI1KN/CbpzU9+m8viFyf69wU9T+j7/VEzrEQddG7vhQSLK39NS2L+mDJln5hvBQLxWcc080RgQjSgJpIQ/UW61FxA9+/OFA+2+mBO2N165OOCC8WvLpgOry/3Z9RFHG1qn/iI+glqFi28bObrf3+KTF3HujsLz31jsDXfEEv3W0HJ29WyCKz+kNGpHfYfrhyx7/5dV3e7uKPtr+B2k+KR9tSBksJWMsiWKL8xzdBeDEVhx+uOVMQr3bbp/9qV5Uu0Y8clSfJpDCj5th/PmHFr4Y84vhl6ylfqHCYPQ8Y5AseXBsuiVyP13L+PIBwq+Q+GZGStbF/LmkhdYtDg03rfjRqZfOm5wVVsvLxodv4OZ93ZP3Trsw/7IMWvczBFN1v3tlatvhRyEboKtraU1TdEkf/y8OrMUdjJJYDAqUlctLPmx8ehylVL6XEqLE3PVATW2xIJJEtoprnwpHH9s8/ljIX8dSi6jx4mElVdv7y73a/xNCfqRg3GVcQZXuPxIaOAFMNVewNK0pz4x3LAdMvdyKotOFbIr74KnbEFXHv3z7TnKVbjua0IKX7i3Ce47uYO5/+Czg0q2LMPtvn5OKBpe3a/IfLPhRHvWv5nC+9HXq4Papd61jCbXrG0dni0OrSuzVGVNotYnPtmE+NKmG94wMfiWcGi3dMWTDf9lXkbriFA+sDQn7xdUbNwC9142SXbN8zQlBHPX+282tona15C+Di6mJEeLVup4yOuFdFm5O7bZXv52AXpgcNoodvye5Ox3grZ/hzyQgnNCKZg1ZXgKhvyo58HL9Px1cPgHofz2fbkLcUE7j81LKncfOBdKmvfXVGu1Vh3fM++lb5fHGs2R/4yf9m0oF4dt/EMoZ4cd+35AcFjYrIrBzxQb8x8dhm3XYZMfzG4Y2xGzE+zvSVqyMkG2eOPf/wVQSwMEFAACAAgAlnRBWOohDhNLAAAAbAAAABsAAAB1bml2ZXJzYWwvdW5pdmVyc2FsLnBuZy54bWyzsa/IzVEoSy0qzszPs1Uy1DNQsrfj5bIpKEoty0wtV6gAigEFIUBJoRLINUJwyzNTSjKAQiYmFgjBjNTM9IwSoKiBhRlcVB9oKABQSwECAAAUAAIACACpdlBPNmFYAkcDAADhCQAAFAAAAAAAAAABAAAAAAAAAAAAdW5pdmVyc2FsL3BsYXllci54bWxQSwECAAAUAAIACACWdEFYtTf0qBwFAADhEwAAHQAAAAAAAAABAAAAAAB5AwAAdW5pdmVyc2FsL2NvbW1vbl9tZXNzYWdlcy5sbmdQSwECAAAUAAIACACWdEFYFR5gG6MAAAB/AQAALgAAAAAAAAABAAAAAADQCAAAdW5pdmVyc2FsL3BsYXliYWNrX2FuZF9uYXZpZ2F0aW9uX3NldHRpbmdzLnhtbFBLAQIAABQAAgAIAJZ0QVh0STUfPAQAAAwVAAAnAAAAAAAAAAEAAAAAAL8JAAB1bml2ZXJzYWwvZmxhc2hfcHVibGlzaGluZ19zZXR0aW5ncy54bWxQSwECAAAUAAIACACWdEFYN4uHansDAACsDAAAIQAAAAAAAAABAAAAAABADgAAdW5pdmVyc2FsL2ZsYXNoX3NraW5fc2V0dGluZ3MueG1sUEsBAgAAFAACAAgAlnRBWKavViM2BAAAlhQAACYAAAAAAAAAAQAAAAAA+hEAAHVuaXZlcnNhbC9odG1sX3B1Ymxpc2hpbmdfc2V0dGluZ3MueG1sUEsBAgAAFAACAAgAlnRBWCYPfuiwAQAAbwYAAB8AAAAAAAAAAQAAAAAAdBYAAHVuaXZlcnNhbC9odG1sX3NraW5fc2V0dGluZ3MuanNQSwECAAAUAAIACACWdEFYFQaV5GsAAABvAAAAHAAAAAAAAAABAAAAAABhGAAAdW5pdmVyc2FsL2xvY2FsX3NldHRpbmdzLnhtbFBLAQIAABQAAgAIAJZ0QVjCG66ZaBIAAPdNAAAXAAAAAAAAAAAAAAAAAAYZAAB1bml2ZXJzYWwvdW5pdmVyc2FsLnBuZ1BLAQIAABQAAgAIAJZ0QVjqIQ4TSwAAAGwAAAAbAAAAAAAAAAEAAAAAAKMrAAB1bml2ZXJzYWwvdW5pdmVyc2FsLnBuZy54bWxQSwUGAAAAAAoACgAGAwAAJywAAAAA"/>
  <p:tag name="ISPRING_LMS_API_VERSION" val="SCORM 1.2"/>
  <p:tag name="ISPRING_ULTRA_SCORM_COURSE_ID" val="97A2C669-6A22-44BD-871E-9DE087C382EB"/>
  <p:tag name="ISPRING_CMI5_LAUNCH_METHOD" val="any window"/>
  <p:tag name="ISPRINGCLOUDFOLDERID" val="1"/>
  <p:tag name="ISPRINGONLINEFOLDERID" val="1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},&quot;advancedSettings&quot;:{&quot;enableTextAllocation&quot;:&quot;T_TRUE&quot;,&quot;viewingFromLocalDrive&quot;:&quot;T_TRUE&quot;,&quot;contentScale&quot;:75,&quot;contentScaleMode&quot;:&quot;FIT_TO_WINDOW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}"/>
  <p:tag name="ISPRING_SCORM_RATE_SLIDES" val="0"/>
  <p:tag name="ISPRING_SCORM_PASSING_SCORE" val="0.000000"/>
  <p:tag name="ISPRING_CURRENT_PLAYER_ID" val="universal"/>
  <p:tag name="ISPRING_PRESENTATION_TITLE" val="COSTAID_Module 6_Reflective_skills_a_SK"/>
  <p:tag name="ISPRING_FIRST_PUBLISH" val="1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OUTPUT_FOLDER" val="[[&quot;\u007F\uFFFD\uFFFD{A396230D-9A3A-426D-B380-67D82CDE4863}&quot;,&quot;C:\\Users\\pantelis\\Documents\\COSTAID\\Slovakian&quot;]]"/>
  <p:tag name="ISPRING_SCORM_RATE_QUIZZES" val="0"/>
</p:tagLst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wrap="square" rtlCol="0">
        <a:spAutoFit/>
      </a:bodyPr>
      <a:lstStyle>
        <a:defPPr algn="l"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298</TotalTime>
  <Words>2893</Words>
  <Application>Microsoft Office PowerPoint</Application>
  <PresentationFormat>Ευρεία οθόνη</PresentationFormat>
  <Paragraphs>261</Paragraphs>
  <Slides>33</Slides>
  <Notes>33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11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33</vt:i4>
      </vt:variant>
    </vt:vector>
  </HeadingPairs>
  <TitlesOfParts>
    <vt:vector size="45" baseType="lpstr">
      <vt:lpstr>Adobe Gothic Std B</vt:lpstr>
      <vt:lpstr>MS PGothic</vt:lpstr>
      <vt:lpstr>Arial</vt:lpstr>
      <vt:lpstr>Calibri</vt:lpstr>
      <vt:lpstr>Calibri Light</vt:lpstr>
      <vt:lpstr>Courier New</vt:lpstr>
      <vt:lpstr>Impact</vt:lpstr>
      <vt:lpstr>Symbol</vt:lpstr>
      <vt:lpstr>Times New Roman</vt:lpstr>
      <vt:lpstr>Verdana</vt:lpstr>
      <vt:lpstr>Wingdings</vt:lpstr>
      <vt:lpstr>Θέμα του Office</vt:lpstr>
      <vt:lpstr>Παρουσίαση του PowerPoint</vt:lpstr>
      <vt:lpstr>Partneri</vt:lpstr>
      <vt:lpstr>Moduly</vt:lpstr>
      <vt:lpstr>Ciele</vt:lpstr>
      <vt:lpstr>Úvod </vt:lpstr>
      <vt:lpstr>Čo sú reflexívne zručnosti?  </vt:lpstr>
      <vt:lpstr>Reflexívne zručnosti a informačné hrozby  </vt:lpstr>
      <vt:lpstr>Tri fázy informačných porúch</vt:lpstr>
      <vt:lpstr>Význam zručností reflexie pri riešení informačnej poruchy </vt:lpstr>
      <vt:lpstr>Zohľadnenie významných schopností</vt:lpstr>
      <vt:lpstr>Zohľadnenie významných schopností</vt:lpstr>
      <vt:lpstr>Zohľadnenie významných schopností</vt:lpstr>
      <vt:lpstr>Niektoré z dôležitých zručností reflexie </vt:lpstr>
      <vt:lpstr>Reflexia ako kognitívny proces</vt:lpstr>
      <vt:lpstr>Typy reflexie </vt:lpstr>
      <vt:lpstr>Typy reflexie </vt:lpstr>
      <vt:lpstr>Typy reflexie </vt:lpstr>
      <vt:lpstr>Zhrnutie v procese reflexie </vt:lpstr>
      <vt:lpstr>Zhrnutie v procese reflexie </vt:lpstr>
      <vt:lpstr>Zhrnutie v procese reflexie </vt:lpstr>
      <vt:lpstr>Zhrnutie v procese reflexie </vt:lpstr>
      <vt:lpstr>Príklad zhrnutia</vt:lpstr>
      <vt:lpstr>Parafrázovanie v procese reflexie </vt:lpstr>
      <vt:lpstr>Príklad parafrázovania </vt:lpstr>
      <vt:lpstr>Reflexívna prax </vt:lpstr>
      <vt:lpstr>Šesť fáz Gibbsovho reflexívneho cyklu </vt:lpstr>
      <vt:lpstr>Gibbsov reflexívny cyklus v praxi </vt:lpstr>
      <vt:lpstr>Gibbsov reflexívny cyklus v praxi </vt:lpstr>
      <vt:lpstr>Gibbsov reflexívny cyklus v praxi </vt:lpstr>
      <vt:lpstr>Gibbsov reflexívny cyklus v praxi </vt:lpstr>
      <vt:lpstr>Referencie a ďalšia literatúra</vt:lpstr>
      <vt:lpstr>Referencie a ďalšia literatúra</vt:lpstr>
      <vt:lpstr>Reflexívne zručnosti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COSTAID_Module 6_Reflective_skills_a_SK</dc:title>
  <dc:creator>pantelis bbalaouras</dc:creator>
  <cp:keywords>, docId:63C441E73AC44AEB8141051025F3803E</cp:keywords>
  <cp:lastModifiedBy>pantelis</cp:lastModifiedBy>
  <cp:revision>147</cp:revision>
  <dcterms:created xsi:type="dcterms:W3CDTF">2020-06-02T13:31:56Z</dcterms:created>
  <dcterms:modified xsi:type="dcterms:W3CDTF">2024-08-17T13:26:24Z</dcterms:modified>
</cp:coreProperties>
</file>