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512" r:id="rId2"/>
    <p:sldId id="444" r:id="rId3"/>
    <p:sldId id="509" r:id="rId4"/>
    <p:sldId id="420" r:id="rId5"/>
    <p:sldId id="295" r:id="rId6"/>
    <p:sldId id="514" r:id="rId7"/>
    <p:sldId id="515" r:id="rId8"/>
    <p:sldId id="499" r:id="rId9"/>
    <p:sldId id="516" r:id="rId10"/>
    <p:sldId id="536" r:id="rId11"/>
    <p:sldId id="517" r:id="rId12"/>
    <p:sldId id="518" r:id="rId13"/>
    <p:sldId id="519" r:id="rId14"/>
    <p:sldId id="537" r:id="rId15"/>
    <p:sldId id="520" r:id="rId16"/>
    <p:sldId id="521" r:id="rId17"/>
    <p:sldId id="522" r:id="rId18"/>
    <p:sldId id="539" r:id="rId19"/>
    <p:sldId id="540" r:id="rId20"/>
    <p:sldId id="525" r:id="rId21"/>
    <p:sldId id="541" r:id="rId22"/>
    <p:sldId id="530" r:id="rId23"/>
    <p:sldId id="526" r:id="rId24"/>
    <p:sldId id="531" r:id="rId25"/>
    <p:sldId id="527" r:id="rId26"/>
    <p:sldId id="529" r:id="rId27"/>
    <p:sldId id="532" r:id="rId28"/>
    <p:sldId id="533" r:id="rId29"/>
    <p:sldId id="534" r:id="rId30"/>
    <p:sldId id="542" r:id="rId31"/>
    <p:sldId id="325" r:id="rId32"/>
    <p:sldId id="535" r:id="rId33"/>
    <p:sldId id="442" r:id="rId34"/>
  </p:sldIdLst>
  <p:sldSz cx="12192000" cy="6858000"/>
  <p:notesSz cx="6858000" cy="9144000"/>
  <p:custDataLst>
    <p:tags r:id="rId3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500"/>
    <a:srgbClr val="AD6300"/>
    <a:srgbClr val="A5A5A5"/>
    <a:srgbClr val="004899"/>
    <a:srgbClr val="95C11F"/>
    <a:srgbClr val="E89704"/>
    <a:srgbClr val="D8134D"/>
    <a:srgbClr val="38289E"/>
    <a:srgbClr val="E24231"/>
    <a:srgbClr val="D712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310880-22AF-4D4D-B84E-9DC95E0B428E}" v="473" dt="2023-12-20T14:48:00.147"/>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4" autoAdjust="0"/>
    <p:restoredTop sz="94660"/>
  </p:normalViewPr>
  <p:slideViewPr>
    <p:cSldViewPr snapToGrid="0">
      <p:cViewPr varScale="1">
        <p:scale>
          <a:sx n="74" d="100"/>
          <a:sy n="74" d="100"/>
        </p:scale>
        <p:origin x="54" y="600"/>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D5358F-2C12-40D3-A142-40CC932D99A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l-GR"/>
        </a:p>
      </dgm:t>
    </dgm:pt>
    <dgm:pt modelId="{EC327B3B-64E2-4867-8E05-4626CF7AA557}">
      <dgm:prSet phldrT="[Κείμενο]" custT="1"/>
      <dgm:spPr>
        <a:solidFill>
          <a:schemeClr val="bg1">
            <a:lumMod val="95000"/>
          </a:schemeClr>
        </a:solidFill>
        <a:ln>
          <a:solidFill>
            <a:srgbClr val="785832"/>
          </a:solidFill>
        </a:ln>
      </dgm:spPr>
      <dgm:t>
        <a:bodyPr/>
        <a:lstStyle/>
        <a:p>
          <a:r>
            <a:rPr lang="en-US" sz="3200" kern="1200" dirty="0">
              <a:solidFill>
                <a:schemeClr val="tx1"/>
              </a:solidFill>
              <a:effectLst/>
            </a:rPr>
            <a:t>1. </a:t>
          </a:r>
          <a:r>
            <a:rPr lang="en-US" sz="3200" kern="1200" dirty="0" err="1">
              <a:solidFill>
                <a:schemeClr val="tx1"/>
              </a:solidFill>
            </a:rPr>
            <a:t>Bewustwording</a:t>
          </a:r>
          <a:r>
            <a:rPr lang="en-US" sz="3200" kern="1200" dirty="0">
              <a:solidFill>
                <a:schemeClr val="tx1"/>
              </a:solidFill>
            </a:rPr>
            <a:t> </a:t>
          </a:r>
          <a:endParaRPr lang="el-GR" sz="3200" kern="1200" dirty="0">
            <a:solidFill>
              <a:schemeClr val="tx1"/>
            </a:solidFill>
            <a:effectLst/>
            <a:latin typeface="Calibri" panose="020F0502020204030204"/>
            <a:ea typeface="+mn-ea"/>
            <a:cs typeface="+mn-cs"/>
          </a:endParaRPr>
        </a:p>
      </dgm:t>
    </dgm:pt>
    <dgm:pt modelId="{DF29B433-28C4-4212-B73F-BBA2E55D71FD}" type="parTrans" cxnId="{013F4C26-68C0-4526-9DB3-5EB519553F3C}">
      <dgm:prSet/>
      <dgm:spPr/>
      <dgm:t>
        <a:bodyPr/>
        <a:lstStyle/>
        <a:p>
          <a:endParaRPr lang="el-GR" sz="1600">
            <a:solidFill>
              <a:schemeClr val="tx1"/>
            </a:solidFill>
            <a:effectLst/>
          </a:endParaRPr>
        </a:p>
      </dgm:t>
    </dgm:pt>
    <dgm:pt modelId="{E3EA5345-B843-40CC-AF3F-48429EEC6F62}" type="sibTrans" cxnId="{013F4C26-68C0-4526-9DB3-5EB519553F3C}">
      <dgm:prSet/>
      <dgm:spPr/>
      <dgm:t>
        <a:bodyPr/>
        <a:lstStyle/>
        <a:p>
          <a:endParaRPr lang="el-GR">
            <a:solidFill>
              <a:schemeClr val="tx1"/>
            </a:solidFill>
            <a:effectLst/>
          </a:endParaRPr>
        </a:p>
      </dgm:t>
    </dgm:pt>
    <dgm:pt modelId="{4E244519-B7AC-4B3B-BE5F-12059590F0D2}">
      <dgm:prSet phldrT="[Κείμενο]" custT="1"/>
      <dgm:spPr>
        <a:solidFill>
          <a:schemeClr val="bg1">
            <a:lumMod val="95000"/>
          </a:scheme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b="0" kern="1200" dirty="0">
              <a:solidFill>
                <a:schemeClr val="tx1"/>
              </a:solidFill>
              <a:effectLst>
                <a:outerShdw sx="1000" sy="1000" algn="tl">
                  <a:srgbClr val="000000"/>
                </a:outerShdw>
              </a:effectLst>
              <a:latin typeface="Calibri" panose="020F0502020204030204"/>
              <a:ea typeface="+mn-ea"/>
              <a:cs typeface="+mn-cs"/>
            </a:rPr>
            <a:t>2. </a:t>
          </a:r>
          <a:r>
            <a:rPr lang="en-US" sz="3200" b="0" kern="1200" dirty="0" err="1">
              <a:solidFill>
                <a:schemeClr val="tx1"/>
              </a:solidFill>
              <a:effectLst>
                <a:outerShdw sx="1000" sy="1000" algn="tl">
                  <a:srgbClr val="000000"/>
                </a:outerShdw>
              </a:effectLst>
              <a:latin typeface="Calibri" panose="020F0502020204030204"/>
              <a:ea typeface="+mn-ea"/>
              <a:cs typeface="+mn-cs"/>
            </a:rPr>
            <a:t>Kritisch</a:t>
          </a:r>
          <a:r>
            <a:rPr lang="en-US" sz="3200" b="0" kern="1200" dirty="0">
              <a:solidFill>
                <a:schemeClr val="tx1"/>
              </a:solidFill>
              <a:effectLst>
                <a:outerShdw sx="1000" sy="1000" algn="tl">
                  <a:srgbClr val="000000"/>
                </a:outerShdw>
              </a:effectLst>
              <a:latin typeface="Calibri" panose="020F0502020204030204"/>
              <a:ea typeface="+mn-ea"/>
              <a:cs typeface="+mn-cs"/>
            </a:rPr>
            <a:t> </a:t>
          </a:r>
          <a:r>
            <a:rPr lang="en-US" sz="3200" b="0" kern="1200" dirty="0" err="1">
              <a:solidFill>
                <a:schemeClr val="tx1"/>
              </a:solidFill>
              <a:effectLst>
                <a:outerShdw sx="1000" sy="1000" algn="tl">
                  <a:srgbClr val="000000"/>
                </a:outerShdw>
              </a:effectLst>
              <a:latin typeface="Calibri" panose="020F0502020204030204"/>
              <a:ea typeface="+mn-ea"/>
              <a:cs typeface="+mn-cs"/>
            </a:rPr>
            <a:t>denken</a:t>
          </a:r>
          <a:endParaRPr lang="el-GR" sz="3200" b="0" kern="1200" dirty="0">
            <a:solidFill>
              <a:schemeClr val="tx1"/>
            </a:solidFill>
            <a:effectLst>
              <a:outerShdw sx="1000" sy="1000" algn="tl">
                <a:srgbClr val="000000"/>
              </a:outerShdw>
            </a:effectLst>
            <a:latin typeface="Calibri" panose="020F0502020204030204"/>
            <a:ea typeface="+mn-ea"/>
            <a:cs typeface="+mn-cs"/>
          </a:endParaRPr>
        </a:p>
      </dgm:t>
    </dgm:pt>
    <dgm:pt modelId="{E30B4CE4-28F5-41D5-BDD7-379CEE7BFAA6}" type="parTrans" cxnId="{63EE376A-9BE3-42F8-986B-13F24A6B6A52}">
      <dgm:prSet/>
      <dgm:spPr/>
      <dgm:t>
        <a:bodyPr/>
        <a:lstStyle/>
        <a:p>
          <a:endParaRPr lang="el-GR" sz="1600">
            <a:solidFill>
              <a:schemeClr val="tx1"/>
            </a:solidFill>
            <a:effectLst/>
          </a:endParaRPr>
        </a:p>
      </dgm:t>
    </dgm:pt>
    <dgm:pt modelId="{67FEA77F-9792-4206-8836-885C74441292}" type="sibTrans" cxnId="{63EE376A-9BE3-42F8-986B-13F24A6B6A52}">
      <dgm:prSet/>
      <dgm:spPr/>
      <dgm:t>
        <a:bodyPr/>
        <a:lstStyle/>
        <a:p>
          <a:endParaRPr lang="el-GR">
            <a:solidFill>
              <a:schemeClr val="tx1"/>
            </a:solidFill>
            <a:effectLst/>
          </a:endParaRPr>
        </a:p>
      </dgm:t>
    </dgm:pt>
    <dgm:pt modelId="{B4C523CA-CB9B-45E6-9B42-ACDDF1BF7D65}">
      <dgm:prSet phldrT="[Κείμενο]" custT="1"/>
      <dgm:spPr>
        <a:solidFill>
          <a:prstClr val="white">
            <a:lumMod val="95000"/>
          </a:prst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3. </a:t>
          </a:r>
          <a:r>
            <a:rPr lang="en-US" sz="3200" kern="1200" dirty="0" err="1">
              <a:solidFill>
                <a:prstClr val="black"/>
              </a:solidFill>
              <a:effectLst/>
              <a:latin typeface="Calibri" panose="020F0502020204030204"/>
              <a:ea typeface="+mn-ea"/>
              <a:cs typeface="+mn-cs"/>
            </a:rPr>
            <a:t>Conflicbemiddeling</a:t>
          </a:r>
          <a:endParaRPr lang="el-GR" sz="3200" kern="1200" dirty="0">
            <a:solidFill>
              <a:prstClr val="black"/>
            </a:solidFill>
            <a:effectLst/>
            <a:latin typeface="Calibri" panose="020F0502020204030204"/>
            <a:ea typeface="+mn-ea"/>
            <a:cs typeface="+mn-cs"/>
          </a:endParaRPr>
        </a:p>
      </dgm:t>
    </dgm:pt>
    <dgm:pt modelId="{0B61FFA1-954D-4769-9935-DC27A03FE46F}" type="parTrans" cxnId="{AB3B445A-D322-425F-BF83-71C16EDBCF6A}">
      <dgm:prSet/>
      <dgm:spPr/>
      <dgm:t>
        <a:bodyPr/>
        <a:lstStyle/>
        <a:p>
          <a:endParaRPr lang="el-GR" sz="1600">
            <a:solidFill>
              <a:schemeClr val="tx1"/>
            </a:solidFill>
            <a:effectLst/>
          </a:endParaRPr>
        </a:p>
      </dgm:t>
    </dgm:pt>
    <dgm:pt modelId="{2A74883B-AB36-4DBE-A90D-C134F37AC8DE}" type="sibTrans" cxnId="{AB3B445A-D322-425F-BF83-71C16EDBCF6A}">
      <dgm:prSet/>
      <dgm:spPr/>
      <dgm:t>
        <a:bodyPr/>
        <a:lstStyle/>
        <a:p>
          <a:endParaRPr lang="el-GR">
            <a:solidFill>
              <a:schemeClr val="tx1"/>
            </a:solidFill>
            <a:effectLst/>
          </a:endParaRPr>
        </a:p>
      </dgm:t>
    </dgm:pt>
    <dgm:pt modelId="{1E395D00-6435-47AF-BDD1-99EEEBD551EE}" type="pres">
      <dgm:prSet presAssocID="{C4D5358F-2C12-40D3-A142-40CC932D99A4}" presName="linear" presStyleCnt="0">
        <dgm:presLayoutVars>
          <dgm:animLvl val="lvl"/>
          <dgm:resizeHandles val="exact"/>
        </dgm:presLayoutVars>
      </dgm:prSet>
      <dgm:spPr/>
      <dgm:t>
        <a:bodyPr/>
        <a:lstStyle/>
        <a:p>
          <a:endParaRPr lang="el-GR"/>
        </a:p>
      </dgm:t>
    </dgm:pt>
    <dgm:pt modelId="{470C7429-9401-4802-AB33-313A76532508}" type="pres">
      <dgm:prSet presAssocID="{EC327B3B-64E2-4867-8E05-4626CF7AA557}" presName="parentText" presStyleLbl="node1" presStyleIdx="0" presStyleCnt="3" custLinFactY="-3398" custLinFactNeighborX="-192" custLinFactNeighborY="-100000">
        <dgm:presLayoutVars>
          <dgm:chMax val="0"/>
          <dgm:bulletEnabled val="1"/>
        </dgm:presLayoutVars>
      </dgm:prSet>
      <dgm:spPr/>
      <dgm:t>
        <a:bodyPr/>
        <a:lstStyle/>
        <a:p>
          <a:endParaRPr lang="el-GR"/>
        </a:p>
      </dgm:t>
    </dgm:pt>
    <dgm:pt modelId="{88D2178F-0747-469A-A1B7-4B4E6C3A520D}" type="pres">
      <dgm:prSet presAssocID="{E3EA5345-B843-40CC-AF3F-48429EEC6F62}" presName="spacer" presStyleCnt="0"/>
      <dgm:spPr/>
    </dgm:pt>
    <dgm:pt modelId="{288E5028-B57D-41A4-A329-2A81DBAE6A20}" type="pres">
      <dgm:prSet presAssocID="{4E244519-B7AC-4B3B-BE5F-12059590F0D2}" presName="parentText" presStyleLbl="node1" presStyleIdx="1" presStyleCnt="3" custLinFactNeighborY="-19892">
        <dgm:presLayoutVars>
          <dgm:chMax val="0"/>
          <dgm:bulletEnabled val="1"/>
        </dgm:presLayoutVars>
      </dgm:prSet>
      <dgm:spPr>
        <a:xfrm>
          <a:off x="0" y="1554120"/>
          <a:ext cx="4961817" cy="1216800"/>
        </a:xfrm>
        <a:prstGeom prst="roundRect">
          <a:avLst/>
        </a:prstGeom>
      </dgm:spPr>
      <dgm:t>
        <a:bodyPr/>
        <a:lstStyle/>
        <a:p>
          <a:endParaRPr lang="el-GR"/>
        </a:p>
      </dgm:t>
    </dgm:pt>
    <dgm:pt modelId="{F52AF388-6647-40C1-9B0C-4EACF0087302}" type="pres">
      <dgm:prSet presAssocID="{67FEA77F-9792-4206-8836-885C74441292}" presName="spacer" presStyleCnt="0"/>
      <dgm:spPr/>
    </dgm:pt>
    <dgm:pt modelId="{8CDB7BC7-8DB4-48B4-844D-150D6BC9A281}" type="pres">
      <dgm:prSet presAssocID="{B4C523CA-CB9B-45E6-9B42-ACDDF1BF7D65}" presName="parentText" presStyleLbl="node1" presStyleIdx="2" presStyleCnt="3">
        <dgm:presLayoutVars>
          <dgm:chMax val="0"/>
          <dgm:bulletEnabled val="1"/>
        </dgm:presLayoutVars>
      </dgm:prSet>
      <dgm:spPr>
        <a:xfrm>
          <a:off x="0" y="3062896"/>
          <a:ext cx="4961817" cy="1216800"/>
        </a:xfrm>
        <a:prstGeom prst="roundRect">
          <a:avLst/>
        </a:prstGeom>
      </dgm:spPr>
      <dgm:t>
        <a:bodyPr/>
        <a:lstStyle/>
        <a:p>
          <a:endParaRPr lang="el-GR"/>
        </a:p>
      </dgm:t>
    </dgm:pt>
  </dgm:ptLst>
  <dgm:cxnLst>
    <dgm:cxn modelId="{AB3B445A-D322-425F-BF83-71C16EDBCF6A}" srcId="{C4D5358F-2C12-40D3-A142-40CC932D99A4}" destId="{B4C523CA-CB9B-45E6-9B42-ACDDF1BF7D65}" srcOrd="2" destOrd="0" parTransId="{0B61FFA1-954D-4769-9935-DC27A03FE46F}" sibTransId="{2A74883B-AB36-4DBE-A90D-C134F37AC8DE}"/>
    <dgm:cxn modelId="{013F4C26-68C0-4526-9DB3-5EB519553F3C}" srcId="{C4D5358F-2C12-40D3-A142-40CC932D99A4}" destId="{EC327B3B-64E2-4867-8E05-4626CF7AA557}" srcOrd="0" destOrd="0" parTransId="{DF29B433-28C4-4212-B73F-BBA2E55D71FD}" sibTransId="{E3EA5345-B843-40CC-AF3F-48429EEC6F62}"/>
    <dgm:cxn modelId="{71170B66-801D-42B1-BD88-3067EF1E3D30}" type="presOf" srcId="{EC327B3B-64E2-4867-8E05-4626CF7AA557}" destId="{470C7429-9401-4802-AB33-313A76532508}" srcOrd="0" destOrd="0" presId="urn:microsoft.com/office/officeart/2005/8/layout/vList2"/>
    <dgm:cxn modelId="{63EE376A-9BE3-42F8-986B-13F24A6B6A52}" srcId="{C4D5358F-2C12-40D3-A142-40CC932D99A4}" destId="{4E244519-B7AC-4B3B-BE5F-12059590F0D2}" srcOrd="1" destOrd="0" parTransId="{E30B4CE4-28F5-41D5-BDD7-379CEE7BFAA6}" sibTransId="{67FEA77F-9792-4206-8836-885C74441292}"/>
    <dgm:cxn modelId="{7533573D-AE90-413F-8D5E-92E484CC53EE}" type="presOf" srcId="{C4D5358F-2C12-40D3-A142-40CC932D99A4}" destId="{1E395D00-6435-47AF-BDD1-99EEEBD551EE}" srcOrd="0" destOrd="0" presId="urn:microsoft.com/office/officeart/2005/8/layout/vList2"/>
    <dgm:cxn modelId="{E7D99F90-BD21-488E-8965-4FA3E6649457}" type="presOf" srcId="{4E244519-B7AC-4B3B-BE5F-12059590F0D2}" destId="{288E5028-B57D-41A4-A329-2A81DBAE6A20}" srcOrd="0" destOrd="0" presId="urn:microsoft.com/office/officeart/2005/8/layout/vList2"/>
    <dgm:cxn modelId="{0A308EED-F4BF-484E-9616-FC08E6DF7B71}" type="presOf" srcId="{B4C523CA-CB9B-45E6-9B42-ACDDF1BF7D65}" destId="{8CDB7BC7-8DB4-48B4-844D-150D6BC9A281}" srcOrd="0" destOrd="0" presId="urn:microsoft.com/office/officeart/2005/8/layout/vList2"/>
    <dgm:cxn modelId="{D194C380-2F5A-4D83-B19D-EDEBF138C04E}" type="presParOf" srcId="{1E395D00-6435-47AF-BDD1-99EEEBD551EE}" destId="{470C7429-9401-4802-AB33-313A76532508}" srcOrd="0" destOrd="0" presId="urn:microsoft.com/office/officeart/2005/8/layout/vList2"/>
    <dgm:cxn modelId="{1C593544-AEA6-4F32-B3EB-A05830DB3610}" type="presParOf" srcId="{1E395D00-6435-47AF-BDD1-99EEEBD551EE}" destId="{88D2178F-0747-469A-A1B7-4B4E6C3A520D}" srcOrd="1" destOrd="0" presId="urn:microsoft.com/office/officeart/2005/8/layout/vList2"/>
    <dgm:cxn modelId="{D77AAB75-3FBD-4EC6-89C1-F17940EE4199}" type="presParOf" srcId="{1E395D00-6435-47AF-BDD1-99EEEBD551EE}" destId="{288E5028-B57D-41A4-A329-2A81DBAE6A20}" srcOrd="2" destOrd="0" presId="urn:microsoft.com/office/officeart/2005/8/layout/vList2"/>
    <dgm:cxn modelId="{EF6FD183-5195-47C2-8292-3E15D1204EF4}" type="presParOf" srcId="{1E395D00-6435-47AF-BDD1-99EEEBD551EE}" destId="{F52AF388-6647-40C1-9B0C-4EACF0087302}" srcOrd="3" destOrd="0" presId="urn:microsoft.com/office/officeart/2005/8/layout/vList2"/>
    <dgm:cxn modelId="{93570274-80FF-4597-9140-78C6897D45C5}" type="presParOf" srcId="{1E395D00-6435-47AF-BDD1-99EEEBD551EE}" destId="{8CDB7BC7-8DB4-48B4-844D-150D6BC9A281}" srcOrd="4"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D5358F-2C12-40D3-A142-40CC932D99A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l-GR"/>
        </a:p>
      </dgm:t>
    </dgm:pt>
    <dgm:pt modelId="{EC327B3B-64E2-4867-8E05-4626CF7AA557}">
      <dgm:prSet phldrT="[Κείμενο]" custT="1"/>
      <dgm:spPr>
        <a:solidFill>
          <a:schemeClr val="bg1">
            <a:lumMod val="95000"/>
          </a:schemeClr>
        </a:solidFill>
        <a:ln>
          <a:solidFill>
            <a:srgbClr val="785832"/>
          </a:solidFill>
        </a:ln>
      </dgm:spPr>
      <dgm:t>
        <a:bodyPr/>
        <a:lstStyle/>
        <a:p>
          <a:r>
            <a:rPr lang="en-US" sz="3200" kern="1200" dirty="0">
              <a:solidFill>
                <a:schemeClr val="tx1"/>
              </a:solidFill>
              <a:effectLst/>
            </a:rPr>
            <a:t>4. </a:t>
          </a:r>
          <a:r>
            <a:rPr lang="en-US" sz="3200" kern="1200" dirty="0" err="1">
              <a:solidFill>
                <a:schemeClr val="tx1"/>
              </a:solidFill>
              <a:effectLst/>
            </a:rPr>
            <a:t>Dialoog</a:t>
          </a:r>
          <a:r>
            <a:rPr lang="en-US" sz="3200" kern="1200" dirty="0">
              <a:solidFill>
                <a:schemeClr val="tx1"/>
              </a:solidFill>
              <a:effectLst/>
            </a:rPr>
            <a:t> </a:t>
          </a:r>
          <a:r>
            <a:rPr lang="en-US" sz="3200" kern="1200" dirty="0" err="1">
              <a:solidFill>
                <a:schemeClr val="tx1"/>
              </a:solidFill>
              <a:effectLst/>
            </a:rPr>
            <a:t>mogelijk</a:t>
          </a:r>
          <a:r>
            <a:rPr lang="en-US" sz="3200" kern="1200" dirty="0">
              <a:solidFill>
                <a:schemeClr val="tx1"/>
              </a:solidFill>
              <a:effectLst/>
            </a:rPr>
            <a:t> </a:t>
          </a:r>
          <a:r>
            <a:rPr lang="en-US" sz="3200" kern="1200" dirty="0" err="1">
              <a:solidFill>
                <a:schemeClr val="tx1"/>
              </a:solidFill>
              <a:effectLst/>
            </a:rPr>
            <a:t>maken</a:t>
          </a:r>
          <a:endParaRPr lang="el-GR" sz="3200" kern="1200" dirty="0">
            <a:solidFill>
              <a:prstClr val="black"/>
            </a:solidFill>
            <a:effectLst/>
            <a:latin typeface="Calibri" panose="020F0502020204030204"/>
            <a:ea typeface="+mn-ea"/>
            <a:cs typeface="+mn-cs"/>
          </a:endParaRPr>
        </a:p>
      </dgm:t>
    </dgm:pt>
    <dgm:pt modelId="{DF29B433-28C4-4212-B73F-BBA2E55D71FD}" type="parTrans" cxnId="{013F4C26-68C0-4526-9DB3-5EB519553F3C}">
      <dgm:prSet/>
      <dgm:spPr/>
      <dgm:t>
        <a:bodyPr/>
        <a:lstStyle/>
        <a:p>
          <a:endParaRPr lang="el-GR" sz="1600">
            <a:solidFill>
              <a:schemeClr val="tx1"/>
            </a:solidFill>
            <a:effectLst/>
          </a:endParaRPr>
        </a:p>
      </dgm:t>
    </dgm:pt>
    <dgm:pt modelId="{E3EA5345-B843-40CC-AF3F-48429EEC6F62}" type="sibTrans" cxnId="{013F4C26-68C0-4526-9DB3-5EB519553F3C}">
      <dgm:prSet/>
      <dgm:spPr/>
      <dgm:t>
        <a:bodyPr/>
        <a:lstStyle/>
        <a:p>
          <a:endParaRPr lang="el-GR">
            <a:solidFill>
              <a:schemeClr val="tx1"/>
            </a:solidFill>
            <a:effectLst/>
          </a:endParaRPr>
        </a:p>
      </dgm:t>
    </dgm:pt>
    <dgm:pt modelId="{4E244519-B7AC-4B3B-BE5F-12059590F0D2}">
      <dgm:prSet phldrT="[Κείμενο]" custT="1"/>
      <dgm:spPr>
        <a:solidFill>
          <a:prstClr val="white">
            <a:lumMod val="95000"/>
          </a:prst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5. </a:t>
          </a:r>
          <a:r>
            <a:rPr lang="en-US" sz="3200" kern="1200" dirty="0" err="1">
              <a:solidFill>
                <a:prstClr val="black"/>
              </a:solidFill>
              <a:effectLst/>
              <a:latin typeface="Calibri" panose="020F0502020204030204"/>
              <a:ea typeface="+mn-ea"/>
              <a:cs typeface="+mn-cs"/>
            </a:rPr>
            <a:t>Ethiek</a:t>
          </a:r>
          <a:endParaRPr lang="el-GR" sz="3200" kern="1200" dirty="0">
            <a:solidFill>
              <a:prstClr val="black"/>
            </a:solidFill>
            <a:effectLst/>
            <a:latin typeface="Calibri" panose="020F0502020204030204"/>
            <a:ea typeface="+mn-ea"/>
            <a:cs typeface="+mn-cs"/>
          </a:endParaRPr>
        </a:p>
      </dgm:t>
    </dgm:pt>
    <dgm:pt modelId="{E30B4CE4-28F5-41D5-BDD7-379CEE7BFAA6}" type="parTrans" cxnId="{63EE376A-9BE3-42F8-986B-13F24A6B6A52}">
      <dgm:prSet/>
      <dgm:spPr/>
      <dgm:t>
        <a:bodyPr/>
        <a:lstStyle/>
        <a:p>
          <a:endParaRPr lang="el-GR" sz="1600">
            <a:solidFill>
              <a:schemeClr val="tx1"/>
            </a:solidFill>
            <a:effectLst/>
          </a:endParaRPr>
        </a:p>
      </dgm:t>
    </dgm:pt>
    <dgm:pt modelId="{67FEA77F-9792-4206-8836-885C74441292}" type="sibTrans" cxnId="{63EE376A-9BE3-42F8-986B-13F24A6B6A52}">
      <dgm:prSet/>
      <dgm:spPr/>
      <dgm:t>
        <a:bodyPr/>
        <a:lstStyle/>
        <a:p>
          <a:endParaRPr lang="el-GR">
            <a:solidFill>
              <a:schemeClr val="tx1"/>
            </a:solidFill>
            <a:effectLst/>
          </a:endParaRPr>
        </a:p>
      </dgm:t>
    </dgm:pt>
    <dgm:pt modelId="{B4C523CA-CB9B-45E6-9B42-ACDDF1BF7D65}">
      <dgm:prSet phldrT="[Κείμενο]" custT="1"/>
      <dgm:spPr>
        <a:solidFill>
          <a:srgbClr val="92D050"/>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rPr>
            <a:t>6. </a:t>
          </a:r>
          <a:r>
            <a:rPr lang="en-US" sz="31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rPr>
            <a:t>Reflectieve vaardigheden </a:t>
          </a:r>
          <a:endParaRPr lang="el-GR" sz="31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endParaRPr>
        </a:p>
      </dgm:t>
    </dgm:pt>
    <dgm:pt modelId="{0B61FFA1-954D-4769-9935-DC27A03FE46F}" type="parTrans" cxnId="{AB3B445A-D322-425F-BF83-71C16EDBCF6A}">
      <dgm:prSet/>
      <dgm:spPr/>
      <dgm:t>
        <a:bodyPr/>
        <a:lstStyle/>
        <a:p>
          <a:endParaRPr lang="el-GR" sz="1600">
            <a:solidFill>
              <a:schemeClr val="tx1"/>
            </a:solidFill>
            <a:effectLst/>
          </a:endParaRPr>
        </a:p>
      </dgm:t>
    </dgm:pt>
    <dgm:pt modelId="{2A74883B-AB36-4DBE-A90D-C134F37AC8DE}" type="sibTrans" cxnId="{AB3B445A-D322-425F-BF83-71C16EDBCF6A}">
      <dgm:prSet/>
      <dgm:spPr/>
      <dgm:t>
        <a:bodyPr/>
        <a:lstStyle/>
        <a:p>
          <a:endParaRPr lang="el-GR">
            <a:solidFill>
              <a:schemeClr val="tx1"/>
            </a:solidFill>
            <a:effectLst/>
          </a:endParaRPr>
        </a:p>
      </dgm:t>
    </dgm:pt>
    <dgm:pt modelId="{B1517D0B-EB6D-478A-AEAF-BBD31D5E602B}">
      <dgm:prSet phldrT="[Κείμενο]" custT="1"/>
      <dgm:spPr>
        <a:solidFill>
          <a:schemeClr val="bg1">
            <a:lumMod val="95000"/>
          </a:scheme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a:buNone/>
          </a:pPr>
          <a:r>
            <a:rPr lang="en-US" sz="3200" b="0" dirty="0">
              <a:solidFill>
                <a:schemeClr val="tx1"/>
              </a:solidFill>
              <a:effectLst/>
              <a:latin typeface="Calibri" panose="020F0502020204030204"/>
              <a:ea typeface="+mn-ea"/>
              <a:cs typeface="+mn-cs"/>
            </a:rPr>
            <a:t>7. </a:t>
          </a:r>
          <a:r>
            <a:rPr lang="en-US" sz="3200" b="0" dirty="0" err="1">
              <a:solidFill>
                <a:schemeClr val="tx1"/>
              </a:solidFill>
              <a:effectLst/>
              <a:latin typeface="Calibri" panose="020F0502020204030204"/>
              <a:ea typeface="+mn-ea"/>
              <a:cs typeface="+mn-cs"/>
            </a:rPr>
            <a:t>Digitale</a:t>
          </a:r>
          <a:r>
            <a:rPr lang="en-US" sz="3200" b="0" dirty="0">
              <a:solidFill>
                <a:schemeClr val="tx1"/>
              </a:solidFill>
              <a:effectLst/>
              <a:latin typeface="Calibri" panose="020F0502020204030204"/>
              <a:ea typeface="+mn-ea"/>
              <a:cs typeface="+mn-cs"/>
            </a:rPr>
            <a:t> vaardigheden </a:t>
          </a:r>
          <a:endParaRPr lang="el-GR" sz="3200" b="0" dirty="0">
            <a:solidFill>
              <a:schemeClr val="tx1"/>
            </a:solidFill>
            <a:effectLst/>
            <a:latin typeface="Calibri" panose="020F0502020204030204"/>
            <a:ea typeface="+mn-ea"/>
            <a:cs typeface="+mn-cs"/>
          </a:endParaRPr>
        </a:p>
      </dgm:t>
    </dgm:pt>
    <dgm:pt modelId="{5DD871E4-0A72-467B-BFC4-23BC65BE2E5D}" type="parTrans" cxnId="{D7EB5B58-B00E-4541-BF8A-5ECC83C78794}">
      <dgm:prSet/>
      <dgm:spPr/>
      <dgm:t>
        <a:bodyPr/>
        <a:lstStyle/>
        <a:p>
          <a:endParaRPr lang="en-GB"/>
        </a:p>
      </dgm:t>
    </dgm:pt>
    <dgm:pt modelId="{FCAA1098-48C8-4BFF-B4D1-2DED440629D8}" type="sibTrans" cxnId="{D7EB5B58-B00E-4541-BF8A-5ECC83C78794}">
      <dgm:prSet/>
      <dgm:spPr/>
      <dgm:t>
        <a:bodyPr/>
        <a:lstStyle/>
        <a:p>
          <a:endParaRPr lang="en-GB"/>
        </a:p>
      </dgm:t>
    </dgm:pt>
    <dgm:pt modelId="{1E395D00-6435-47AF-BDD1-99EEEBD551EE}" type="pres">
      <dgm:prSet presAssocID="{C4D5358F-2C12-40D3-A142-40CC932D99A4}" presName="linear" presStyleCnt="0">
        <dgm:presLayoutVars>
          <dgm:animLvl val="lvl"/>
          <dgm:resizeHandles val="exact"/>
        </dgm:presLayoutVars>
      </dgm:prSet>
      <dgm:spPr/>
      <dgm:t>
        <a:bodyPr/>
        <a:lstStyle/>
        <a:p>
          <a:endParaRPr lang="el-GR"/>
        </a:p>
      </dgm:t>
    </dgm:pt>
    <dgm:pt modelId="{470C7429-9401-4802-AB33-313A76532508}" type="pres">
      <dgm:prSet presAssocID="{EC327B3B-64E2-4867-8E05-4626CF7AA557}" presName="parentText" presStyleLbl="node1" presStyleIdx="0" presStyleCnt="4" custLinFactY="-3398" custLinFactNeighborX="-192" custLinFactNeighborY="-100000">
        <dgm:presLayoutVars>
          <dgm:chMax val="0"/>
          <dgm:bulletEnabled val="1"/>
        </dgm:presLayoutVars>
      </dgm:prSet>
      <dgm:spPr/>
      <dgm:t>
        <a:bodyPr/>
        <a:lstStyle/>
        <a:p>
          <a:endParaRPr lang="el-GR"/>
        </a:p>
      </dgm:t>
    </dgm:pt>
    <dgm:pt modelId="{88D2178F-0747-469A-A1B7-4B4E6C3A520D}" type="pres">
      <dgm:prSet presAssocID="{E3EA5345-B843-40CC-AF3F-48429EEC6F62}" presName="spacer" presStyleCnt="0"/>
      <dgm:spPr/>
    </dgm:pt>
    <dgm:pt modelId="{288E5028-B57D-41A4-A329-2A81DBAE6A20}" type="pres">
      <dgm:prSet presAssocID="{4E244519-B7AC-4B3B-BE5F-12059590F0D2}" presName="parentText" presStyleLbl="node1" presStyleIdx="1" presStyleCnt="4" custLinFactNeighborY="-19892">
        <dgm:presLayoutVars>
          <dgm:chMax val="0"/>
          <dgm:bulletEnabled val="1"/>
        </dgm:presLayoutVars>
      </dgm:prSet>
      <dgm:spPr>
        <a:xfrm>
          <a:off x="0" y="1175325"/>
          <a:ext cx="4961817" cy="1029600"/>
        </a:xfrm>
        <a:prstGeom prst="roundRect">
          <a:avLst/>
        </a:prstGeom>
      </dgm:spPr>
      <dgm:t>
        <a:bodyPr/>
        <a:lstStyle/>
        <a:p>
          <a:endParaRPr lang="el-GR"/>
        </a:p>
      </dgm:t>
    </dgm:pt>
    <dgm:pt modelId="{F52AF388-6647-40C1-9B0C-4EACF0087302}" type="pres">
      <dgm:prSet presAssocID="{67FEA77F-9792-4206-8836-885C74441292}" presName="spacer" presStyleCnt="0"/>
      <dgm:spPr/>
    </dgm:pt>
    <dgm:pt modelId="{8CDB7BC7-8DB4-48B4-844D-150D6BC9A281}" type="pres">
      <dgm:prSet presAssocID="{B4C523CA-CB9B-45E6-9B42-ACDDF1BF7D65}" presName="parentText" presStyleLbl="node1" presStyleIdx="2" presStyleCnt="4">
        <dgm:presLayoutVars>
          <dgm:chMax val="0"/>
          <dgm:bulletEnabled val="1"/>
        </dgm:presLayoutVars>
      </dgm:prSet>
      <dgm:spPr>
        <a:xfrm>
          <a:off x="0" y="3062896"/>
          <a:ext cx="4961817" cy="1216800"/>
        </a:xfrm>
        <a:prstGeom prst="roundRect">
          <a:avLst/>
        </a:prstGeom>
      </dgm:spPr>
      <dgm:t>
        <a:bodyPr/>
        <a:lstStyle/>
        <a:p>
          <a:endParaRPr lang="el-GR"/>
        </a:p>
      </dgm:t>
    </dgm:pt>
    <dgm:pt modelId="{AA10446C-2ABE-45E7-A342-12192774C0E3}" type="pres">
      <dgm:prSet presAssocID="{2A74883B-AB36-4DBE-A90D-C134F37AC8DE}" presName="spacer" presStyleCnt="0"/>
      <dgm:spPr/>
    </dgm:pt>
    <dgm:pt modelId="{E02402E1-EB3E-48C5-AF8B-9337E21FDAC3}" type="pres">
      <dgm:prSet presAssocID="{B1517D0B-EB6D-478A-AEAF-BBD31D5E602B}" presName="parentText" presStyleLbl="node1" presStyleIdx="3" presStyleCnt="4">
        <dgm:presLayoutVars>
          <dgm:chMax val="0"/>
          <dgm:bulletEnabled val="1"/>
        </dgm:presLayoutVars>
      </dgm:prSet>
      <dgm:spPr>
        <a:prstGeom prst="roundRect">
          <a:avLst/>
        </a:prstGeom>
      </dgm:spPr>
      <dgm:t>
        <a:bodyPr/>
        <a:lstStyle/>
        <a:p>
          <a:endParaRPr lang="el-GR"/>
        </a:p>
      </dgm:t>
    </dgm:pt>
  </dgm:ptLst>
  <dgm:cxnLst>
    <dgm:cxn modelId="{AB3B445A-D322-425F-BF83-71C16EDBCF6A}" srcId="{C4D5358F-2C12-40D3-A142-40CC932D99A4}" destId="{B4C523CA-CB9B-45E6-9B42-ACDDF1BF7D65}" srcOrd="2" destOrd="0" parTransId="{0B61FFA1-954D-4769-9935-DC27A03FE46F}" sibTransId="{2A74883B-AB36-4DBE-A90D-C134F37AC8DE}"/>
    <dgm:cxn modelId="{013F4C26-68C0-4526-9DB3-5EB519553F3C}" srcId="{C4D5358F-2C12-40D3-A142-40CC932D99A4}" destId="{EC327B3B-64E2-4867-8E05-4626CF7AA557}" srcOrd="0" destOrd="0" parTransId="{DF29B433-28C4-4212-B73F-BBA2E55D71FD}" sibTransId="{E3EA5345-B843-40CC-AF3F-48429EEC6F62}"/>
    <dgm:cxn modelId="{D7EB5B58-B00E-4541-BF8A-5ECC83C78794}" srcId="{C4D5358F-2C12-40D3-A142-40CC932D99A4}" destId="{B1517D0B-EB6D-478A-AEAF-BBD31D5E602B}" srcOrd="3" destOrd="0" parTransId="{5DD871E4-0A72-467B-BFC4-23BC65BE2E5D}" sibTransId="{FCAA1098-48C8-4BFF-B4D1-2DED440629D8}"/>
    <dgm:cxn modelId="{71170B66-801D-42B1-BD88-3067EF1E3D30}" type="presOf" srcId="{EC327B3B-64E2-4867-8E05-4626CF7AA557}" destId="{470C7429-9401-4802-AB33-313A76532508}" srcOrd="0" destOrd="0" presId="urn:microsoft.com/office/officeart/2005/8/layout/vList2"/>
    <dgm:cxn modelId="{2C9F9DB4-31EA-4F3D-9A7E-EDF87A64D11A}" type="presOf" srcId="{B1517D0B-EB6D-478A-AEAF-BBD31D5E602B}" destId="{E02402E1-EB3E-48C5-AF8B-9337E21FDAC3}" srcOrd="0" destOrd="0" presId="urn:microsoft.com/office/officeart/2005/8/layout/vList2"/>
    <dgm:cxn modelId="{63EE376A-9BE3-42F8-986B-13F24A6B6A52}" srcId="{C4D5358F-2C12-40D3-A142-40CC932D99A4}" destId="{4E244519-B7AC-4B3B-BE5F-12059590F0D2}" srcOrd="1" destOrd="0" parTransId="{E30B4CE4-28F5-41D5-BDD7-379CEE7BFAA6}" sibTransId="{67FEA77F-9792-4206-8836-885C74441292}"/>
    <dgm:cxn modelId="{7533573D-AE90-413F-8D5E-92E484CC53EE}" type="presOf" srcId="{C4D5358F-2C12-40D3-A142-40CC932D99A4}" destId="{1E395D00-6435-47AF-BDD1-99EEEBD551EE}" srcOrd="0" destOrd="0" presId="urn:microsoft.com/office/officeart/2005/8/layout/vList2"/>
    <dgm:cxn modelId="{E7D99F90-BD21-488E-8965-4FA3E6649457}" type="presOf" srcId="{4E244519-B7AC-4B3B-BE5F-12059590F0D2}" destId="{288E5028-B57D-41A4-A329-2A81DBAE6A20}" srcOrd="0" destOrd="0" presId="urn:microsoft.com/office/officeart/2005/8/layout/vList2"/>
    <dgm:cxn modelId="{0A308EED-F4BF-484E-9616-FC08E6DF7B71}" type="presOf" srcId="{B4C523CA-CB9B-45E6-9B42-ACDDF1BF7D65}" destId="{8CDB7BC7-8DB4-48B4-844D-150D6BC9A281}" srcOrd="0" destOrd="0" presId="urn:microsoft.com/office/officeart/2005/8/layout/vList2"/>
    <dgm:cxn modelId="{D194C380-2F5A-4D83-B19D-EDEBF138C04E}" type="presParOf" srcId="{1E395D00-6435-47AF-BDD1-99EEEBD551EE}" destId="{470C7429-9401-4802-AB33-313A76532508}" srcOrd="0" destOrd="0" presId="urn:microsoft.com/office/officeart/2005/8/layout/vList2"/>
    <dgm:cxn modelId="{1C593544-AEA6-4F32-B3EB-A05830DB3610}" type="presParOf" srcId="{1E395D00-6435-47AF-BDD1-99EEEBD551EE}" destId="{88D2178F-0747-469A-A1B7-4B4E6C3A520D}" srcOrd="1" destOrd="0" presId="urn:microsoft.com/office/officeart/2005/8/layout/vList2"/>
    <dgm:cxn modelId="{D77AAB75-3FBD-4EC6-89C1-F17940EE4199}" type="presParOf" srcId="{1E395D00-6435-47AF-BDD1-99EEEBD551EE}" destId="{288E5028-B57D-41A4-A329-2A81DBAE6A20}" srcOrd="2" destOrd="0" presId="urn:microsoft.com/office/officeart/2005/8/layout/vList2"/>
    <dgm:cxn modelId="{EF6FD183-5195-47C2-8292-3E15D1204EF4}" type="presParOf" srcId="{1E395D00-6435-47AF-BDD1-99EEEBD551EE}" destId="{F52AF388-6647-40C1-9B0C-4EACF0087302}" srcOrd="3" destOrd="0" presId="urn:microsoft.com/office/officeart/2005/8/layout/vList2"/>
    <dgm:cxn modelId="{93570274-80FF-4597-9140-78C6897D45C5}" type="presParOf" srcId="{1E395D00-6435-47AF-BDD1-99EEEBD551EE}" destId="{8CDB7BC7-8DB4-48B4-844D-150D6BC9A281}" srcOrd="4" destOrd="0" presId="urn:microsoft.com/office/officeart/2005/8/layout/vList2"/>
    <dgm:cxn modelId="{C6B180D2-55F7-4A48-AC04-F32F5A77FFCE}" type="presParOf" srcId="{1E395D00-6435-47AF-BDD1-99EEEBD551EE}" destId="{AA10446C-2ABE-45E7-A342-12192774C0E3}" srcOrd="5" destOrd="0" presId="urn:microsoft.com/office/officeart/2005/8/layout/vList2"/>
    <dgm:cxn modelId="{64428329-BF59-4C93-8877-7676ED6AC4DB}" type="presParOf" srcId="{1E395D00-6435-47AF-BDD1-99EEEBD551EE}" destId="{E02402E1-EB3E-48C5-AF8B-9337E21FDAC3}"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5BB563-403C-4C39-81FD-DA9CBB178948}" type="doc">
      <dgm:prSet loTypeId="urn:microsoft.com/office/officeart/2005/8/layout/bProcess4" loCatId="process" qsTypeId="urn:microsoft.com/office/officeart/2005/8/quickstyle/simple1" qsCatId="simple" csTypeId="urn:microsoft.com/office/officeart/2005/8/colors/accent6_1" csCatId="accent6" phldr="1"/>
      <dgm:spPr/>
      <dgm:t>
        <a:bodyPr/>
        <a:lstStyle/>
        <a:p>
          <a:endParaRPr lang="sl-SI"/>
        </a:p>
      </dgm:t>
    </dgm:pt>
    <dgm:pt modelId="{B3F72C5F-33B1-427A-B797-EBF2FAF86847}">
      <dgm:prSet phldrT="[besedilo]"/>
      <dgm:spPr/>
      <dgm:t>
        <a:bodyPr/>
        <a:lstStyle/>
        <a:p>
          <a:r>
            <a:rPr lang="nl-NL" dirty="0" err="1"/>
            <a:t>Zelf-bewustzijn</a:t>
          </a:r>
          <a:endParaRPr lang="sl-SI" dirty="0"/>
        </a:p>
      </dgm:t>
    </dgm:pt>
    <dgm:pt modelId="{AAE585EE-F3A7-4742-98AA-D363A1F152C0}" type="parTrans" cxnId="{D1F343DA-30C0-41AB-8DEB-8104B4559A03}">
      <dgm:prSet/>
      <dgm:spPr/>
      <dgm:t>
        <a:bodyPr/>
        <a:lstStyle/>
        <a:p>
          <a:endParaRPr lang="sl-SI"/>
        </a:p>
      </dgm:t>
    </dgm:pt>
    <dgm:pt modelId="{DD774EE3-CC48-41F4-9810-0E0B11C95E4B}" type="sibTrans" cxnId="{D1F343DA-30C0-41AB-8DEB-8104B4559A03}">
      <dgm:prSet/>
      <dgm:spPr/>
      <dgm:t>
        <a:bodyPr/>
        <a:lstStyle/>
        <a:p>
          <a:endParaRPr lang="sl-SI"/>
        </a:p>
      </dgm:t>
    </dgm:pt>
    <dgm:pt modelId="{E23B2C51-544B-4F64-B852-2E8807708C67}">
      <dgm:prSet phldrT="[besedilo]"/>
      <dgm:spPr/>
      <dgm:t>
        <a:bodyPr/>
        <a:lstStyle/>
        <a:p>
          <a:r>
            <a:rPr lang="nl-NL" dirty="0"/>
            <a:t>Actief luisteren</a:t>
          </a:r>
          <a:endParaRPr lang="sl-SI" dirty="0"/>
        </a:p>
      </dgm:t>
    </dgm:pt>
    <dgm:pt modelId="{D0B264C6-3621-4919-B54B-E55D5F64293E}" type="parTrans" cxnId="{7B746061-8ECA-400D-AEEF-38803B7EB03A}">
      <dgm:prSet/>
      <dgm:spPr/>
      <dgm:t>
        <a:bodyPr/>
        <a:lstStyle/>
        <a:p>
          <a:endParaRPr lang="sl-SI"/>
        </a:p>
      </dgm:t>
    </dgm:pt>
    <dgm:pt modelId="{792FFE17-304F-4639-8630-C35FCD736751}" type="sibTrans" cxnId="{7B746061-8ECA-400D-AEEF-38803B7EB03A}">
      <dgm:prSet/>
      <dgm:spPr/>
      <dgm:t>
        <a:bodyPr/>
        <a:lstStyle/>
        <a:p>
          <a:endParaRPr lang="sl-SI"/>
        </a:p>
      </dgm:t>
    </dgm:pt>
    <dgm:pt modelId="{6DC5409F-AA46-4313-ADD2-8263B0611EEE}">
      <dgm:prSet phldrT="[besedilo]"/>
      <dgm:spPr/>
      <dgm:t>
        <a:bodyPr/>
        <a:lstStyle/>
        <a:p>
          <a:r>
            <a:rPr lang="sl-SI" dirty="0"/>
            <a:t>Empat</a:t>
          </a:r>
          <a:r>
            <a:rPr lang="nl-NL" dirty="0" err="1"/>
            <a:t>hie</a:t>
          </a:r>
          <a:r>
            <a:rPr lang="sl-SI" dirty="0"/>
            <a:t> </a:t>
          </a:r>
        </a:p>
      </dgm:t>
    </dgm:pt>
    <dgm:pt modelId="{C00C58F8-3F85-4B45-B619-71D9D7B1A8C5}" type="parTrans" cxnId="{F395B558-8ADD-43E1-87BE-4F3B97695A1D}">
      <dgm:prSet/>
      <dgm:spPr/>
      <dgm:t>
        <a:bodyPr/>
        <a:lstStyle/>
        <a:p>
          <a:endParaRPr lang="sl-SI"/>
        </a:p>
      </dgm:t>
    </dgm:pt>
    <dgm:pt modelId="{FBABAA1A-8D23-4650-AAFC-28F96D8D1C4B}" type="sibTrans" cxnId="{F395B558-8ADD-43E1-87BE-4F3B97695A1D}">
      <dgm:prSet/>
      <dgm:spPr/>
      <dgm:t>
        <a:bodyPr/>
        <a:lstStyle/>
        <a:p>
          <a:endParaRPr lang="sl-SI"/>
        </a:p>
      </dgm:t>
    </dgm:pt>
    <dgm:pt modelId="{D87BDC68-8FA6-4590-AF89-671B7A61C6AB}">
      <dgm:prSet phldrT="[besedilo]"/>
      <dgm:spPr/>
      <dgm:t>
        <a:bodyPr/>
        <a:lstStyle/>
        <a:p>
          <a:r>
            <a:rPr lang="nl-NL" dirty="0"/>
            <a:t>Kritisch denken</a:t>
          </a:r>
          <a:endParaRPr lang="sl-SI" dirty="0"/>
        </a:p>
      </dgm:t>
    </dgm:pt>
    <dgm:pt modelId="{825AE6A0-169D-481A-9B7F-DDE64192EEAE}" type="parTrans" cxnId="{611CC011-D74C-46B6-B211-B231467FC2DF}">
      <dgm:prSet/>
      <dgm:spPr/>
      <dgm:t>
        <a:bodyPr/>
        <a:lstStyle/>
        <a:p>
          <a:endParaRPr lang="sl-SI"/>
        </a:p>
      </dgm:t>
    </dgm:pt>
    <dgm:pt modelId="{8B1370AE-BD2D-43FF-A81F-D1939227BE59}" type="sibTrans" cxnId="{611CC011-D74C-46B6-B211-B231467FC2DF}">
      <dgm:prSet/>
      <dgm:spPr/>
      <dgm:t>
        <a:bodyPr/>
        <a:lstStyle/>
        <a:p>
          <a:endParaRPr lang="sl-SI"/>
        </a:p>
      </dgm:t>
    </dgm:pt>
    <dgm:pt modelId="{83626B6F-4FD6-470D-9E2C-73439F86416D}">
      <dgm:prSet phldrT="[besedilo]"/>
      <dgm:spPr/>
      <dgm:t>
        <a:bodyPr/>
        <a:lstStyle/>
        <a:p>
          <a:r>
            <a:rPr lang="nl-NL" dirty="0" err="1"/>
            <a:t>Zelf-reflectie</a:t>
          </a:r>
          <a:r>
            <a:rPr lang="sl-SI" dirty="0"/>
            <a:t> </a:t>
          </a:r>
        </a:p>
      </dgm:t>
    </dgm:pt>
    <dgm:pt modelId="{6687DB09-AA75-4EB6-84E3-55CD5354638C}" type="parTrans" cxnId="{FAD083D4-E434-48E4-866A-4F862F6281A7}">
      <dgm:prSet/>
      <dgm:spPr/>
      <dgm:t>
        <a:bodyPr/>
        <a:lstStyle/>
        <a:p>
          <a:endParaRPr lang="sl-SI"/>
        </a:p>
      </dgm:t>
    </dgm:pt>
    <dgm:pt modelId="{4F05730E-C9B4-4167-8121-C37F95867C08}" type="sibTrans" cxnId="{FAD083D4-E434-48E4-866A-4F862F6281A7}">
      <dgm:prSet/>
      <dgm:spPr/>
      <dgm:t>
        <a:bodyPr/>
        <a:lstStyle/>
        <a:p>
          <a:endParaRPr lang="sl-SI"/>
        </a:p>
      </dgm:t>
    </dgm:pt>
    <dgm:pt modelId="{60AAF58C-B4B6-4333-8531-2FC2E6BEA3E0}">
      <dgm:prSet phldrT="[besedilo]"/>
      <dgm:spPr/>
      <dgm:t>
        <a:bodyPr/>
        <a:lstStyle/>
        <a:p>
          <a:r>
            <a:rPr lang="nl-NL" dirty="0"/>
            <a:t>Emotionele regulatie</a:t>
          </a:r>
          <a:endParaRPr lang="sl-SI" dirty="0"/>
        </a:p>
      </dgm:t>
    </dgm:pt>
    <dgm:pt modelId="{0A3D22EC-2D5B-4659-A6DA-B8514B08A756}" type="parTrans" cxnId="{D4E0ACCD-9246-44FE-8C1C-D9290A0AF4F9}">
      <dgm:prSet/>
      <dgm:spPr/>
      <dgm:t>
        <a:bodyPr/>
        <a:lstStyle/>
        <a:p>
          <a:endParaRPr lang="sl-SI"/>
        </a:p>
      </dgm:t>
    </dgm:pt>
    <dgm:pt modelId="{C56E7154-F8B2-44F1-AAB2-A01BB0933643}" type="sibTrans" cxnId="{D4E0ACCD-9246-44FE-8C1C-D9290A0AF4F9}">
      <dgm:prSet/>
      <dgm:spPr/>
      <dgm:t>
        <a:bodyPr/>
        <a:lstStyle/>
        <a:p>
          <a:endParaRPr lang="sl-SI"/>
        </a:p>
      </dgm:t>
    </dgm:pt>
    <dgm:pt modelId="{4570A984-80E6-4E76-AF41-4FACB0F247FD}">
      <dgm:prSet phldrT="[besedilo]"/>
      <dgm:spPr/>
      <dgm:t>
        <a:bodyPr/>
        <a:lstStyle/>
        <a:p>
          <a:r>
            <a:rPr lang="sl-SI" dirty="0"/>
            <a:t>Conflict</a:t>
          </a:r>
          <a:r>
            <a:rPr lang="nl-NL" dirty="0"/>
            <a:t>-oplossing</a:t>
          </a:r>
          <a:r>
            <a:rPr lang="sl-SI" dirty="0"/>
            <a:t> </a:t>
          </a:r>
        </a:p>
      </dgm:t>
    </dgm:pt>
    <dgm:pt modelId="{D4779115-BDA7-4CEA-9380-69C14612D06C}" type="parTrans" cxnId="{2C36BEF4-2109-4D0B-B17F-58F1D039440B}">
      <dgm:prSet/>
      <dgm:spPr/>
      <dgm:t>
        <a:bodyPr/>
        <a:lstStyle/>
        <a:p>
          <a:endParaRPr lang="sl-SI"/>
        </a:p>
      </dgm:t>
    </dgm:pt>
    <dgm:pt modelId="{DA5F40F8-1541-487B-A8C1-1875666FC21A}" type="sibTrans" cxnId="{2C36BEF4-2109-4D0B-B17F-58F1D039440B}">
      <dgm:prSet/>
      <dgm:spPr/>
      <dgm:t>
        <a:bodyPr/>
        <a:lstStyle/>
        <a:p>
          <a:endParaRPr lang="sl-SI"/>
        </a:p>
      </dgm:t>
    </dgm:pt>
    <dgm:pt modelId="{70C8BFD1-85C5-44A2-9F36-41D2FA5B616E}">
      <dgm:prSet phldrT="[besedilo]"/>
      <dgm:spPr/>
      <dgm:t>
        <a:bodyPr/>
        <a:lstStyle/>
        <a:p>
          <a:r>
            <a:rPr lang="nl-NL" dirty="0"/>
            <a:t>Analyse en synthese</a:t>
          </a:r>
          <a:endParaRPr lang="sl-SI" dirty="0"/>
        </a:p>
      </dgm:t>
    </dgm:pt>
    <dgm:pt modelId="{DC20BA7F-EAE3-4849-B259-131699B8B58D}" type="parTrans" cxnId="{C46B6398-1506-4B77-91E2-EE0E416377EC}">
      <dgm:prSet/>
      <dgm:spPr/>
      <dgm:t>
        <a:bodyPr/>
        <a:lstStyle/>
        <a:p>
          <a:endParaRPr lang="sl-SI"/>
        </a:p>
      </dgm:t>
    </dgm:pt>
    <dgm:pt modelId="{D6EA7556-4BFD-461C-B7EA-232B7A4EF97A}" type="sibTrans" cxnId="{C46B6398-1506-4B77-91E2-EE0E416377EC}">
      <dgm:prSet/>
      <dgm:spPr/>
      <dgm:t>
        <a:bodyPr/>
        <a:lstStyle/>
        <a:p>
          <a:endParaRPr lang="sl-SI"/>
        </a:p>
      </dgm:t>
    </dgm:pt>
    <dgm:pt modelId="{B7DE8B12-7D48-43F1-B275-AC4B8E1D0A5A}">
      <dgm:prSet phldrT="[besedilo]"/>
      <dgm:spPr/>
      <dgm:t>
        <a:bodyPr/>
        <a:lstStyle/>
        <a:p>
          <a:r>
            <a:rPr lang="sl-SI" dirty="0"/>
            <a:t>Evaluati</a:t>
          </a:r>
          <a:r>
            <a:rPr lang="nl-NL" dirty="0"/>
            <a:t>e</a:t>
          </a:r>
          <a:endParaRPr lang="sl-SI" dirty="0"/>
        </a:p>
      </dgm:t>
    </dgm:pt>
    <dgm:pt modelId="{0006A33D-9A48-4EB6-A1CB-A0A48916DAFD}" type="parTrans" cxnId="{B65C3E0F-4E6D-40FE-BE82-508E1318DE34}">
      <dgm:prSet/>
      <dgm:spPr/>
      <dgm:t>
        <a:bodyPr/>
        <a:lstStyle/>
        <a:p>
          <a:endParaRPr lang="sl-SI"/>
        </a:p>
      </dgm:t>
    </dgm:pt>
    <dgm:pt modelId="{E0F7AF9F-5464-44FD-BB01-C39AB9DED588}" type="sibTrans" cxnId="{B65C3E0F-4E6D-40FE-BE82-508E1318DE34}">
      <dgm:prSet/>
      <dgm:spPr/>
      <dgm:t>
        <a:bodyPr/>
        <a:lstStyle/>
        <a:p>
          <a:endParaRPr lang="sl-SI"/>
        </a:p>
      </dgm:t>
    </dgm:pt>
    <dgm:pt modelId="{9ED7294D-C041-4099-9846-15D4034F1FFF}" type="pres">
      <dgm:prSet presAssocID="{D95BB563-403C-4C39-81FD-DA9CBB178948}" presName="Name0" presStyleCnt="0">
        <dgm:presLayoutVars>
          <dgm:dir/>
          <dgm:resizeHandles/>
        </dgm:presLayoutVars>
      </dgm:prSet>
      <dgm:spPr/>
      <dgm:t>
        <a:bodyPr/>
        <a:lstStyle/>
        <a:p>
          <a:endParaRPr lang="el-GR"/>
        </a:p>
      </dgm:t>
    </dgm:pt>
    <dgm:pt modelId="{AFA02BF1-75C0-44A5-B237-B9AC1085EBC0}" type="pres">
      <dgm:prSet presAssocID="{B3F72C5F-33B1-427A-B797-EBF2FAF86847}" presName="compNode" presStyleCnt="0"/>
      <dgm:spPr/>
    </dgm:pt>
    <dgm:pt modelId="{519B95CA-AFC2-4B0B-ADDC-7661A936DF09}" type="pres">
      <dgm:prSet presAssocID="{B3F72C5F-33B1-427A-B797-EBF2FAF86847}" presName="dummyConnPt" presStyleCnt="0"/>
      <dgm:spPr/>
    </dgm:pt>
    <dgm:pt modelId="{E8956106-1711-4AF4-83FE-C624A671E460}" type="pres">
      <dgm:prSet presAssocID="{B3F72C5F-33B1-427A-B797-EBF2FAF86847}" presName="node" presStyleLbl="node1" presStyleIdx="0" presStyleCnt="9">
        <dgm:presLayoutVars>
          <dgm:bulletEnabled val="1"/>
        </dgm:presLayoutVars>
      </dgm:prSet>
      <dgm:spPr/>
      <dgm:t>
        <a:bodyPr/>
        <a:lstStyle/>
        <a:p>
          <a:endParaRPr lang="el-GR"/>
        </a:p>
      </dgm:t>
    </dgm:pt>
    <dgm:pt modelId="{E25E3EFC-B9C7-4311-A07B-94F128CAA655}" type="pres">
      <dgm:prSet presAssocID="{DD774EE3-CC48-41F4-9810-0E0B11C95E4B}" presName="sibTrans" presStyleLbl="bgSibTrans2D1" presStyleIdx="0" presStyleCnt="8"/>
      <dgm:spPr/>
      <dgm:t>
        <a:bodyPr/>
        <a:lstStyle/>
        <a:p>
          <a:endParaRPr lang="el-GR"/>
        </a:p>
      </dgm:t>
    </dgm:pt>
    <dgm:pt modelId="{1EE54C1A-8026-44B1-8926-EB71685BE205}" type="pres">
      <dgm:prSet presAssocID="{E23B2C51-544B-4F64-B852-2E8807708C67}" presName="compNode" presStyleCnt="0"/>
      <dgm:spPr/>
    </dgm:pt>
    <dgm:pt modelId="{7E31594A-A59B-4B5C-9EAD-CE65971F1CEB}" type="pres">
      <dgm:prSet presAssocID="{E23B2C51-544B-4F64-B852-2E8807708C67}" presName="dummyConnPt" presStyleCnt="0"/>
      <dgm:spPr/>
    </dgm:pt>
    <dgm:pt modelId="{1D8528A0-B73F-419F-B9CB-61F682D012FD}" type="pres">
      <dgm:prSet presAssocID="{E23B2C51-544B-4F64-B852-2E8807708C67}" presName="node" presStyleLbl="node1" presStyleIdx="1" presStyleCnt="9">
        <dgm:presLayoutVars>
          <dgm:bulletEnabled val="1"/>
        </dgm:presLayoutVars>
      </dgm:prSet>
      <dgm:spPr/>
      <dgm:t>
        <a:bodyPr/>
        <a:lstStyle/>
        <a:p>
          <a:endParaRPr lang="el-GR"/>
        </a:p>
      </dgm:t>
    </dgm:pt>
    <dgm:pt modelId="{99ADE6BB-880B-49F9-A1B0-11EFE6810571}" type="pres">
      <dgm:prSet presAssocID="{792FFE17-304F-4639-8630-C35FCD736751}" presName="sibTrans" presStyleLbl="bgSibTrans2D1" presStyleIdx="1" presStyleCnt="8"/>
      <dgm:spPr/>
      <dgm:t>
        <a:bodyPr/>
        <a:lstStyle/>
        <a:p>
          <a:endParaRPr lang="el-GR"/>
        </a:p>
      </dgm:t>
    </dgm:pt>
    <dgm:pt modelId="{D8FCEE7A-F4FA-4CD2-8B32-D00918F9C9D6}" type="pres">
      <dgm:prSet presAssocID="{6DC5409F-AA46-4313-ADD2-8263B0611EEE}" presName="compNode" presStyleCnt="0"/>
      <dgm:spPr/>
    </dgm:pt>
    <dgm:pt modelId="{A025BD04-57C5-4FFC-9759-1D41A9D70F88}" type="pres">
      <dgm:prSet presAssocID="{6DC5409F-AA46-4313-ADD2-8263B0611EEE}" presName="dummyConnPt" presStyleCnt="0"/>
      <dgm:spPr/>
    </dgm:pt>
    <dgm:pt modelId="{12E91369-4D41-49FC-9900-158ACECD091B}" type="pres">
      <dgm:prSet presAssocID="{6DC5409F-AA46-4313-ADD2-8263B0611EEE}" presName="node" presStyleLbl="node1" presStyleIdx="2" presStyleCnt="9">
        <dgm:presLayoutVars>
          <dgm:bulletEnabled val="1"/>
        </dgm:presLayoutVars>
      </dgm:prSet>
      <dgm:spPr/>
      <dgm:t>
        <a:bodyPr/>
        <a:lstStyle/>
        <a:p>
          <a:endParaRPr lang="el-GR"/>
        </a:p>
      </dgm:t>
    </dgm:pt>
    <dgm:pt modelId="{C6C3C1AA-E866-45B2-B421-CDE341964030}" type="pres">
      <dgm:prSet presAssocID="{FBABAA1A-8D23-4650-AAFC-28F96D8D1C4B}" presName="sibTrans" presStyleLbl="bgSibTrans2D1" presStyleIdx="2" presStyleCnt="8"/>
      <dgm:spPr/>
      <dgm:t>
        <a:bodyPr/>
        <a:lstStyle/>
        <a:p>
          <a:endParaRPr lang="el-GR"/>
        </a:p>
      </dgm:t>
    </dgm:pt>
    <dgm:pt modelId="{0AA56D31-C49E-4B76-AD65-385313C3ABBA}" type="pres">
      <dgm:prSet presAssocID="{D87BDC68-8FA6-4590-AF89-671B7A61C6AB}" presName="compNode" presStyleCnt="0"/>
      <dgm:spPr/>
    </dgm:pt>
    <dgm:pt modelId="{CFD93FE4-516B-4541-A92C-B63879664F08}" type="pres">
      <dgm:prSet presAssocID="{D87BDC68-8FA6-4590-AF89-671B7A61C6AB}" presName="dummyConnPt" presStyleCnt="0"/>
      <dgm:spPr/>
    </dgm:pt>
    <dgm:pt modelId="{829CDA78-5339-4D9A-B7AD-84B267E9D2D6}" type="pres">
      <dgm:prSet presAssocID="{D87BDC68-8FA6-4590-AF89-671B7A61C6AB}" presName="node" presStyleLbl="node1" presStyleIdx="3" presStyleCnt="9">
        <dgm:presLayoutVars>
          <dgm:bulletEnabled val="1"/>
        </dgm:presLayoutVars>
      </dgm:prSet>
      <dgm:spPr/>
      <dgm:t>
        <a:bodyPr/>
        <a:lstStyle/>
        <a:p>
          <a:endParaRPr lang="el-GR"/>
        </a:p>
      </dgm:t>
    </dgm:pt>
    <dgm:pt modelId="{C1449E7F-3148-4726-8F28-3A663DBD2FF3}" type="pres">
      <dgm:prSet presAssocID="{8B1370AE-BD2D-43FF-A81F-D1939227BE59}" presName="sibTrans" presStyleLbl="bgSibTrans2D1" presStyleIdx="3" presStyleCnt="8"/>
      <dgm:spPr/>
      <dgm:t>
        <a:bodyPr/>
        <a:lstStyle/>
        <a:p>
          <a:endParaRPr lang="el-GR"/>
        </a:p>
      </dgm:t>
    </dgm:pt>
    <dgm:pt modelId="{0434359A-FAEB-409A-B381-B3DD6B5495F7}" type="pres">
      <dgm:prSet presAssocID="{83626B6F-4FD6-470D-9E2C-73439F86416D}" presName="compNode" presStyleCnt="0"/>
      <dgm:spPr/>
    </dgm:pt>
    <dgm:pt modelId="{A9814EF5-759E-4BA0-B0F4-D5E9A86BED40}" type="pres">
      <dgm:prSet presAssocID="{83626B6F-4FD6-470D-9E2C-73439F86416D}" presName="dummyConnPt" presStyleCnt="0"/>
      <dgm:spPr/>
    </dgm:pt>
    <dgm:pt modelId="{1C909939-9121-4CF8-92FD-6337AADD7D92}" type="pres">
      <dgm:prSet presAssocID="{83626B6F-4FD6-470D-9E2C-73439F86416D}" presName="node" presStyleLbl="node1" presStyleIdx="4" presStyleCnt="9">
        <dgm:presLayoutVars>
          <dgm:bulletEnabled val="1"/>
        </dgm:presLayoutVars>
      </dgm:prSet>
      <dgm:spPr/>
      <dgm:t>
        <a:bodyPr/>
        <a:lstStyle/>
        <a:p>
          <a:endParaRPr lang="el-GR"/>
        </a:p>
      </dgm:t>
    </dgm:pt>
    <dgm:pt modelId="{28D7A5FA-9468-4DCE-BD7B-CEDA4A87A77C}" type="pres">
      <dgm:prSet presAssocID="{4F05730E-C9B4-4167-8121-C37F95867C08}" presName="sibTrans" presStyleLbl="bgSibTrans2D1" presStyleIdx="4" presStyleCnt="8"/>
      <dgm:spPr/>
      <dgm:t>
        <a:bodyPr/>
        <a:lstStyle/>
        <a:p>
          <a:endParaRPr lang="el-GR"/>
        </a:p>
      </dgm:t>
    </dgm:pt>
    <dgm:pt modelId="{6E1FE6C9-8977-4340-B5DC-DE9D6F40E5A0}" type="pres">
      <dgm:prSet presAssocID="{60AAF58C-B4B6-4333-8531-2FC2E6BEA3E0}" presName="compNode" presStyleCnt="0"/>
      <dgm:spPr/>
    </dgm:pt>
    <dgm:pt modelId="{8767E8F7-A7C9-4523-B3E4-015082BE7A0F}" type="pres">
      <dgm:prSet presAssocID="{60AAF58C-B4B6-4333-8531-2FC2E6BEA3E0}" presName="dummyConnPt" presStyleCnt="0"/>
      <dgm:spPr/>
    </dgm:pt>
    <dgm:pt modelId="{D1FA5F1B-1787-4029-812F-20F8726A2F7E}" type="pres">
      <dgm:prSet presAssocID="{60AAF58C-B4B6-4333-8531-2FC2E6BEA3E0}" presName="node" presStyleLbl="node1" presStyleIdx="5" presStyleCnt="9">
        <dgm:presLayoutVars>
          <dgm:bulletEnabled val="1"/>
        </dgm:presLayoutVars>
      </dgm:prSet>
      <dgm:spPr/>
      <dgm:t>
        <a:bodyPr/>
        <a:lstStyle/>
        <a:p>
          <a:endParaRPr lang="el-GR"/>
        </a:p>
      </dgm:t>
    </dgm:pt>
    <dgm:pt modelId="{D2778B6D-8B58-4749-834A-3EC0702C1E86}" type="pres">
      <dgm:prSet presAssocID="{C56E7154-F8B2-44F1-AAB2-A01BB0933643}" presName="sibTrans" presStyleLbl="bgSibTrans2D1" presStyleIdx="5" presStyleCnt="8"/>
      <dgm:spPr/>
      <dgm:t>
        <a:bodyPr/>
        <a:lstStyle/>
        <a:p>
          <a:endParaRPr lang="el-GR"/>
        </a:p>
      </dgm:t>
    </dgm:pt>
    <dgm:pt modelId="{D237ADEC-551F-4D17-8C62-11EBB5657BCB}" type="pres">
      <dgm:prSet presAssocID="{4570A984-80E6-4E76-AF41-4FACB0F247FD}" presName="compNode" presStyleCnt="0"/>
      <dgm:spPr/>
    </dgm:pt>
    <dgm:pt modelId="{500C21F5-623F-4C76-8A77-6D8457595642}" type="pres">
      <dgm:prSet presAssocID="{4570A984-80E6-4E76-AF41-4FACB0F247FD}" presName="dummyConnPt" presStyleCnt="0"/>
      <dgm:spPr/>
    </dgm:pt>
    <dgm:pt modelId="{A53AD3E6-96AF-4A57-94E6-C94C729E0055}" type="pres">
      <dgm:prSet presAssocID="{4570A984-80E6-4E76-AF41-4FACB0F247FD}" presName="node" presStyleLbl="node1" presStyleIdx="6" presStyleCnt="9">
        <dgm:presLayoutVars>
          <dgm:bulletEnabled val="1"/>
        </dgm:presLayoutVars>
      </dgm:prSet>
      <dgm:spPr/>
      <dgm:t>
        <a:bodyPr/>
        <a:lstStyle/>
        <a:p>
          <a:endParaRPr lang="el-GR"/>
        </a:p>
      </dgm:t>
    </dgm:pt>
    <dgm:pt modelId="{24A72747-8E9C-4A20-849D-202C6C63DB36}" type="pres">
      <dgm:prSet presAssocID="{DA5F40F8-1541-487B-A8C1-1875666FC21A}" presName="sibTrans" presStyleLbl="bgSibTrans2D1" presStyleIdx="6" presStyleCnt="8"/>
      <dgm:spPr/>
      <dgm:t>
        <a:bodyPr/>
        <a:lstStyle/>
        <a:p>
          <a:endParaRPr lang="el-GR"/>
        </a:p>
      </dgm:t>
    </dgm:pt>
    <dgm:pt modelId="{CA0F854D-53E2-4163-AD3A-CB2258766A71}" type="pres">
      <dgm:prSet presAssocID="{70C8BFD1-85C5-44A2-9F36-41D2FA5B616E}" presName="compNode" presStyleCnt="0"/>
      <dgm:spPr/>
    </dgm:pt>
    <dgm:pt modelId="{60FA9129-9605-4089-8F4E-9DE1957F1E5A}" type="pres">
      <dgm:prSet presAssocID="{70C8BFD1-85C5-44A2-9F36-41D2FA5B616E}" presName="dummyConnPt" presStyleCnt="0"/>
      <dgm:spPr/>
    </dgm:pt>
    <dgm:pt modelId="{8C6C4EF9-5940-4AF9-B242-DD980B8C0C9F}" type="pres">
      <dgm:prSet presAssocID="{70C8BFD1-85C5-44A2-9F36-41D2FA5B616E}" presName="node" presStyleLbl="node1" presStyleIdx="7" presStyleCnt="9">
        <dgm:presLayoutVars>
          <dgm:bulletEnabled val="1"/>
        </dgm:presLayoutVars>
      </dgm:prSet>
      <dgm:spPr/>
      <dgm:t>
        <a:bodyPr/>
        <a:lstStyle/>
        <a:p>
          <a:endParaRPr lang="el-GR"/>
        </a:p>
      </dgm:t>
    </dgm:pt>
    <dgm:pt modelId="{88734A3A-F628-46A1-92FE-3FE68BA8C35D}" type="pres">
      <dgm:prSet presAssocID="{D6EA7556-4BFD-461C-B7EA-232B7A4EF97A}" presName="sibTrans" presStyleLbl="bgSibTrans2D1" presStyleIdx="7" presStyleCnt="8"/>
      <dgm:spPr/>
      <dgm:t>
        <a:bodyPr/>
        <a:lstStyle/>
        <a:p>
          <a:endParaRPr lang="el-GR"/>
        </a:p>
      </dgm:t>
    </dgm:pt>
    <dgm:pt modelId="{3C13251F-004C-4D7A-B2C9-85E7AF48BEDC}" type="pres">
      <dgm:prSet presAssocID="{B7DE8B12-7D48-43F1-B275-AC4B8E1D0A5A}" presName="compNode" presStyleCnt="0"/>
      <dgm:spPr/>
    </dgm:pt>
    <dgm:pt modelId="{55B2C3B5-7443-401D-90A1-26E23CE537A7}" type="pres">
      <dgm:prSet presAssocID="{B7DE8B12-7D48-43F1-B275-AC4B8E1D0A5A}" presName="dummyConnPt" presStyleCnt="0"/>
      <dgm:spPr/>
    </dgm:pt>
    <dgm:pt modelId="{244DE248-2E29-448B-909C-5B839DBD1DF9}" type="pres">
      <dgm:prSet presAssocID="{B7DE8B12-7D48-43F1-B275-AC4B8E1D0A5A}" presName="node" presStyleLbl="node1" presStyleIdx="8" presStyleCnt="9">
        <dgm:presLayoutVars>
          <dgm:bulletEnabled val="1"/>
        </dgm:presLayoutVars>
      </dgm:prSet>
      <dgm:spPr/>
      <dgm:t>
        <a:bodyPr/>
        <a:lstStyle/>
        <a:p>
          <a:endParaRPr lang="el-GR"/>
        </a:p>
      </dgm:t>
    </dgm:pt>
  </dgm:ptLst>
  <dgm:cxnLst>
    <dgm:cxn modelId="{4EC26B15-F4F1-423E-B7E7-8FF32F9CAD11}" type="presOf" srcId="{B3F72C5F-33B1-427A-B797-EBF2FAF86847}" destId="{E8956106-1711-4AF4-83FE-C624A671E460}" srcOrd="0" destOrd="0" presId="urn:microsoft.com/office/officeart/2005/8/layout/bProcess4"/>
    <dgm:cxn modelId="{64A7024D-FCBE-4011-9260-A96735062E0D}" type="presOf" srcId="{E23B2C51-544B-4F64-B852-2E8807708C67}" destId="{1D8528A0-B73F-419F-B9CB-61F682D012FD}" srcOrd="0" destOrd="0" presId="urn:microsoft.com/office/officeart/2005/8/layout/bProcess4"/>
    <dgm:cxn modelId="{E040067D-4C79-4B31-A3A4-5B8155162AAF}" type="presOf" srcId="{83626B6F-4FD6-470D-9E2C-73439F86416D}" destId="{1C909939-9121-4CF8-92FD-6337AADD7D92}" srcOrd="0" destOrd="0" presId="urn:microsoft.com/office/officeart/2005/8/layout/bProcess4"/>
    <dgm:cxn modelId="{59E7C5A6-3DD5-49FD-AD34-138CB2BAC0BF}" type="presOf" srcId="{6DC5409F-AA46-4313-ADD2-8263B0611EEE}" destId="{12E91369-4D41-49FC-9900-158ACECD091B}" srcOrd="0" destOrd="0" presId="urn:microsoft.com/office/officeart/2005/8/layout/bProcess4"/>
    <dgm:cxn modelId="{7C5D3773-7B28-4EC0-A852-D0D34DF177F4}" type="presOf" srcId="{D6EA7556-4BFD-461C-B7EA-232B7A4EF97A}" destId="{88734A3A-F628-46A1-92FE-3FE68BA8C35D}" srcOrd="0" destOrd="0" presId="urn:microsoft.com/office/officeart/2005/8/layout/bProcess4"/>
    <dgm:cxn modelId="{19241FF6-8343-4AF8-B577-CF78633835CC}" type="presOf" srcId="{DA5F40F8-1541-487B-A8C1-1875666FC21A}" destId="{24A72747-8E9C-4A20-849D-202C6C63DB36}" srcOrd="0" destOrd="0" presId="urn:microsoft.com/office/officeart/2005/8/layout/bProcess4"/>
    <dgm:cxn modelId="{38CBE62F-9743-4106-A6BF-21F166F8AEA0}" type="presOf" srcId="{B7DE8B12-7D48-43F1-B275-AC4B8E1D0A5A}" destId="{244DE248-2E29-448B-909C-5B839DBD1DF9}" srcOrd="0" destOrd="0" presId="urn:microsoft.com/office/officeart/2005/8/layout/bProcess4"/>
    <dgm:cxn modelId="{B65C3E0F-4E6D-40FE-BE82-508E1318DE34}" srcId="{D95BB563-403C-4C39-81FD-DA9CBB178948}" destId="{B7DE8B12-7D48-43F1-B275-AC4B8E1D0A5A}" srcOrd="8" destOrd="0" parTransId="{0006A33D-9A48-4EB6-A1CB-A0A48916DAFD}" sibTransId="{E0F7AF9F-5464-44FD-BB01-C39AB9DED588}"/>
    <dgm:cxn modelId="{FAD083D4-E434-48E4-866A-4F862F6281A7}" srcId="{D95BB563-403C-4C39-81FD-DA9CBB178948}" destId="{83626B6F-4FD6-470D-9E2C-73439F86416D}" srcOrd="4" destOrd="0" parTransId="{6687DB09-AA75-4EB6-84E3-55CD5354638C}" sibTransId="{4F05730E-C9B4-4167-8121-C37F95867C08}"/>
    <dgm:cxn modelId="{841428B0-C0D2-445B-AC59-6D6EBB82575F}" type="presOf" srcId="{FBABAA1A-8D23-4650-AAFC-28F96D8D1C4B}" destId="{C6C3C1AA-E866-45B2-B421-CDE341964030}" srcOrd="0" destOrd="0" presId="urn:microsoft.com/office/officeart/2005/8/layout/bProcess4"/>
    <dgm:cxn modelId="{A480FF75-290A-426A-A57B-B6B5BE0B7F57}" type="presOf" srcId="{4570A984-80E6-4E76-AF41-4FACB0F247FD}" destId="{A53AD3E6-96AF-4A57-94E6-C94C729E0055}" srcOrd="0" destOrd="0" presId="urn:microsoft.com/office/officeart/2005/8/layout/bProcess4"/>
    <dgm:cxn modelId="{CF0610F5-819D-45D6-9EAE-484E9DBB65AA}" type="presOf" srcId="{DD774EE3-CC48-41F4-9810-0E0B11C95E4B}" destId="{E25E3EFC-B9C7-4311-A07B-94F128CAA655}" srcOrd="0" destOrd="0" presId="urn:microsoft.com/office/officeart/2005/8/layout/bProcess4"/>
    <dgm:cxn modelId="{E6C480C7-7707-41BF-9EB2-4912B9B19137}" type="presOf" srcId="{60AAF58C-B4B6-4333-8531-2FC2E6BEA3E0}" destId="{D1FA5F1B-1787-4029-812F-20F8726A2F7E}" srcOrd="0" destOrd="0" presId="urn:microsoft.com/office/officeart/2005/8/layout/bProcess4"/>
    <dgm:cxn modelId="{1A29F5E4-500B-4C93-B58C-6BE5AC95104C}" type="presOf" srcId="{C56E7154-F8B2-44F1-AAB2-A01BB0933643}" destId="{D2778B6D-8B58-4749-834A-3EC0702C1E86}" srcOrd="0" destOrd="0" presId="urn:microsoft.com/office/officeart/2005/8/layout/bProcess4"/>
    <dgm:cxn modelId="{2697AEC5-C74A-4A98-B07B-379FCD985AB2}" type="presOf" srcId="{70C8BFD1-85C5-44A2-9F36-41D2FA5B616E}" destId="{8C6C4EF9-5940-4AF9-B242-DD980B8C0C9F}" srcOrd="0" destOrd="0" presId="urn:microsoft.com/office/officeart/2005/8/layout/bProcess4"/>
    <dgm:cxn modelId="{86D68029-F1F1-420A-86F0-DFB3D4B4978E}" type="presOf" srcId="{8B1370AE-BD2D-43FF-A81F-D1939227BE59}" destId="{C1449E7F-3148-4726-8F28-3A663DBD2FF3}" srcOrd="0" destOrd="0" presId="urn:microsoft.com/office/officeart/2005/8/layout/bProcess4"/>
    <dgm:cxn modelId="{D1F343DA-30C0-41AB-8DEB-8104B4559A03}" srcId="{D95BB563-403C-4C39-81FD-DA9CBB178948}" destId="{B3F72C5F-33B1-427A-B797-EBF2FAF86847}" srcOrd="0" destOrd="0" parTransId="{AAE585EE-F3A7-4742-98AA-D363A1F152C0}" sibTransId="{DD774EE3-CC48-41F4-9810-0E0B11C95E4B}"/>
    <dgm:cxn modelId="{F395B558-8ADD-43E1-87BE-4F3B97695A1D}" srcId="{D95BB563-403C-4C39-81FD-DA9CBB178948}" destId="{6DC5409F-AA46-4313-ADD2-8263B0611EEE}" srcOrd="2" destOrd="0" parTransId="{C00C58F8-3F85-4B45-B619-71D9D7B1A8C5}" sibTransId="{FBABAA1A-8D23-4650-AAFC-28F96D8D1C4B}"/>
    <dgm:cxn modelId="{D4E0ACCD-9246-44FE-8C1C-D9290A0AF4F9}" srcId="{D95BB563-403C-4C39-81FD-DA9CBB178948}" destId="{60AAF58C-B4B6-4333-8531-2FC2E6BEA3E0}" srcOrd="5" destOrd="0" parTransId="{0A3D22EC-2D5B-4659-A6DA-B8514B08A756}" sibTransId="{C56E7154-F8B2-44F1-AAB2-A01BB0933643}"/>
    <dgm:cxn modelId="{D50A4D75-45C4-4678-B5CF-E57F34C194EA}" type="presOf" srcId="{4F05730E-C9B4-4167-8121-C37F95867C08}" destId="{28D7A5FA-9468-4DCE-BD7B-CEDA4A87A77C}" srcOrd="0" destOrd="0" presId="urn:microsoft.com/office/officeart/2005/8/layout/bProcess4"/>
    <dgm:cxn modelId="{C46B6398-1506-4B77-91E2-EE0E416377EC}" srcId="{D95BB563-403C-4C39-81FD-DA9CBB178948}" destId="{70C8BFD1-85C5-44A2-9F36-41D2FA5B616E}" srcOrd="7" destOrd="0" parTransId="{DC20BA7F-EAE3-4849-B259-131699B8B58D}" sibTransId="{D6EA7556-4BFD-461C-B7EA-232B7A4EF97A}"/>
    <dgm:cxn modelId="{2C36BEF4-2109-4D0B-B17F-58F1D039440B}" srcId="{D95BB563-403C-4C39-81FD-DA9CBB178948}" destId="{4570A984-80E6-4E76-AF41-4FACB0F247FD}" srcOrd="6" destOrd="0" parTransId="{D4779115-BDA7-4CEA-9380-69C14612D06C}" sibTransId="{DA5F40F8-1541-487B-A8C1-1875666FC21A}"/>
    <dgm:cxn modelId="{9C45AC57-FC34-4AE5-80D7-567F25AA7999}" type="presOf" srcId="{792FFE17-304F-4639-8630-C35FCD736751}" destId="{99ADE6BB-880B-49F9-A1B0-11EFE6810571}" srcOrd="0" destOrd="0" presId="urn:microsoft.com/office/officeart/2005/8/layout/bProcess4"/>
    <dgm:cxn modelId="{B0CCF42A-EDF0-4CE2-80BB-C253C1F7EB09}" type="presOf" srcId="{D87BDC68-8FA6-4590-AF89-671B7A61C6AB}" destId="{829CDA78-5339-4D9A-B7AD-84B267E9D2D6}" srcOrd="0" destOrd="0" presId="urn:microsoft.com/office/officeart/2005/8/layout/bProcess4"/>
    <dgm:cxn modelId="{48D0DE3A-4AFE-4000-87F6-0D3D4D5B5FBA}" type="presOf" srcId="{D95BB563-403C-4C39-81FD-DA9CBB178948}" destId="{9ED7294D-C041-4099-9846-15D4034F1FFF}" srcOrd="0" destOrd="0" presId="urn:microsoft.com/office/officeart/2005/8/layout/bProcess4"/>
    <dgm:cxn modelId="{7B746061-8ECA-400D-AEEF-38803B7EB03A}" srcId="{D95BB563-403C-4C39-81FD-DA9CBB178948}" destId="{E23B2C51-544B-4F64-B852-2E8807708C67}" srcOrd="1" destOrd="0" parTransId="{D0B264C6-3621-4919-B54B-E55D5F64293E}" sibTransId="{792FFE17-304F-4639-8630-C35FCD736751}"/>
    <dgm:cxn modelId="{611CC011-D74C-46B6-B211-B231467FC2DF}" srcId="{D95BB563-403C-4C39-81FD-DA9CBB178948}" destId="{D87BDC68-8FA6-4590-AF89-671B7A61C6AB}" srcOrd="3" destOrd="0" parTransId="{825AE6A0-169D-481A-9B7F-DDE64192EEAE}" sibTransId="{8B1370AE-BD2D-43FF-A81F-D1939227BE59}"/>
    <dgm:cxn modelId="{D5EF5BEE-EA72-4C9B-A9FD-D0936AA555BF}" type="presParOf" srcId="{9ED7294D-C041-4099-9846-15D4034F1FFF}" destId="{AFA02BF1-75C0-44A5-B237-B9AC1085EBC0}" srcOrd="0" destOrd="0" presId="urn:microsoft.com/office/officeart/2005/8/layout/bProcess4"/>
    <dgm:cxn modelId="{1574482B-70B8-45B0-830C-6B964FC89D47}" type="presParOf" srcId="{AFA02BF1-75C0-44A5-B237-B9AC1085EBC0}" destId="{519B95CA-AFC2-4B0B-ADDC-7661A936DF09}" srcOrd="0" destOrd="0" presId="urn:microsoft.com/office/officeart/2005/8/layout/bProcess4"/>
    <dgm:cxn modelId="{6C4C8958-30FE-49C1-B9FE-946B0256C9C7}" type="presParOf" srcId="{AFA02BF1-75C0-44A5-B237-B9AC1085EBC0}" destId="{E8956106-1711-4AF4-83FE-C624A671E460}" srcOrd="1" destOrd="0" presId="urn:microsoft.com/office/officeart/2005/8/layout/bProcess4"/>
    <dgm:cxn modelId="{1A5AB5BE-7666-47F5-A01A-D453173B977E}" type="presParOf" srcId="{9ED7294D-C041-4099-9846-15D4034F1FFF}" destId="{E25E3EFC-B9C7-4311-A07B-94F128CAA655}" srcOrd="1" destOrd="0" presId="urn:microsoft.com/office/officeart/2005/8/layout/bProcess4"/>
    <dgm:cxn modelId="{4C2A4B16-079E-49CA-8AB4-AF128BEEEA7F}" type="presParOf" srcId="{9ED7294D-C041-4099-9846-15D4034F1FFF}" destId="{1EE54C1A-8026-44B1-8926-EB71685BE205}" srcOrd="2" destOrd="0" presId="urn:microsoft.com/office/officeart/2005/8/layout/bProcess4"/>
    <dgm:cxn modelId="{0D14A51D-3DE0-4897-9938-ED58B93EBD25}" type="presParOf" srcId="{1EE54C1A-8026-44B1-8926-EB71685BE205}" destId="{7E31594A-A59B-4B5C-9EAD-CE65971F1CEB}" srcOrd="0" destOrd="0" presId="urn:microsoft.com/office/officeart/2005/8/layout/bProcess4"/>
    <dgm:cxn modelId="{5233AB40-AE90-440B-9C34-0DDBF74731F6}" type="presParOf" srcId="{1EE54C1A-8026-44B1-8926-EB71685BE205}" destId="{1D8528A0-B73F-419F-B9CB-61F682D012FD}" srcOrd="1" destOrd="0" presId="urn:microsoft.com/office/officeart/2005/8/layout/bProcess4"/>
    <dgm:cxn modelId="{BCF5A970-D201-4D97-A206-AFC47EF66944}" type="presParOf" srcId="{9ED7294D-C041-4099-9846-15D4034F1FFF}" destId="{99ADE6BB-880B-49F9-A1B0-11EFE6810571}" srcOrd="3" destOrd="0" presId="urn:microsoft.com/office/officeart/2005/8/layout/bProcess4"/>
    <dgm:cxn modelId="{D2890E01-C902-41A4-8E41-E7C6C75A8F77}" type="presParOf" srcId="{9ED7294D-C041-4099-9846-15D4034F1FFF}" destId="{D8FCEE7A-F4FA-4CD2-8B32-D00918F9C9D6}" srcOrd="4" destOrd="0" presId="urn:microsoft.com/office/officeart/2005/8/layout/bProcess4"/>
    <dgm:cxn modelId="{1A92C984-5265-4DA0-B459-16FE4B85E721}" type="presParOf" srcId="{D8FCEE7A-F4FA-4CD2-8B32-D00918F9C9D6}" destId="{A025BD04-57C5-4FFC-9759-1D41A9D70F88}" srcOrd="0" destOrd="0" presId="urn:microsoft.com/office/officeart/2005/8/layout/bProcess4"/>
    <dgm:cxn modelId="{F4AA95F5-7DA0-484C-BF51-E5502811219E}" type="presParOf" srcId="{D8FCEE7A-F4FA-4CD2-8B32-D00918F9C9D6}" destId="{12E91369-4D41-49FC-9900-158ACECD091B}" srcOrd="1" destOrd="0" presId="urn:microsoft.com/office/officeart/2005/8/layout/bProcess4"/>
    <dgm:cxn modelId="{581167E7-9F33-48D0-9CE1-9B38452EAF3E}" type="presParOf" srcId="{9ED7294D-C041-4099-9846-15D4034F1FFF}" destId="{C6C3C1AA-E866-45B2-B421-CDE341964030}" srcOrd="5" destOrd="0" presId="urn:microsoft.com/office/officeart/2005/8/layout/bProcess4"/>
    <dgm:cxn modelId="{6ACCD7E9-D953-4943-9BA6-830DE2D26CC6}" type="presParOf" srcId="{9ED7294D-C041-4099-9846-15D4034F1FFF}" destId="{0AA56D31-C49E-4B76-AD65-385313C3ABBA}" srcOrd="6" destOrd="0" presId="urn:microsoft.com/office/officeart/2005/8/layout/bProcess4"/>
    <dgm:cxn modelId="{820E0D31-A39A-4E0C-AAF1-236A31FF82DB}" type="presParOf" srcId="{0AA56D31-C49E-4B76-AD65-385313C3ABBA}" destId="{CFD93FE4-516B-4541-A92C-B63879664F08}" srcOrd="0" destOrd="0" presId="urn:microsoft.com/office/officeart/2005/8/layout/bProcess4"/>
    <dgm:cxn modelId="{6B0F2A2A-C84A-4BC0-9313-82B2C7204A62}" type="presParOf" srcId="{0AA56D31-C49E-4B76-AD65-385313C3ABBA}" destId="{829CDA78-5339-4D9A-B7AD-84B267E9D2D6}" srcOrd="1" destOrd="0" presId="urn:microsoft.com/office/officeart/2005/8/layout/bProcess4"/>
    <dgm:cxn modelId="{8681E37B-A3E2-4121-A26C-6CDE398EF47A}" type="presParOf" srcId="{9ED7294D-C041-4099-9846-15D4034F1FFF}" destId="{C1449E7F-3148-4726-8F28-3A663DBD2FF3}" srcOrd="7" destOrd="0" presId="urn:microsoft.com/office/officeart/2005/8/layout/bProcess4"/>
    <dgm:cxn modelId="{C3717936-63C9-4174-B38A-BC381484A1E3}" type="presParOf" srcId="{9ED7294D-C041-4099-9846-15D4034F1FFF}" destId="{0434359A-FAEB-409A-B381-B3DD6B5495F7}" srcOrd="8" destOrd="0" presId="urn:microsoft.com/office/officeart/2005/8/layout/bProcess4"/>
    <dgm:cxn modelId="{C0CFAE83-EDE6-4AB3-9AE1-D78D490962AF}" type="presParOf" srcId="{0434359A-FAEB-409A-B381-B3DD6B5495F7}" destId="{A9814EF5-759E-4BA0-B0F4-D5E9A86BED40}" srcOrd="0" destOrd="0" presId="urn:microsoft.com/office/officeart/2005/8/layout/bProcess4"/>
    <dgm:cxn modelId="{7AA54BCF-BCAF-4D1D-95FC-B5C6C7629B5B}" type="presParOf" srcId="{0434359A-FAEB-409A-B381-B3DD6B5495F7}" destId="{1C909939-9121-4CF8-92FD-6337AADD7D92}" srcOrd="1" destOrd="0" presId="urn:microsoft.com/office/officeart/2005/8/layout/bProcess4"/>
    <dgm:cxn modelId="{2F3A3E93-C6DF-4CE6-8147-66D3EF2C154D}" type="presParOf" srcId="{9ED7294D-C041-4099-9846-15D4034F1FFF}" destId="{28D7A5FA-9468-4DCE-BD7B-CEDA4A87A77C}" srcOrd="9" destOrd="0" presId="urn:microsoft.com/office/officeart/2005/8/layout/bProcess4"/>
    <dgm:cxn modelId="{A5CB2C43-7317-4825-9E43-4807791810AC}" type="presParOf" srcId="{9ED7294D-C041-4099-9846-15D4034F1FFF}" destId="{6E1FE6C9-8977-4340-B5DC-DE9D6F40E5A0}" srcOrd="10" destOrd="0" presId="urn:microsoft.com/office/officeart/2005/8/layout/bProcess4"/>
    <dgm:cxn modelId="{2605247B-1F21-4892-969B-09FF47A826F2}" type="presParOf" srcId="{6E1FE6C9-8977-4340-B5DC-DE9D6F40E5A0}" destId="{8767E8F7-A7C9-4523-B3E4-015082BE7A0F}" srcOrd="0" destOrd="0" presId="urn:microsoft.com/office/officeart/2005/8/layout/bProcess4"/>
    <dgm:cxn modelId="{17FEF6A8-80D1-4DC4-8907-D26343F8167C}" type="presParOf" srcId="{6E1FE6C9-8977-4340-B5DC-DE9D6F40E5A0}" destId="{D1FA5F1B-1787-4029-812F-20F8726A2F7E}" srcOrd="1" destOrd="0" presId="urn:microsoft.com/office/officeart/2005/8/layout/bProcess4"/>
    <dgm:cxn modelId="{E09D3BCA-485E-499F-BBA1-8030E884336E}" type="presParOf" srcId="{9ED7294D-C041-4099-9846-15D4034F1FFF}" destId="{D2778B6D-8B58-4749-834A-3EC0702C1E86}" srcOrd="11" destOrd="0" presId="urn:microsoft.com/office/officeart/2005/8/layout/bProcess4"/>
    <dgm:cxn modelId="{9C327770-3F16-4E73-B8D2-8576481336B7}" type="presParOf" srcId="{9ED7294D-C041-4099-9846-15D4034F1FFF}" destId="{D237ADEC-551F-4D17-8C62-11EBB5657BCB}" srcOrd="12" destOrd="0" presId="urn:microsoft.com/office/officeart/2005/8/layout/bProcess4"/>
    <dgm:cxn modelId="{E316962E-D9A2-44FE-88F5-045859AD4890}" type="presParOf" srcId="{D237ADEC-551F-4D17-8C62-11EBB5657BCB}" destId="{500C21F5-623F-4C76-8A77-6D8457595642}" srcOrd="0" destOrd="0" presId="urn:microsoft.com/office/officeart/2005/8/layout/bProcess4"/>
    <dgm:cxn modelId="{CE67D80B-3FC1-4B8E-9368-2625249E2400}" type="presParOf" srcId="{D237ADEC-551F-4D17-8C62-11EBB5657BCB}" destId="{A53AD3E6-96AF-4A57-94E6-C94C729E0055}" srcOrd="1" destOrd="0" presId="urn:microsoft.com/office/officeart/2005/8/layout/bProcess4"/>
    <dgm:cxn modelId="{060F10F6-804B-449F-BF85-D68738B2A83A}" type="presParOf" srcId="{9ED7294D-C041-4099-9846-15D4034F1FFF}" destId="{24A72747-8E9C-4A20-849D-202C6C63DB36}" srcOrd="13" destOrd="0" presId="urn:microsoft.com/office/officeart/2005/8/layout/bProcess4"/>
    <dgm:cxn modelId="{C4F322F1-F2C8-4B52-86D9-0AB5014E634C}" type="presParOf" srcId="{9ED7294D-C041-4099-9846-15D4034F1FFF}" destId="{CA0F854D-53E2-4163-AD3A-CB2258766A71}" srcOrd="14" destOrd="0" presId="urn:microsoft.com/office/officeart/2005/8/layout/bProcess4"/>
    <dgm:cxn modelId="{1AA17B04-5248-480E-8463-97B2ADC3396F}" type="presParOf" srcId="{CA0F854D-53E2-4163-AD3A-CB2258766A71}" destId="{60FA9129-9605-4089-8F4E-9DE1957F1E5A}" srcOrd="0" destOrd="0" presId="urn:microsoft.com/office/officeart/2005/8/layout/bProcess4"/>
    <dgm:cxn modelId="{78F36A7E-79F4-4B67-A5A3-4230127DF277}" type="presParOf" srcId="{CA0F854D-53E2-4163-AD3A-CB2258766A71}" destId="{8C6C4EF9-5940-4AF9-B242-DD980B8C0C9F}" srcOrd="1" destOrd="0" presId="urn:microsoft.com/office/officeart/2005/8/layout/bProcess4"/>
    <dgm:cxn modelId="{651CD76E-9379-4600-B1E6-7A43D81A4D22}" type="presParOf" srcId="{9ED7294D-C041-4099-9846-15D4034F1FFF}" destId="{88734A3A-F628-46A1-92FE-3FE68BA8C35D}" srcOrd="15" destOrd="0" presId="urn:microsoft.com/office/officeart/2005/8/layout/bProcess4"/>
    <dgm:cxn modelId="{C86D35AF-FDE9-472C-85F6-7C78077DD2AF}" type="presParOf" srcId="{9ED7294D-C041-4099-9846-15D4034F1FFF}" destId="{3C13251F-004C-4D7A-B2C9-85E7AF48BEDC}" srcOrd="16" destOrd="0" presId="urn:microsoft.com/office/officeart/2005/8/layout/bProcess4"/>
    <dgm:cxn modelId="{5968DBC5-F65B-424F-9583-36EDDFF7557B}" type="presParOf" srcId="{3C13251F-004C-4D7A-B2C9-85E7AF48BEDC}" destId="{55B2C3B5-7443-401D-90A1-26E23CE537A7}" srcOrd="0" destOrd="0" presId="urn:microsoft.com/office/officeart/2005/8/layout/bProcess4"/>
    <dgm:cxn modelId="{D3A5EFF7-7B4A-45B0-8F4E-D57C8E19564B}" type="presParOf" srcId="{3C13251F-004C-4D7A-B2C9-85E7AF48BEDC}" destId="{244DE248-2E29-448B-909C-5B839DBD1DF9}"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41779-BED9-44D4-93C8-B17EF23146C5}" type="doc">
      <dgm:prSet loTypeId="urn:microsoft.com/office/officeart/2005/8/layout/default" loCatId="list" qsTypeId="urn:microsoft.com/office/officeart/2005/8/quickstyle/3d7" qsCatId="3D" csTypeId="urn:microsoft.com/office/officeart/2005/8/colors/colorful2" csCatId="colorful" phldr="1"/>
      <dgm:spPr/>
      <dgm:t>
        <a:bodyPr/>
        <a:lstStyle/>
        <a:p>
          <a:endParaRPr lang="sl-SI"/>
        </a:p>
      </dgm:t>
    </dgm:pt>
    <dgm:pt modelId="{6E3C99F1-2EF4-44B2-BCDF-FB3FFE42700A}">
      <dgm:prSet phldrT="[besedilo]"/>
      <dgm:spPr/>
      <dgm:t>
        <a:bodyPr/>
        <a:lstStyle/>
        <a:p>
          <a:r>
            <a:rPr lang="nl-NL" b="1" dirty="0"/>
            <a:t>Verduidelijking</a:t>
          </a:r>
          <a:r>
            <a:rPr lang="sl-SI" b="1" dirty="0"/>
            <a:t> </a:t>
          </a:r>
        </a:p>
        <a:p>
          <a:r>
            <a:rPr lang="sl-SI" dirty="0"/>
            <a:t>Help</a:t>
          </a:r>
          <a:r>
            <a:rPr lang="nl-NL" dirty="0"/>
            <a:t>t complexe uitspraken te verduidelijken</a:t>
          </a:r>
          <a:endParaRPr lang="sl-SI" dirty="0"/>
        </a:p>
      </dgm:t>
    </dgm:pt>
    <dgm:pt modelId="{194F2F29-A802-4213-8007-0054E9B6B72E}" type="parTrans" cxnId="{E89F38FB-6D52-4BD2-9349-B7F620940C74}">
      <dgm:prSet/>
      <dgm:spPr/>
      <dgm:t>
        <a:bodyPr/>
        <a:lstStyle/>
        <a:p>
          <a:endParaRPr lang="sl-SI"/>
        </a:p>
      </dgm:t>
    </dgm:pt>
    <dgm:pt modelId="{4943C32D-E21E-4A45-9CFC-B1AA4C9A810F}" type="sibTrans" cxnId="{E89F38FB-6D52-4BD2-9349-B7F620940C74}">
      <dgm:prSet/>
      <dgm:spPr/>
      <dgm:t>
        <a:bodyPr/>
        <a:lstStyle/>
        <a:p>
          <a:endParaRPr lang="sl-SI"/>
        </a:p>
      </dgm:t>
    </dgm:pt>
    <dgm:pt modelId="{3F2F770D-2416-463A-9128-7BA89AAA5FA1}">
      <dgm:prSet phldrT="[besedilo]"/>
      <dgm:spPr/>
      <dgm:t>
        <a:bodyPr/>
        <a:lstStyle/>
        <a:p>
          <a:r>
            <a:rPr lang="nl-NL" b="1" dirty="0"/>
            <a:t>Actief luisteren</a:t>
          </a:r>
          <a:endParaRPr lang="sl-SI" b="1" dirty="0"/>
        </a:p>
        <a:p>
          <a:r>
            <a:rPr lang="nl-NL" dirty="0"/>
            <a:t>proberen de boodschap te begrijpen</a:t>
          </a:r>
          <a:endParaRPr lang="sl-SI" dirty="0"/>
        </a:p>
      </dgm:t>
    </dgm:pt>
    <dgm:pt modelId="{4AA1372B-D3F1-4C66-9FEA-5406F99A7583}" type="parTrans" cxnId="{09D1EC78-F81B-436E-8BEC-54CE888F7E3B}">
      <dgm:prSet/>
      <dgm:spPr/>
      <dgm:t>
        <a:bodyPr/>
        <a:lstStyle/>
        <a:p>
          <a:endParaRPr lang="sl-SI"/>
        </a:p>
      </dgm:t>
    </dgm:pt>
    <dgm:pt modelId="{1020C7CD-952A-4B0F-8D33-48F7A9A8AC33}" type="sibTrans" cxnId="{09D1EC78-F81B-436E-8BEC-54CE888F7E3B}">
      <dgm:prSet/>
      <dgm:spPr/>
      <dgm:t>
        <a:bodyPr/>
        <a:lstStyle/>
        <a:p>
          <a:endParaRPr lang="sl-SI"/>
        </a:p>
      </dgm:t>
    </dgm:pt>
    <dgm:pt modelId="{926CA791-E228-4226-BD92-8F948F0B1047}">
      <dgm:prSet phldrT="[besedilo]"/>
      <dgm:spPr/>
      <dgm:t>
        <a:bodyPr/>
        <a:lstStyle/>
        <a:p>
          <a:r>
            <a:rPr lang="nl-NL" b="1" dirty="0"/>
            <a:t>Bevestiging</a:t>
          </a:r>
          <a:r>
            <a:rPr lang="sl-SI" b="1" dirty="0"/>
            <a:t> </a:t>
          </a:r>
        </a:p>
        <a:p>
          <a:r>
            <a:rPr lang="sl-SI" dirty="0"/>
            <a:t>Help</a:t>
          </a:r>
          <a:r>
            <a:rPr lang="nl-NL" dirty="0"/>
            <a:t>t bevestigen dat je de boodschap goed hebt begrepen</a:t>
          </a:r>
          <a:endParaRPr lang="sl-SI" dirty="0"/>
        </a:p>
      </dgm:t>
    </dgm:pt>
    <dgm:pt modelId="{11D9AEBC-A8BB-46BF-A881-55E56FCBF890}" type="parTrans" cxnId="{B646184E-9077-493C-9BB6-6702DB0997FB}">
      <dgm:prSet/>
      <dgm:spPr/>
      <dgm:t>
        <a:bodyPr/>
        <a:lstStyle/>
        <a:p>
          <a:endParaRPr lang="sl-SI"/>
        </a:p>
      </dgm:t>
    </dgm:pt>
    <dgm:pt modelId="{58298337-9318-47BE-8EFD-973AF2ECD504}" type="sibTrans" cxnId="{B646184E-9077-493C-9BB6-6702DB0997FB}">
      <dgm:prSet/>
      <dgm:spPr/>
      <dgm:t>
        <a:bodyPr/>
        <a:lstStyle/>
        <a:p>
          <a:endParaRPr lang="sl-SI"/>
        </a:p>
      </dgm:t>
    </dgm:pt>
    <dgm:pt modelId="{486DA942-29CF-44C4-855A-7210660E3764}">
      <dgm:prSet phldrT="[besedilo]"/>
      <dgm:spPr/>
      <dgm:t>
        <a:bodyPr/>
        <a:lstStyle/>
        <a:p>
          <a:r>
            <a:rPr lang="nl-NL" b="1" dirty="0"/>
            <a:t>Betrokkenheid</a:t>
          </a:r>
          <a:endParaRPr lang="sl-SI" b="1" dirty="0"/>
        </a:p>
        <a:p>
          <a:r>
            <a:rPr lang="sl-SI" dirty="0"/>
            <a:t> </a:t>
          </a:r>
          <a:r>
            <a:rPr lang="nl-NL" dirty="0"/>
            <a:t>geïnteresseerd in de boodschap</a:t>
          </a:r>
          <a:endParaRPr lang="sl-SI" dirty="0"/>
        </a:p>
      </dgm:t>
    </dgm:pt>
    <dgm:pt modelId="{29AB8663-07AD-4411-B0A4-B4215F8C9619}" type="parTrans" cxnId="{312F2F43-17DE-41A3-B3D2-AEC723C0B330}">
      <dgm:prSet/>
      <dgm:spPr/>
      <dgm:t>
        <a:bodyPr/>
        <a:lstStyle/>
        <a:p>
          <a:endParaRPr lang="sl-SI"/>
        </a:p>
      </dgm:t>
    </dgm:pt>
    <dgm:pt modelId="{8A9FF073-872F-4CFB-B58F-7D199149253E}" type="sibTrans" cxnId="{312F2F43-17DE-41A3-B3D2-AEC723C0B330}">
      <dgm:prSet/>
      <dgm:spPr/>
      <dgm:t>
        <a:bodyPr/>
        <a:lstStyle/>
        <a:p>
          <a:endParaRPr lang="sl-SI"/>
        </a:p>
      </dgm:t>
    </dgm:pt>
    <dgm:pt modelId="{C6FF3D05-4E46-40B8-8BEF-48FB638A3FAC}" type="pres">
      <dgm:prSet presAssocID="{58A41779-BED9-44D4-93C8-B17EF23146C5}" presName="diagram" presStyleCnt="0">
        <dgm:presLayoutVars>
          <dgm:dir/>
          <dgm:resizeHandles val="exact"/>
        </dgm:presLayoutVars>
      </dgm:prSet>
      <dgm:spPr/>
      <dgm:t>
        <a:bodyPr/>
        <a:lstStyle/>
        <a:p>
          <a:endParaRPr lang="el-GR"/>
        </a:p>
      </dgm:t>
    </dgm:pt>
    <dgm:pt modelId="{60DE6501-7CB4-45C8-AEF2-F7F151848843}" type="pres">
      <dgm:prSet presAssocID="{6E3C99F1-2EF4-44B2-BCDF-FB3FFE42700A}" presName="node" presStyleLbl="node1" presStyleIdx="0" presStyleCnt="4">
        <dgm:presLayoutVars>
          <dgm:bulletEnabled val="1"/>
        </dgm:presLayoutVars>
      </dgm:prSet>
      <dgm:spPr/>
      <dgm:t>
        <a:bodyPr/>
        <a:lstStyle/>
        <a:p>
          <a:endParaRPr lang="el-GR"/>
        </a:p>
      </dgm:t>
    </dgm:pt>
    <dgm:pt modelId="{F71953E1-63C8-408D-9449-9B5D05A3A44D}" type="pres">
      <dgm:prSet presAssocID="{4943C32D-E21E-4A45-9CFC-B1AA4C9A810F}" presName="sibTrans" presStyleCnt="0"/>
      <dgm:spPr/>
    </dgm:pt>
    <dgm:pt modelId="{8E08BD12-4B08-495B-8707-4BA96C747CEE}" type="pres">
      <dgm:prSet presAssocID="{3F2F770D-2416-463A-9128-7BA89AAA5FA1}" presName="node" presStyleLbl="node1" presStyleIdx="1" presStyleCnt="4">
        <dgm:presLayoutVars>
          <dgm:bulletEnabled val="1"/>
        </dgm:presLayoutVars>
      </dgm:prSet>
      <dgm:spPr/>
      <dgm:t>
        <a:bodyPr/>
        <a:lstStyle/>
        <a:p>
          <a:endParaRPr lang="el-GR"/>
        </a:p>
      </dgm:t>
    </dgm:pt>
    <dgm:pt modelId="{B49BA336-59B4-4754-99A2-1DEC80618C66}" type="pres">
      <dgm:prSet presAssocID="{1020C7CD-952A-4B0F-8D33-48F7A9A8AC33}" presName="sibTrans" presStyleCnt="0"/>
      <dgm:spPr/>
    </dgm:pt>
    <dgm:pt modelId="{37703D2B-75CF-47BF-93C3-84D85F37D8E7}" type="pres">
      <dgm:prSet presAssocID="{926CA791-E228-4226-BD92-8F948F0B1047}" presName="node" presStyleLbl="node1" presStyleIdx="2" presStyleCnt="4">
        <dgm:presLayoutVars>
          <dgm:bulletEnabled val="1"/>
        </dgm:presLayoutVars>
      </dgm:prSet>
      <dgm:spPr/>
      <dgm:t>
        <a:bodyPr/>
        <a:lstStyle/>
        <a:p>
          <a:endParaRPr lang="el-GR"/>
        </a:p>
      </dgm:t>
    </dgm:pt>
    <dgm:pt modelId="{78D8FF33-40B4-489A-81FE-43BE225BDE2F}" type="pres">
      <dgm:prSet presAssocID="{58298337-9318-47BE-8EFD-973AF2ECD504}" presName="sibTrans" presStyleCnt="0"/>
      <dgm:spPr/>
    </dgm:pt>
    <dgm:pt modelId="{14CC5DD5-27B3-4B32-AFC1-6CC904092BD3}" type="pres">
      <dgm:prSet presAssocID="{486DA942-29CF-44C4-855A-7210660E3764}" presName="node" presStyleLbl="node1" presStyleIdx="3" presStyleCnt="4">
        <dgm:presLayoutVars>
          <dgm:bulletEnabled val="1"/>
        </dgm:presLayoutVars>
      </dgm:prSet>
      <dgm:spPr/>
      <dgm:t>
        <a:bodyPr/>
        <a:lstStyle/>
        <a:p>
          <a:endParaRPr lang="el-GR"/>
        </a:p>
      </dgm:t>
    </dgm:pt>
  </dgm:ptLst>
  <dgm:cxnLst>
    <dgm:cxn modelId="{A68278BC-9771-48FB-BF35-D311CE59E8F7}" type="presOf" srcId="{486DA942-29CF-44C4-855A-7210660E3764}" destId="{14CC5DD5-27B3-4B32-AFC1-6CC904092BD3}" srcOrd="0" destOrd="0" presId="urn:microsoft.com/office/officeart/2005/8/layout/default"/>
    <dgm:cxn modelId="{9FC0CB5E-A255-4CDE-A42A-44919D64D563}" type="presOf" srcId="{926CA791-E228-4226-BD92-8F948F0B1047}" destId="{37703D2B-75CF-47BF-93C3-84D85F37D8E7}" srcOrd="0" destOrd="0" presId="urn:microsoft.com/office/officeart/2005/8/layout/default"/>
    <dgm:cxn modelId="{64C5BD8C-0DD2-4DB1-A9F1-86B3EAFC7EC5}" type="presOf" srcId="{6E3C99F1-2EF4-44B2-BCDF-FB3FFE42700A}" destId="{60DE6501-7CB4-45C8-AEF2-F7F151848843}" srcOrd="0" destOrd="0" presId="urn:microsoft.com/office/officeart/2005/8/layout/default"/>
    <dgm:cxn modelId="{A01FC2DB-BA42-40C0-995F-304E6AFF52F2}" type="presOf" srcId="{3F2F770D-2416-463A-9128-7BA89AAA5FA1}" destId="{8E08BD12-4B08-495B-8707-4BA96C747CEE}" srcOrd="0" destOrd="0" presId="urn:microsoft.com/office/officeart/2005/8/layout/default"/>
    <dgm:cxn modelId="{B646184E-9077-493C-9BB6-6702DB0997FB}" srcId="{58A41779-BED9-44D4-93C8-B17EF23146C5}" destId="{926CA791-E228-4226-BD92-8F948F0B1047}" srcOrd="2" destOrd="0" parTransId="{11D9AEBC-A8BB-46BF-A881-55E56FCBF890}" sibTransId="{58298337-9318-47BE-8EFD-973AF2ECD504}"/>
    <dgm:cxn modelId="{395A4804-1A98-4DA1-8C62-9F14142ED4A0}" type="presOf" srcId="{58A41779-BED9-44D4-93C8-B17EF23146C5}" destId="{C6FF3D05-4E46-40B8-8BEF-48FB638A3FAC}" srcOrd="0" destOrd="0" presId="urn:microsoft.com/office/officeart/2005/8/layout/default"/>
    <dgm:cxn modelId="{09D1EC78-F81B-436E-8BEC-54CE888F7E3B}" srcId="{58A41779-BED9-44D4-93C8-B17EF23146C5}" destId="{3F2F770D-2416-463A-9128-7BA89AAA5FA1}" srcOrd="1" destOrd="0" parTransId="{4AA1372B-D3F1-4C66-9FEA-5406F99A7583}" sibTransId="{1020C7CD-952A-4B0F-8D33-48F7A9A8AC33}"/>
    <dgm:cxn modelId="{312F2F43-17DE-41A3-B3D2-AEC723C0B330}" srcId="{58A41779-BED9-44D4-93C8-B17EF23146C5}" destId="{486DA942-29CF-44C4-855A-7210660E3764}" srcOrd="3" destOrd="0" parTransId="{29AB8663-07AD-4411-B0A4-B4215F8C9619}" sibTransId="{8A9FF073-872F-4CFB-B58F-7D199149253E}"/>
    <dgm:cxn modelId="{E89F38FB-6D52-4BD2-9349-B7F620940C74}" srcId="{58A41779-BED9-44D4-93C8-B17EF23146C5}" destId="{6E3C99F1-2EF4-44B2-BCDF-FB3FFE42700A}" srcOrd="0" destOrd="0" parTransId="{194F2F29-A802-4213-8007-0054E9B6B72E}" sibTransId="{4943C32D-E21E-4A45-9CFC-B1AA4C9A810F}"/>
    <dgm:cxn modelId="{7C21D942-4887-409A-91E1-1B08346BFA79}" type="presParOf" srcId="{C6FF3D05-4E46-40B8-8BEF-48FB638A3FAC}" destId="{60DE6501-7CB4-45C8-AEF2-F7F151848843}" srcOrd="0" destOrd="0" presId="urn:microsoft.com/office/officeart/2005/8/layout/default"/>
    <dgm:cxn modelId="{D29B73BD-86B0-4392-9F6C-FA14986A3E92}" type="presParOf" srcId="{C6FF3D05-4E46-40B8-8BEF-48FB638A3FAC}" destId="{F71953E1-63C8-408D-9449-9B5D05A3A44D}" srcOrd="1" destOrd="0" presId="urn:microsoft.com/office/officeart/2005/8/layout/default"/>
    <dgm:cxn modelId="{9B5FC37F-039F-4A7A-9E48-1C697FBD3B63}" type="presParOf" srcId="{C6FF3D05-4E46-40B8-8BEF-48FB638A3FAC}" destId="{8E08BD12-4B08-495B-8707-4BA96C747CEE}" srcOrd="2" destOrd="0" presId="urn:microsoft.com/office/officeart/2005/8/layout/default"/>
    <dgm:cxn modelId="{B8DED462-BC0B-4DEA-AE21-705D42D059A3}" type="presParOf" srcId="{C6FF3D05-4E46-40B8-8BEF-48FB638A3FAC}" destId="{B49BA336-59B4-4754-99A2-1DEC80618C66}" srcOrd="3" destOrd="0" presId="urn:microsoft.com/office/officeart/2005/8/layout/default"/>
    <dgm:cxn modelId="{10FD7B5B-6C71-4A49-A839-14C59D902D2D}" type="presParOf" srcId="{C6FF3D05-4E46-40B8-8BEF-48FB638A3FAC}" destId="{37703D2B-75CF-47BF-93C3-84D85F37D8E7}" srcOrd="4" destOrd="0" presId="urn:microsoft.com/office/officeart/2005/8/layout/default"/>
    <dgm:cxn modelId="{396BBC54-3EBD-4772-A6B7-23A096929D55}" type="presParOf" srcId="{C6FF3D05-4E46-40B8-8BEF-48FB638A3FAC}" destId="{78D8FF33-40B4-489A-81FE-43BE225BDE2F}" srcOrd="5" destOrd="0" presId="urn:microsoft.com/office/officeart/2005/8/layout/default"/>
    <dgm:cxn modelId="{955332CA-321A-4920-8F70-4CA6B68E8B08}" type="presParOf" srcId="{C6FF3D05-4E46-40B8-8BEF-48FB638A3FAC}" destId="{14CC5DD5-27B3-4B32-AFC1-6CC904092BD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C7429-9401-4802-AB33-313A76532508}">
      <dsp:nvSpPr>
        <dsp:cNvPr id="0" name=""/>
        <dsp:cNvSpPr/>
      </dsp:nvSpPr>
      <dsp:spPr>
        <a:xfrm>
          <a:off x="0" y="0"/>
          <a:ext cx="4961817" cy="102960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solidFill>
                <a:schemeClr val="tx1"/>
              </a:solidFill>
              <a:effectLst/>
            </a:rPr>
            <a:t>1. </a:t>
          </a:r>
          <a:r>
            <a:rPr lang="en-US" sz="3200" kern="1200" dirty="0" err="1">
              <a:solidFill>
                <a:schemeClr val="tx1"/>
              </a:solidFill>
            </a:rPr>
            <a:t>Bewustwording</a:t>
          </a:r>
          <a:r>
            <a:rPr lang="en-US" sz="3200" kern="1200" dirty="0">
              <a:solidFill>
                <a:schemeClr val="tx1"/>
              </a:solidFill>
            </a:rPr>
            <a:t> </a:t>
          </a:r>
          <a:endParaRPr lang="el-GR" sz="3200" kern="1200" dirty="0">
            <a:solidFill>
              <a:schemeClr val="tx1"/>
            </a:solidFill>
            <a:effectLst/>
            <a:latin typeface="Calibri" panose="020F0502020204030204"/>
            <a:ea typeface="+mn-ea"/>
            <a:cs typeface="+mn-cs"/>
          </a:endParaRPr>
        </a:p>
      </dsp:txBody>
      <dsp:txXfrm>
        <a:off x="50261" y="50261"/>
        <a:ext cx="4861295" cy="929078"/>
      </dsp:txXfrm>
    </dsp:sp>
    <dsp:sp modelId="{288E5028-B57D-41A4-A329-2A81DBAE6A20}">
      <dsp:nvSpPr>
        <dsp:cNvPr id="0" name=""/>
        <dsp:cNvSpPr/>
      </dsp:nvSpPr>
      <dsp:spPr>
        <a:xfrm>
          <a:off x="0" y="1175325"/>
          <a:ext cx="4961817" cy="102960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solidFill>
                <a:schemeClr val="tx1"/>
              </a:solidFill>
              <a:effectLst>
                <a:outerShdw sx="1000" sy="1000" algn="tl">
                  <a:srgbClr val="000000"/>
                </a:outerShdw>
              </a:effectLst>
              <a:latin typeface="Calibri" panose="020F0502020204030204"/>
              <a:ea typeface="+mn-ea"/>
              <a:cs typeface="+mn-cs"/>
            </a:rPr>
            <a:t>2. </a:t>
          </a:r>
          <a:r>
            <a:rPr lang="en-US" sz="3200" b="0" kern="1200" dirty="0" err="1">
              <a:solidFill>
                <a:schemeClr val="tx1"/>
              </a:solidFill>
              <a:effectLst>
                <a:outerShdw sx="1000" sy="1000" algn="tl">
                  <a:srgbClr val="000000"/>
                </a:outerShdw>
              </a:effectLst>
              <a:latin typeface="Calibri" panose="020F0502020204030204"/>
              <a:ea typeface="+mn-ea"/>
              <a:cs typeface="+mn-cs"/>
            </a:rPr>
            <a:t>Kritisch</a:t>
          </a:r>
          <a:r>
            <a:rPr lang="en-US" sz="3200" b="0" kern="1200" dirty="0">
              <a:solidFill>
                <a:schemeClr val="tx1"/>
              </a:solidFill>
              <a:effectLst>
                <a:outerShdw sx="1000" sy="1000" algn="tl">
                  <a:srgbClr val="000000"/>
                </a:outerShdw>
              </a:effectLst>
              <a:latin typeface="Calibri" panose="020F0502020204030204"/>
              <a:ea typeface="+mn-ea"/>
              <a:cs typeface="+mn-cs"/>
            </a:rPr>
            <a:t> </a:t>
          </a:r>
          <a:r>
            <a:rPr lang="en-US" sz="3200" b="0" kern="1200" dirty="0" err="1">
              <a:solidFill>
                <a:schemeClr val="tx1"/>
              </a:solidFill>
              <a:effectLst>
                <a:outerShdw sx="1000" sy="1000" algn="tl">
                  <a:srgbClr val="000000"/>
                </a:outerShdw>
              </a:effectLst>
              <a:latin typeface="Calibri" panose="020F0502020204030204"/>
              <a:ea typeface="+mn-ea"/>
              <a:cs typeface="+mn-cs"/>
            </a:rPr>
            <a:t>denken</a:t>
          </a:r>
          <a:endParaRPr lang="el-GR" sz="3200" b="0" kern="1200" dirty="0">
            <a:solidFill>
              <a:schemeClr val="tx1"/>
            </a:solidFill>
            <a:effectLst>
              <a:outerShdw sx="1000" sy="1000" algn="tl">
                <a:srgbClr val="000000"/>
              </a:outerShdw>
            </a:effectLst>
            <a:latin typeface="Calibri" panose="020F0502020204030204"/>
            <a:ea typeface="+mn-ea"/>
            <a:cs typeface="+mn-cs"/>
          </a:endParaRPr>
        </a:p>
      </dsp:txBody>
      <dsp:txXfrm>
        <a:off x="50261" y="1225586"/>
        <a:ext cx="4861295" cy="929078"/>
      </dsp:txXfrm>
    </dsp:sp>
    <dsp:sp modelId="{8CDB7BC7-8DB4-48B4-844D-150D6BC9A281}">
      <dsp:nvSpPr>
        <dsp:cNvPr id="0" name=""/>
        <dsp:cNvSpPr/>
      </dsp:nvSpPr>
      <dsp:spPr>
        <a:xfrm>
          <a:off x="0" y="2394834"/>
          <a:ext cx="4961817" cy="1029600"/>
        </a:xfrm>
        <a:prstGeom prst="roundRect">
          <a:avLst/>
        </a:prstGeom>
        <a:solidFill>
          <a:prstClr val="white">
            <a:lumMod val="95000"/>
          </a:prst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3. </a:t>
          </a:r>
          <a:r>
            <a:rPr lang="en-US" sz="3200" kern="1200" dirty="0" err="1">
              <a:solidFill>
                <a:prstClr val="black"/>
              </a:solidFill>
              <a:effectLst/>
              <a:latin typeface="Calibri" panose="020F0502020204030204"/>
              <a:ea typeface="+mn-ea"/>
              <a:cs typeface="+mn-cs"/>
            </a:rPr>
            <a:t>Conflicbemiddeling</a:t>
          </a:r>
          <a:endParaRPr lang="el-GR" sz="3200" kern="1200" dirty="0">
            <a:solidFill>
              <a:prstClr val="black"/>
            </a:solidFill>
            <a:effectLst/>
            <a:latin typeface="Calibri" panose="020F0502020204030204"/>
            <a:ea typeface="+mn-ea"/>
            <a:cs typeface="+mn-cs"/>
          </a:endParaRPr>
        </a:p>
      </dsp:txBody>
      <dsp:txXfrm>
        <a:off x="50261" y="2445095"/>
        <a:ext cx="4861295" cy="929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C7429-9401-4802-AB33-313A76532508}">
      <dsp:nvSpPr>
        <dsp:cNvPr id="0" name=""/>
        <dsp:cNvSpPr/>
      </dsp:nvSpPr>
      <dsp:spPr>
        <a:xfrm>
          <a:off x="0" y="0"/>
          <a:ext cx="4961817" cy="101088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solidFill>
                <a:schemeClr val="tx1"/>
              </a:solidFill>
              <a:effectLst/>
            </a:rPr>
            <a:t>4. </a:t>
          </a:r>
          <a:r>
            <a:rPr lang="en-US" sz="3200" kern="1200" dirty="0" err="1">
              <a:solidFill>
                <a:schemeClr val="tx1"/>
              </a:solidFill>
              <a:effectLst/>
            </a:rPr>
            <a:t>Dialoog</a:t>
          </a:r>
          <a:r>
            <a:rPr lang="en-US" sz="3200" kern="1200" dirty="0">
              <a:solidFill>
                <a:schemeClr val="tx1"/>
              </a:solidFill>
              <a:effectLst/>
            </a:rPr>
            <a:t> </a:t>
          </a:r>
          <a:r>
            <a:rPr lang="en-US" sz="3200" kern="1200" dirty="0" err="1">
              <a:solidFill>
                <a:schemeClr val="tx1"/>
              </a:solidFill>
              <a:effectLst/>
            </a:rPr>
            <a:t>mogelijk</a:t>
          </a:r>
          <a:r>
            <a:rPr lang="en-US" sz="3200" kern="1200" dirty="0">
              <a:solidFill>
                <a:schemeClr val="tx1"/>
              </a:solidFill>
              <a:effectLst/>
            </a:rPr>
            <a:t> </a:t>
          </a:r>
          <a:r>
            <a:rPr lang="en-US" sz="3200" kern="1200" dirty="0" err="1">
              <a:solidFill>
                <a:schemeClr val="tx1"/>
              </a:solidFill>
              <a:effectLst/>
            </a:rPr>
            <a:t>maken</a:t>
          </a:r>
          <a:endParaRPr lang="el-GR" sz="3200" kern="1200" dirty="0">
            <a:solidFill>
              <a:prstClr val="black"/>
            </a:solidFill>
            <a:effectLst/>
            <a:latin typeface="Calibri" panose="020F0502020204030204"/>
            <a:ea typeface="+mn-ea"/>
            <a:cs typeface="+mn-cs"/>
          </a:endParaRPr>
        </a:p>
      </dsp:txBody>
      <dsp:txXfrm>
        <a:off x="49347" y="49347"/>
        <a:ext cx="4863123" cy="912186"/>
      </dsp:txXfrm>
    </dsp:sp>
    <dsp:sp modelId="{288E5028-B57D-41A4-A329-2A81DBAE6A20}">
      <dsp:nvSpPr>
        <dsp:cNvPr id="0" name=""/>
        <dsp:cNvSpPr/>
      </dsp:nvSpPr>
      <dsp:spPr>
        <a:xfrm>
          <a:off x="0" y="1148740"/>
          <a:ext cx="4961817" cy="1010880"/>
        </a:xfrm>
        <a:prstGeom prst="roundRect">
          <a:avLst/>
        </a:prstGeom>
        <a:solidFill>
          <a:prstClr val="white">
            <a:lumMod val="95000"/>
          </a:prst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5. </a:t>
          </a:r>
          <a:r>
            <a:rPr lang="en-US" sz="3200" kern="1200" dirty="0" err="1">
              <a:solidFill>
                <a:prstClr val="black"/>
              </a:solidFill>
              <a:effectLst/>
              <a:latin typeface="Calibri" panose="020F0502020204030204"/>
              <a:ea typeface="+mn-ea"/>
              <a:cs typeface="+mn-cs"/>
            </a:rPr>
            <a:t>Ethiek</a:t>
          </a:r>
          <a:endParaRPr lang="el-GR" sz="3200" kern="1200" dirty="0">
            <a:solidFill>
              <a:prstClr val="black"/>
            </a:solidFill>
            <a:effectLst/>
            <a:latin typeface="Calibri" panose="020F0502020204030204"/>
            <a:ea typeface="+mn-ea"/>
            <a:cs typeface="+mn-cs"/>
          </a:endParaRPr>
        </a:p>
      </dsp:txBody>
      <dsp:txXfrm>
        <a:off x="49347" y="1198087"/>
        <a:ext cx="4863123" cy="912186"/>
      </dsp:txXfrm>
    </dsp:sp>
    <dsp:sp modelId="{8CDB7BC7-8DB4-48B4-844D-150D6BC9A281}">
      <dsp:nvSpPr>
        <dsp:cNvPr id="0" name=""/>
        <dsp:cNvSpPr/>
      </dsp:nvSpPr>
      <dsp:spPr>
        <a:xfrm>
          <a:off x="0" y="2346077"/>
          <a:ext cx="4961817" cy="1010880"/>
        </a:xfrm>
        <a:prstGeom prst="roundRect">
          <a:avLst/>
        </a:prstGeom>
        <a:solidFill>
          <a:srgbClr val="92D050"/>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rPr>
            <a:t>6. </a:t>
          </a:r>
          <a:r>
            <a:rPr lang="en-US" sz="31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rPr>
            <a:t>Reflectieve vaardigheden </a:t>
          </a:r>
          <a:endParaRPr lang="el-GR" sz="31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endParaRPr>
        </a:p>
      </dsp:txBody>
      <dsp:txXfrm>
        <a:off x="49347" y="2395424"/>
        <a:ext cx="4863123" cy="912186"/>
      </dsp:txXfrm>
    </dsp:sp>
    <dsp:sp modelId="{E02402E1-EB3E-48C5-AF8B-9337E21FDAC3}">
      <dsp:nvSpPr>
        <dsp:cNvPr id="0" name=""/>
        <dsp:cNvSpPr/>
      </dsp:nvSpPr>
      <dsp:spPr>
        <a:xfrm>
          <a:off x="0" y="3512477"/>
          <a:ext cx="4961817" cy="101088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buNone/>
          </a:pPr>
          <a:r>
            <a:rPr lang="en-US" sz="3200" b="0" kern="1200" dirty="0">
              <a:solidFill>
                <a:schemeClr val="tx1"/>
              </a:solidFill>
              <a:effectLst/>
              <a:latin typeface="Calibri" panose="020F0502020204030204"/>
              <a:ea typeface="+mn-ea"/>
              <a:cs typeface="+mn-cs"/>
            </a:rPr>
            <a:t>7. </a:t>
          </a:r>
          <a:r>
            <a:rPr lang="en-US" sz="3200" b="0" kern="1200" dirty="0" err="1">
              <a:solidFill>
                <a:schemeClr val="tx1"/>
              </a:solidFill>
              <a:effectLst/>
              <a:latin typeface="Calibri" panose="020F0502020204030204"/>
              <a:ea typeface="+mn-ea"/>
              <a:cs typeface="+mn-cs"/>
            </a:rPr>
            <a:t>Digitale</a:t>
          </a:r>
          <a:r>
            <a:rPr lang="en-US" sz="3200" b="0" kern="1200" dirty="0">
              <a:solidFill>
                <a:schemeClr val="tx1"/>
              </a:solidFill>
              <a:effectLst/>
              <a:latin typeface="Calibri" panose="020F0502020204030204"/>
              <a:ea typeface="+mn-ea"/>
              <a:cs typeface="+mn-cs"/>
            </a:rPr>
            <a:t> vaardigheden </a:t>
          </a:r>
          <a:endParaRPr lang="el-GR" sz="3200" b="0" kern="1200" dirty="0">
            <a:solidFill>
              <a:schemeClr val="tx1"/>
            </a:solidFill>
            <a:effectLst/>
            <a:latin typeface="Calibri" panose="020F0502020204030204"/>
            <a:ea typeface="+mn-ea"/>
            <a:cs typeface="+mn-cs"/>
          </a:endParaRPr>
        </a:p>
      </dsp:txBody>
      <dsp:txXfrm>
        <a:off x="49347" y="3561824"/>
        <a:ext cx="4863123" cy="912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E3EFC-B9C7-4311-A07B-94F128CAA655}">
      <dsp:nvSpPr>
        <dsp:cNvPr id="0" name=""/>
        <dsp:cNvSpPr/>
      </dsp:nvSpPr>
      <dsp:spPr>
        <a:xfrm rot="5400000">
          <a:off x="730016"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956106-1711-4AF4-83FE-C624A671E460}">
      <dsp:nvSpPr>
        <dsp:cNvPr id="0" name=""/>
        <dsp:cNvSpPr/>
      </dsp:nvSpPr>
      <dsp:spPr>
        <a:xfrm>
          <a:off x="1127688"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nl-NL" sz="3300" kern="1200" dirty="0" err="1"/>
            <a:t>Zelf-bewustzijn</a:t>
          </a:r>
          <a:endParaRPr lang="sl-SI" sz="3300" kern="1200" dirty="0"/>
        </a:p>
      </dsp:txBody>
      <dsp:txXfrm>
        <a:off x="1168402" y="40907"/>
        <a:ext cx="2235381" cy="1308657"/>
      </dsp:txXfrm>
    </dsp:sp>
    <dsp:sp modelId="{99ADE6BB-880B-49F9-A1B0-11EFE6810571}">
      <dsp:nvSpPr>
        <dsp:cNvPr id="0" name=""/>
        <dsp:cNvSpPr/>
      </dsp:nvSpPr>
      <dsp:spPr>
        <a:xfrm rot="5400000">
          <a:off x="730016"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8528A0-B73F-419F-B9CB-61F682D012FD}">
      <dsp:nvSpPr>
        <dsp:cNvPr id="0" name=""/>
        <dsp:cNvSpPr/>
      </dsp:nvSpPr>
      <dsp:spPr>
        <a:xfrm>
          <a:off x="1127688"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nl-NL" sz="3300" kern="1200" dirty="0"/>
            <a:t>Actief luisteren</a:t>
          </a:r>
          <a:endParaRPr lang="sl-SI" sz="3300" kern="1200" dirty="0"/>
        </a:p>
      </dsp:txBody>
      <dsp:txXfrm>
        <a:off x="1168402" y="1778515"/>
        <a:ext cx="2235381" cy="1308657"/>
      </dsp:txXfrm>
    </dsp:sp>
    <dsp:sp modelId="{C6C3C1AA-E866-45B2-B421-CDE341964030}">
      <dsp:nvSpPr>
        <dsp:cNvPr id="0" name=""/>
        <dsp:cNvSpPr/>
      </dsp:nvSpPr>
      <dsp:spPr>
        <a:xfrm>
          <a:off x="1598820" y="3710974"/>
          <a:ext cx="307358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E91369-4D41-49FC-9900-158ACECD091B}">
      <dsp:nvSpPr>
        <dsp:cNvPr id="0" name=""/>
        <dsp:cNvSpPr/>
      </dsp:nvSpPr>
      <dsp:spPr>
        <a:xfrm>
          <a:off x="1127688"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sl-SI" sz="3300" kern="1200" dirty="0"/>
            <a:t>Empat</a:t>
          </a:r>
          <a:r>
            <a:rPr lang="nl-NL" sz="3300" kern="1200" dirty="0" err="1"/>
            <a:t>hie</a:t>
          </a:r>
          <a:r>
            <a:rPr lang="sl-SI" sz="3300" kern="1200" dirty="0"/>
            <a:t> </a:t>
          </a:r>
        </a:p>
      </dsp:txBody>
      <dsp:txXfrm>
        <a:off x="1168402" y="3516122"/>
        <a:ext cx="2235381" cy="1308657"/>
      </dsp:txXfrm>
    </dsp:sp>
    <dsp:sp modelId="{C1449E7F-3148-4726-8F28-3A663DBD2FF3}">
      <dsp:nvSpPr>
        <dsp:cNvPr id="0" name=""/>
        <dsp:cNvSpPr/>
      </dsp:nvSpPr>
      <dsp:spPr>
        <a:xfrm rot="16200000">
          <a:off x="3811373"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9CDA78-5339-4D9A-B7AD-84B267E9D2D6}">
      <dsp:nvSpPr>
        <dsp:cNvPr id="0" name=""/>
        <dsp:cNvSpPr/>
      </dsp:nvSpPr>
      <dsp:spPr>
        <a:xfrm>
          <a:off x="4209045"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nl-NL" sz="3300" kern="1200" dirty="0"/>
            <a:t>Kritisch denken</a:t>
          </a:r>
          <a:endParaRPr lang="sl-SI" sz="3300" kern="1200" dirty="0"/>
        </a:p>
      </dsp:txBody>
      <dsp:txXfrm>
        <a:off x="4249759" y="3516122"/>
        <a:ext cx="2235381" cy="1308657"/>
      </dsp:txXfrm>
    </dsp:sp>
    <dsp:sp modelId="{28D7A5FA-9468-4DCE-BD7B-CEDA4A87A77C}">
      <dsp:nvSpPr>
        <dsp:cNvPr id="0" name=""/>
        <dsp:cNvSpPr/>
      </dsp:nvSpPr>
      <dsp:spPr>
        <a:xfrm rot="16200000">
          <a:off x="3811373"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909939-9121-4CF8-92FD-6337AADD7D92}">
      <dsp:nvSpPr>
        <dsp:cNvPr id="0" name=""/>
        <dsp:cNvSpPr/>
      </dsp:nvSpPr>
      <dsp:spPr>
        <a:xfrm>
          <a:off x="4209045"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nl-NL" sz="3300" kern="1200" dirty="0" err="1"/>
            <a:t>Zelf-reflectie</a:t>
          </a:r>
          <a:r>
            <a:rPr lang="sl-SI" sz="3300" kern="1200" dirty="0"/>
            <a:t> </a:t>
          </a:r>
        </a:p>
      </dsp:txBody>
      <dsp:txXfrm>
        <a:off x="4249759" y="1778515"/>
        <a:ext cx="2235381" cy="1308657"/>
      </dsp:txXfrm>
    </dsp:sp>
    <dsp:sp modelId="{D2778B6D-8B58-4749-834A-3EC0702C1E86}">
      <dsp:nvSpPr>
        <dsp:cNvPr id="0" name=""/>
        <dsp:cNvSpPr/>
      </dsp:nvSpPr>
      <dsp:spPr>
        <a:xfrm>
          <a:off x="4680177" y="235759"/>
          <a:ext cx="307358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FA5F1B-1787-4029-812F-20F8726A2F7E}">
      <dsp:nvSpPr>
        <dsp:cNvPr id="0" name=""/>
        <dsp:cNvSpPr/>
      </dsp:nvSpPr>
      <dsp:spPr>
        <a:xfrm>
          <a:off x="4209045"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nl-NL" sz="3300" kern="1200" dirty="0"/>
            <a:t>Emotionele regulatie</a:t>
          </a:r>
          <a:endParaRPr lang="sl-SI" sz="3300" kern="1200" dirty="0"/>
        </a:p>
      </dsp:txBody>
      <dsp:txXfrm>
        <a:off x="4249759" y="40907"/>
        <a:ext cx="2235381" cy="1308657"/>
      </dsp:txXfrm>
    </dsp:sp>
    <dsp:sp modelId="{24A72747-8E9C-4A20-849D-202C6C63DB36}">
      <dsp:nvSpPr>
        <dsp:cNvPr id="0" name=""/>
        <dsp:cNvSpPr/>
      </dsp:nvSpPr>
      <dsp:spPr>
        <a:xfrm rot="5400000">
          <a:off x="6892730"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3AD3E6-96AF-4A57-94E6-C94C729E0055}">
      <dsp:nvSpPr>
        <dsp:cNvPr id="0" name=""/>
        <dsp:cNvSpPr/>
      </dsp:nvSpPr>
      <dsp:spPr>
        <a:xfrm>
          <a:off x="7290402"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sl-SI" sz="3300" kern="1200" dirty="0"/>
            <a:t>Conflict</a:t>
          </a:r>
          <a:r>
            <a:rPr lang="nl-NL" sz="3300" kern="1200" dirty="0"/>
            <a:t>-oplossing</a:t>
          </a:r>
          <a:r>
            <a:rPr lang="sl-SI" sz="3300" kern="1200" dirty="0"/>
            <a:t> </a:t>
          </a:r>
        </a:p>
      </dsp:txBody>
      <dsp:txXfrm>
        <a:off x="7331116" y="40907"/>
        <a:ext cx="2235381" cy="1308657"/>
      </dsp:txXfrm>
    </dsp:sp>
    <dsp:sp modelId="{88734A3A-F628-46A1-92FE-3FE68BA8C35D}">
      <dsp:nvSpPr>
        <dsp:cNvPr id="0" name=""/>
        <dsp:cNvSpPr/>
      </dsp:nvSpPr>
      <dsp:spPr>
        <a:xfrm rot="5400000">
          <a:off x="6892730"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6C4EF9-5940-4AF9-B242-DD980B8C0C9F}">
      <dsp:nvSpPr>
        <dsp:cNvPr id="0" name=""/>
        <dsp:cNvSpPr/>
      </dsp:nvSpPr>
      <dsp:spPr>
        <a:xfrm>
          <a:off x="7290402"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nl-NL" sz="3300" kern="1200" dirty="0"/>
            <a:t>Analyse en synthese</a:t>
          </a:r>
          <a:endParaRPr lang="sl-SI" sz="3300" kern="1200" dirty="0"/>
        </a:p>
      </dsp:txBody>
      <dsp:txXfrm>
        <a:off x="7331116" y="1778515"/>
        <a:ext cx="2235381" cy="1308657"/>
      </dsp:txXfrm>
    </dsp:sp>
    <dsp:sp modelId="{244DE248-2E29-448B-909C-5B839DBD1DF9}">
      <dsp:nvSpPr>
        <dsp:cNvPr id="0" name=""/>
        <dsp:cNvSpPr/>
      </dsp:nvSpPr>
      <dsp:spPr>
        <a:xfrm>
          <a:off x="7290402"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sl-SI" sz="3300" kern="1200" dirty="0"/>
            <a:t>Evaluati</a:t>
          </a:r>
          <a:r>
            <a:rPr lang="nl-NL" sz="3300" kern="1200" dirty="0"/>
            <a:t>e</a:t>
          </a:r>
          <a:endParaRPr lang="sl-SI" sz="3300" kern="1200" dirty="0"/>
        </a:p>
      </dsp:txBody>
      <dsp:txXfrm>
        <a:off x="7331116" y="3516122"/>
        <a:ext cx="2235381" cy="13086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E6501-7CB4-45C8-AEF2-F7F151848843}">
      <dsp:nvSpPr>
        <dsp:cNvPr id="0" name=""/>
        <dsp:cNvSpPr/>
      </dsp:nvSpPr>
      <dsp:spPr>
        <a:xfrm>
          <a:off x="741" y="690108"/>
          <a:ext cx="2892431" cy="1735458"/>
        </a:xfrm>
        <a:prstGeom prst="rect">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nl-NL" sz="2500" b="1" kern="1200" dirty="0"/>
            <a:t>Verduidelijking</a:t>
          </a:r>
          <a:r>
            <a:rPr lang="sl-SI" sz="2500" b="1" kern="1200" dirty="0"/>
            <a:t> </a:t>
          </a:r>
        </a:p>
        <a:p>
          <a:pPr lvl="0" algn="ctr" defTabSz="1111250">
            <a:lnSpc>
              <a:spcPct val="90000"/>
            </a:lnSpc>
            <a:spcBef>
              <a:spcPct val="0"/>
            </a:spcBef>
            <a:spcAft>
              <a:spcPct val="35000"/>
            </a:spcAft>
          </a:pPr>
          <a:r>
            <a:rPr lang="sl-SI" sz="2500" kern="1200" dirty="0"/>
            <a:t>Help</a:t>
          </a:r>
          <a:r>
            <a:rPr lang="nl-NL" sz="2500" kern="1200" dirty="0"/>
            <a:t>t complexe uitspraken te verduidelijken</a:t>
          </a:r>
          <a:endParaRPr lang="sl-SI" sz="2500" kern="1200" dirty="0"/>
        </a:p>
      </dsp:txBody>
      <dsp:txXfrm>
        <a:off x="741" y="690108"/>
        <a:ext cx="2892431" cy="1735458"/>
      </dsp:txXfrm>
    </dsp:sp>
    <dsp:sp modelId="{8E08BD12-4B08-495B-8707-4BA96C747CEE}">
      <dsp:nvSpPr>
        <dsp:cNvPr id="0" name=""/>
        <dsp:cNvSpPr/>
      </dsp:nvSpPr>
      <dsp:spPr>
        <a:xfrm>
          <a:off x="3182416" y="690108"/>
          <a:ext cx="2892431" cy="1735458"/>
        </a:xfrm>
        <a:prstGeom prst="rect">
          <a:avLst/>
        </a:prstGeom>
        <a:solidFill>
          <a:schemeClr val="accent2">
            <a:hueOff val="-485121"/>
            <a:satOff val="-27976"/>
            <a:lumOff val="287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nl-NL" sz="2500" b="1" kern="1200" dirty="0"/>
            <a:t>Actief luisteren</a:t>
          </a:r>
          <a:endParaRPr lang="sl-SI" sz="2500" b="1" kern="1200" dirty="0"/>
        </a:p>
        <a:p>
          <a:pPr lvl="0" algn="ctr" defTabSz="1111250">
            <a:lnSpc>
              <a:spcPct val="90000"/>
            </a:lnSpc>
            <a:spcBef>
              <a:spcPct val="0"/>
            </a:spcBef>
            <a:spcAft>
              <a:spcPct val="35000"/>
            </a:spcAft>
          </a:pPr>
          <a:r>
            <a:rPr lang="nl-NL" sz="2500" kern="1200" dirty="0"/>
            <a:t>proberen de boodschap te begrijpen</a:t>
          </a:r>
          <a:endParaRPr lang="sl-SI" sz="2500" kern="1200" dirty="0"/>
        </a:p>
      </dsp:txBody>
      <dsp:txXfrm>
        <a:off x="3182416" y="690108"/>
        <a:ext cx="2892431" cy="1735458"/>
      </dsp:txXfrm>
    </dsp:sp>
    <dsp:sp modelId="{37703D2B-75CF-47BF-93C3-84D85F37D8E7}">
      <dsp:nvSpPr>
        <dsp:cNvPr id="0" name=""/>
        <dsp:cNvSpPr/>
      </dsp:nvSpPr>
      <dsp:spPr>
        <a:xfrm>
          <a:off x="741" y="2714810"/>
          <a:ext cx="2892431" cy="1735458"/>
        </a:xfrm>
        <a:prstGeom prst="rect">
          <a:avLst/>
        </a:prstGeom>
        <a:solidFill>
          <a:schemeClr val="accent2">
            <a:hueOff val="-970242"/>
            <a:satOff val="-55952"/>
            <a:lumOff val="5752"/>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nl-NL" sz="2500" b="1" kern="1200" dirty="0"/>
            <a:t>Bevestiging</a:t>
          </a:r>
          <a:r>
            <a:rPr lang="sl-SI" sz="2500" b="1" kern="1200" dirty="0"/>
            <a:t> </a:t>
          </a:r>
        </a:p>
        <a:p>
          <a:pPr lvl="0" algn="ctr" defTabSz="1111250">
            <a:lnSpc>
              <a:spcPct val="90000"/>
            </a:lnSpc>
            <a:spcBef>
              <a:spcPct val="0"/>
            </a:spcBef>
            <a:spcAft>
              <a:spcPct val="35000"/>
            </a:spcAft>
          </a:pPr>
          <a:r>
            <a:rPr lang="sl-SI" sz="2500" kern="1200" dirty="0"/>
            <a:t>Help</a:t>
          </a:r>
          <a:r>
            <a:rPr lang="nl-NL" sz="2500" kern="1200" dirty="0"/>
            <a:t>t bevestigen dat je de boodschap goed hebt begrepen</a:t>
          </a:r>
          <a:endParaRPr lang="sl-SI" sz="2500" kern="1200" dirty="0"/>
        </a:p>
      </dsp:txBody>
      <dsp:txXfrm>
        <a:off x="741" y="2714810"/>
        <a:ext cx="2892431" cy="1735458"/>
      </dsp:txXfrm>
    </dsp:sp>
    <dsp:sp modelId="{14CC5DD5-27B3-4B32-AFC1-6CC904092BD3}">
      <dsp:nvSpPr>
        <dsp:cNvPr id="0" name=""/>
        <dsp:cNvSpPr/>
      </dsp:nvSpPr>
      <dsp:spPr>
        <a:xfrm>
          <a:off x="3182416" y="2714810"/>
          <a:ext cx="2892431" cy="1735458"/>
        </a:xfrm>
        <a:prstGeom prst="rect">
          <a:avLst/>
        </a:prstGeom>
        <a:solidFill>
          <a:schemeClr val="accent2">
            <a:hueOff val="-1455363"/>
            <a:satOff val="-83928"/>
            <a:lumOff val="862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nl-NL" sz="2500" b="1" kern="1200" dirty="0"/>
            <a:t>Betrokkenheid</a:t>
          </a:r>
          <a:endParaRPr lang="sl-SI" sz="2500" b="1" kern="1200" dirty="0"/>
        </a:p>
        <a:p>
          <a:pPr lvl="0" algn="ctr" defTabSz="1111250">
            <a:lnSpc>
              <a:spcPct val="90000"/>
            </a:lnSpc>
            <a:spcBef>
              <a:spcPct val="0"/>
            </a:spcBef>
            <a:spcAft>
              <a:spcPct val="35000"/>
            </a:spcAft>
          </a:pPr>
          <a:r>
            <a:rPr lang="sl-SI" sz="2500" kern="1200" dirty="0"/>
            <a:t> </a:t>
          </a:r>
          <a:r>
            <a:rPr lang="nl-NL" sz="2500" kern="1200" dirty="0"/>
            <a:t>geïnteresseerd in de boodschap</a:t>
          </a:r>
          <a:endParaRPr lang="sl-SI" sz="2500" kern="1200" dirty="0"/>
        </a:p>
      </dsp:txBody>
      <dsp:txXfrm>
        <a:off x="3182416" y="2714810"/>
        <a:ext cx="2892431" cy="17354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17/8/2024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17/8/2024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m.coe.int/information-disorder-toward-an-interdisciplinary-framework-for-researc/168076277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2223858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a:t>
            </a:fld>
            <a:endParaRPr lang="el-GR"/>
          </a:p>
        </p:txBody>
      </p:sp>
    </p:spTree>
    <p:extLst>
      <p:ext uri="{BB962C8B-B14F-4D97-AF65-F5344CB8AC3E}">
        <p14:creationId xmlns:p14="http://schemas.microsoft.com/office/powerpoint/2010/main" val="868750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Pixabay</a:t>
            </a:r>
            <a:r>
              <a:rPr lang="sl-SI" dirty="0"/>
              <a:t> </a:t>
            </a:r>
            <a:r>
              <a:rPr lang="sl-SI" dirty="0" err="1"/>
              <a:t>Free</a:t>
            </a:r>
            <a:r>
              <a:rPr lang="sl-SI" dirty="0"/>
              <a:t> </a:t>
            </a:r>
            <a:r>
              <a:rPr lang="sl-SI" dirty="0" err="1"/>
              <a:t>Photos</a:t>
            </a:r>
            <a:r>
              <a:rPr lang="sl-SI" dirty="0"/>
              <a:t> https://pixabay.com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24234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12</a:t>
            </a:fld>
            <a:endParaRPr lang="el-GR"/>
          </a:p>
        </p:txBody>
      </p:sp>
    </p:spTree>
    <p:extLst>
      <p:ext uri="{BB962C8B-B14F-4D97-AF65-F5344CB8AC3E}">
        <p14:creationId xmlns:p14="http://schemas.microsoft.com/office/powerpoint/2010/main" val="349859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13</a:t>
            </a:fld>
            <a:endParaRPr lang="el-GR"/>
          </a:p>
        </p:txBody>
      </p:sp>
    </p:spTree>
    <p:extLst>
      <p:ext uri="{BB962C8B-B14F-4D97-AF65-F5344CB8AC3E}">
        <p14:creationId xmlns:p14="http://schemas.microsoft.com/office/powerpoint/2010/main" val="1586995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Unspelash</a:t>
            </a:r>
            <a:r>
              <a:rPr lang="sl-SI" dirty="0"/>
              <a:t> </a:t>
            </a:r>
            <a:r>
              <a:rPr lang="sl-SI" dirty="0" err="1"/>
              <a:t>free</a:t>
            </a:r>
            <a:r>
              <a:rPr lang="sl-SI" dirty="0"/>
              <a:t> </a:t>
            </a:r>
            <a:r>
              <a:rPr lang="sl-SI" dirty="0" err="1"/>
              <a:t>Photos</a:t>
            </a:r>
            <a:r>
              <a:rPr lang="sl-SI" dirty="0"/>
              <a:t> https://unsplash.com/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283983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Pixabax</a:t>
            </a:r>
            <a:r>
              <a:rPr lang="sl-SI" dirty="0"/>
              <a:t> </a:t>
            </a:r>
            <a:r>
              <a:rPr lang="sl-SI" dirty="0" err="1"/>
              <a:t>Free</a:t>
            </a:r>
            <a:r>
              <a:rPr lang="sl-SI" dirty="0"/>
              <a:t> </a:t>
            </a:r>
            <a:r>
              <a:rPr lang="sl-SI" dirty="0" err="1"/>
              <a:t>Photos</a:t>
            </a:r>
            <a:r>
              <a:rPr lang="sl-SI" dirty="0"/>
              <a:t>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15</a:t>
            </a:fld>
            <a:endParaRPr lang="el-GR"/>
          </a:p>
        </p:txBody>
      </p:sp>
    </p:spTree>
    <p:extLst>
      <p:ext uri="{BB962C8B-B14F-4D97-AF65-F5344CB8AC3E}">
        <p14:creationId xmlns:p14="http://schemas.microsoft.com/office/powerpoint/2010/main" val="2791751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16</a:t>
            </a:fld>
            <a:endParaRPr lang="el-GR"/>
          </a:p>
        </p:txBody>
      </p:sp>
    </p:spTree>
    <p:extLst>
      <p:ext uri="{BB962C8B-B14F-4D97-AF65-F5344CB8AC3E}">
        <p14:creationId xmlns:p14="http://schemas.microsoft.com/office/powerpoint/2010/main" val="2187157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17</a:t>
            </a:fld>
            <a:endParaRPr lang="el-GR"/>
          </a:p>
        </p:txBody>
      </p:sp>
    </p:spTree>
    <p:extLst>
      <p:ext uri="{BB962C8B-B14F-4D97-AF65-F5344CB8AC3E}">
        <p14:creationId xmlns:p14="http://schemas.microsoft.com/office/powerpoint/2010/main" val="3861019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Unsplash</a:t>
            </a:r>
            <a:r>
              <a:rPr lang="sl-SI" dirty="0"/>
              <a:t> </a:t>
            </a:r>
            <a:r>
              <a:rPr lang="sl-SI" dirty="0" err="1"/>
              <a:t>Free</a:t>
            </a:r>
            <a:r>
              <a:rPr lang="sl-SI" dirty="0"/>
              <a:t> </a:t>
            </a:r>
            <a:r>
              <a:rPr lang="sl-SI" dirty="0" err="1"/>
              <a:t>Photos</a:t>
            </a:r>
            <a:r>
              <a:rPr lang="sl-SI" dirty="0"/>
              <a:t> https://unsplash.com/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18</a:t>
            </a:fld>
            <a:endParaRPr lang="el-GR"/>
          </a:p>
        </p:txBody>
      </p:sp>
    </p:spTree>
    <p:extLst>
      <p:ext uri="{BB962C8B-B14F-4D97-AF65-F5344CB8AC3E}">
        <p14:creationId xmlns:p14="http://schemas.microsoft.com/office/powerpoint/2010/main" val="1725353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Pixabay</a:t>
            </a:r>
            <a:r>
              <a:rPr lang="sl-SI" dirty="0"/>
              <a:t> </a:t>
            </a:r>
            <a:r>
              <a:rPr lang="sl-SI" dirty="0" err="1"/>
              <a:t>Free</a:t>
            </a:r>
            <a:r>
              <a:rPr lang="sl-SI" dirty="0"/>
              <a:t> </a:t>
            </a:r>
            <a:r>
              <a:rPr lang="sl-SI" dirty="0" err="1"/>
              <a:t>Photos</a:t>
            </a:r>
            <a:r>
              <a:rPr lang="sl-SI" dirty="0"/>
              <a:t>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19</a:t>
            </a:fld>
            <a:endParaRPr lang="el-GR"/>
          </a:p>
        </p:txBody>
      </p:sp>
    </p:spTree>
    <p:extLst>
      <p:ext uri="{BB962C8B-B14F-4D97-AF65-F5344CB8AC3E}">
        <p14:creationId xmlns:p14="http://schemas.microsoft.com/office/powerpoint/2010/main" val="118936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2039134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Pixabay</a:t>
            </a:r>
            <a:r>
              <a:rPr lang="sl-SI" dirty="0"/>
              <a:t> </a:t>
            </a:r>
            <a:r>
              <a:rPr lang="sl-SI" dirty="0" err="1"/>
              <a:t>Free</a:t>
            </a:r>
            <a:r>
              <a:rPr lang="sl-SI" dirty="0"/>
              <a:t> </a:t>
            </a:r>
            <a:r>
              <a:rPr lang="sl-SI" dirty="0" err="1"/>
              <a:t>Photos</a:t>
            </a:r>
            <a:r>
              <a:rPr lang="sl-SI" dirty="0"/>
              <a:t>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20</a:t>
            </a:fld>
            <a:endParaRPr lang="el-GR"/>
          </a:p>
        </p:txBody>
      </p:sp>
    </p:spTree>
    <p:extLst>
      <p:ext uri="{BB962C8B-B14F-4D97-AF65-F5344CB8AC3E}">
        <p14:creationId xmlns:p14="http://schemas.microsoft.com/office/powerpoint/2010/main" val="4089939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21</a:t>
            </a:fld>
            <a:endParaRPr lang="el-GR"/>
          </a:p>
        </p:txBody>
      </p:sp>
    </p:spTree>
    <p:extLst>
      <p:ext uri="{BB962C8B-B14F-4D97-AF65-F5344CB8AC3E}">
        <p14:creationId xmlns:p14="http://schemas.microsoft.com/office/powerpoint/2010/main" val="3348463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22</a:t>
            </a:fld>
            <a:endParaRPr lang="el-GR"/>
          </a:p>
        </p:txBody>
      </p:sp>
    </p:spTree>
    <p:extLst>
      <p:ext uri="{BB962C8B-B14F-4D97-AF65-F5344CB8AC3E}">
        <p14:creationId xmlns:p14="http://schemas.microsoft.com/office/powerpoint/2010/main" val="3727471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23</a:t>
            </a:fld>
            <a:endParaRPr lang="el-GR"/>
          </a:p>
        </p:txBody>
      </p:sp>
    </p:spTree>
    <p:extLst>
      <p:ext uri="{BB962C8B-B14F-4D97-AF65-F5344CB8AC3E}">
        <p14:creationId xmlns:p14="http://schemas.microsoft.com/office/powerpoint/2010/main" val="1229650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24</a:t>
            </a:fld>
            <a:endParaRPr lang="el-GR"/>
          </a:p>
        </p:txBody>
      </p:sp>
    </p:spTree>
    <p:extLst>
      <p:ext uri="{BB962C8B-B14F-4D97-AF65-F5344CB8AC3E}">
        <p14:creationId xmlns:p14="http://schemas.microsoft.com/office/powerpoint/2010/main" val="3502887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Pixabay</a:t>
            </a:r>
            <a:r>
              <a:rPr lang="sl-SI" dirty="0"/>
              <a:t> Licence (</a:t>
            </a:r>
            <a:r>
              <a:rPr lang="sl-SI" dirty="0" err="1"/>
              <a:t>Rree</a:t>
            </a:r>
            <a:r>
              <a:rPr lang="sl-SI" dirty="0"/>
              <a:t> </a:t>
            </a:r>
            <a:r>
              <a:rPr lang="sl-SI" dirty="0" err="1"/>
              <a:t>Photos</a:t>
            </a:r>
            <a:r>
              <a:rPr lang="sl-SI" dirty="0"/>
              <a:t>): https://pixabay.com   </a:t>
            </a:r>
          </a:p>
          <a:p>
            <a:endParaRPr lang="sl-SI" dirty="0"/>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25</a:t>
            </a:fld>
            <a:endParaRPr lang="el-GR"/>
          </a:p>
        </p:txBody>
      </p:sp>
    </p:spTree>
    <p:extLst>
      <p:ext uri="{BB962C8B-B14F-4D97-AF65-F5344CB8AC3E}">
        <p14:creationId xmlns:p14="http://schemas.microsoft.com/office/powerpoint/2010/main" val="3379013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26</a:t>
            </a:fld>
            <a:endParaRPr lang="el-GR"/>
          </a:p>
        </p:txBody>
      </p:sp>
    </p:spTree>
    <p:extLst>
      <p:ext uri="{BB962C8B-B14F-4D97-AF65-F5344CB8AC3E}">
        <p14:creationId xmlns:p14="http://schemas.microsoft.com/office/powerpoint/2010/main" val="2075208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27</a:t>
            </a:fld>
            <a:endParaRPr lang="el-GR"/>
          </a:p>
        </p:txBody>
      </p:sp>
    </p:spTree>
    <p:extLst>
      <p:ext uri="{BB962C8B-B14F-4D97-AF65-F5344CB8AC3E}">
        <p14:creationId xmlns:p14="http://schemas.microsoft.com/office/powerpoint/2010/main" val="795291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28</a:t>
            </a:fld>
            <a:endParaRPr lang="el-GR"/>
          </a:p>
        </p:txBody>
      </p:sp>
    </p:spTree>
    <p:extLst>
      <p:ext uri="{BB962C8B-B14F-4D97-AF65-F5344CB8AC3E}">
        <p14:creationId xmlns:p14="http://schemas.microsoft.com/office/powerpoint/2010/main" val="1272074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29</a:t>
            </a:fld>
            <a:endParaRPr lang="el-GR"/>
          </a:p>
        </p:txBody>
      </p:sp>
    </p:spTree>
    <p:extLst>
      <p:ext uri="{BB962C8B-B14F-4D97-AF65-F5344CB8AC3E}">
        <p14:creationId xmlns:p14="http://schemas.microsoft.com/office/powerpoint/2010/main" val="229307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865417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Source</a:t>
            </a:r>
            <a:r>
              <a:rPr lang="sl-SI" dirty="0"/>
              <a:t>: </a:t>
            </a:r>
            <a:r>
              <a:rPr lang="sl-SI" dirty="0" err="1"/>
              <a:t>Pixabay</a:t>
            </a:r>
            <a:r>
              <a:rPr lang="sl-SI" dirty="0"/>
              <a:t> </a:t>
            </a:r>
            <a:r>
              <a:rPr lang="sl-SI" dirty="0" err="1"/>
              <a:t>Free</a:t>
            </a:r>
            <a:r>
              <a:rPr lang="sl-SI" dirty="0"/>
              <a:t> </a:t>
            </a:r>
            <a:r>
              <a:rPr lang="sl-SI" dirty="0" err="1"/>
              <a:t>Photos</a:t>
            </a:r>
            <a:r>
              <a:rPr lang="sl-SI" dirty="0"/>
              <a:t> 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30</a:t>
            </a:fld>
            <a:endParaRPr lang="el-GR"/>
          </a:p>
        </p:txBody>
      </p:sp>
    </p:spTree>
    <p:extLst>
      <p:ext uri="{BB962C8B-B14F-4D97-AF65-F5344CB8AC3E}">
        <p14:creationId xmlns:p14="http://schemas.microsoft.com/office/powerpoint/2010/main" val="1049042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31</a:t>
            </a:fld>
            <a:endParaRPr lang="el-GR"/>
          </a:p>
        </p:txBody>
      </p:sp>
    </p:spTree>
    <p:extLst>
      <p:ext uri="{BB962C8B-B14F-4D97-AF65-F5344CB8AC3E}">
        <p14:creationId xmlns:p14="http://schemas.microsoft.com/office/powerpoint/2010/main" val="1512046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32</a:t>
            </a:fld>
            <a:endParaRPr lang="el-GR"/>
          </a:p>
        </p:txBody>
      </p:sp>
    </p:spTree>
    <p:extLst>
      <p:ext uri="{BB962C8B-B14F-4D97-AF65-F5344CB8AC3E}">
        <p14:creationId xmlns:p14="http://schemas.microsoft.com/office/powerpoint/2010/main" val="3666282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33</a:t>
            </a:fld>
            <a:endParaRPr lang="el-GR"/>
          </a:p>
        </p:txBody>
      </p:sp>
    </p:spTree>
    <p:extLst>
      <p:ext uri="{BB962C8B-B14F-4D97-AF65-F5344CB8AC3E}">
        <p14:creationId xmlns:p14="http://schemas.microsoft.com/office/powerpoint/2010/main" val="30714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730783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128185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336380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Source</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Information</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Disorder</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Toward</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an</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Interdisciplinary</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Framework</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Research</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and</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Policy</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Making</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https://rm.coe.int/information-disorder-toward-an-interdisciplinary-framework-for-researc/168076277c</a:t>
            </a:r>
            <a:endParaRPr lang="sl-SI"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8</a:t>
            </a:fld>
            <a:endParaRPr lang="el-GR"/>
          </a:p>
        </p:txBody>
      </p:sp>
    </p:spTree>
    <p:extLst>
      <p:ext uri="{BB962C8B-B14F-4D97-AF65-F5344CB8AC3E}">
        <p14:creationId xmlns:p14="http://schemas.microsoft.com/office/powerpoint/2010/main" val="114759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a:t>
            </a:fld>
            <a:endParaRPr lang="el-GR"/>
          </a:p>
        </p:txBody>
      </p:sp>
    </p:spTree>
    <p:extLst>
      <p:ext uri="{BB962C8B-B14F-4D97-AF65-F5344CB8AC3E}">
        <p14:creationId xmlns:p14="http://schemas.microsoft.com/office/powerpoint/2010/main" val="1462954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52352"/>
            <a:ext cx="12192001" cy="3787362"/>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D8134D"/>
                </a:solidFill>
                <a:latin typeface="+mn-lt"/>
                <a:ea typeface="+mj-ea"/>
                <a:cs typeface="+mj-cs"/>
              </a:defRPr>
            </a:lvl1pPr>
          </a:lstStyle>
          <a:p>
            <a:r>
              <a:rPr lang="el-GR" dirty="0"/>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36451" y="2218305"/>
            <a:ext cx="7872768" cy="3787361"/>
          </a:xfrm>
        </p:spPr>
        <p:txBody>
          <a:bodyPr/>
          <a:lstStyle>
            <a:lvl1pPr marL="2286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1pPr>
            <a:lvl2pPr marL="6858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2pPr>
            <a:lvl3pPr marL="11430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3pPr>
            <a:lvl4pPr marL="16002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4pPr>
            <a:lvl5pPr marL="20574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8" name="TextBox 80">
            <a:extLst>
              <a:ext uri="{FF2B5EF4-FFF2-40B4-BE49-F238E27FC236}">
                <a16:creationId xmlns:a16="http://schemas.microsoft.com/office/drawing/2014/main" id="{C2E476BC-8345-4D0D-3E80-740E90062EC8}"/>
              </a:ext>
            </a:extLst>
          </p:cNvPr>
          <p:cNvSpPr txBox="1">
            <a:spLocks noChangeArrowheads="1"/>
          </p:cNvSpPr>
          <p:nvPr userDrawn="1"/>
        </p:nvSpPr>
        <p:spPr bwMode="auto">
          <a:xfrm>
            <a:off x="-1010" y="1314"/>
            <a:ext cx="3566245"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a:effectLst>
                  <a:outerShdw blurRad="38100" dist="38100" dir="2700000" algn="tl">
                    <a:srgbClr val="000000">
                      <a:alpha val="43137"/>
                    </a:srgbClr>
                  </a:outerShdw>
                </a:effectLst>
                <a:latin typeface="+mn-lt"/>
              </a:rPr>
              <a:t>Reflectieve</a:t>
            </a:r>
            <a:r>
              <a:rPr lang="en-US" altLang="el-GR" sz="2400" baseline="0" dirty="0">
                <a:effectLst>
                  <a:outerShdw blurRad="38100" dist="38100" dir="2700000" algn="tl">
                    <a:srgbClr val="000000">
                      <a:alpha val="43137"/>
                    </a:srgbClr>
                  </a:outerShdw>
                </a:effectLst>
                <a:latin typeface="+mn-lt"/>
              </a:rPr>
              <a:t> vaardigheden</a:t>
            </a:r>
            <a:endParaRPr lang="en-US" altLang="el-GR" sz="2400" dirty="0">
              <a:effectLst>
                <a:outerShdw blurRad="38100" dist="38100" dir="2700000" algn="tl">
                  <a:srgbClr val="000000">
                    <a:alpha val="43137"/>
                  </a:srgbClr>
                </a:outerShdw>
              </a:effectLst>
              <a:latin typeface="+mn-lt"/>
            </a:endParaRPr>
          </a:p>
        </p:txBody>
      </p:sp>
      <p:sp>
        <p:nvSpPr>
          <p:cNvPr id="9" name="Oval 8">
            <a:extLst>
              <a:ext uri="{FF2B5EF4-FFF2-40B4-BE49-F238E27FC236}">
                <a16:creationId xmlns:a16="http://schemas.microsoft.com/office/drawing/2014/main" id="{FD00E564-24F8-EC0D-5724-7025327EDB99}"/>
              </a:ext>
            </a:extLst>
          </p:cNvPr>
          <p:cNvSpPr/>
          <p:nvPr userDrawn="1"/>
        </p:nvSpPr>
        <p:spPr bwMode="auto">
          <a:xfrm>
            <a:off x="3364520" y="7002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0" name="TextBox 9">
            <a:extLst>
              <a:ext uri="{FF2B5EF4-FFF2-40B4-BE49-F238E27FC236}">
                <a16:creationId xmlns:a16="http://schemas.microsoft.com/office/drawing/2014/main" id="{7F1C2C98-D9BC-6B3D-5C84-CBA4DF66EED5}"/>
              </a:ext>
            </a:extLst>
          </p:cNvPr>
          <p:cNvSpPr txBox="1">
            <a:spLocks noChangeArrowheads="1"/>
          </p:cNvSpPr>
          <p:nvPr userDrawn="1"/>
        </p:nvSpPr>
        <p:spPr bwMode="auto">
          <a:xfrm>
            <a:off x="3403930" y="-11018"/>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pic>
        <p:nvPicPr>
          <p:cNvPr id="5" name="Γραφικό 6">
            <a:extLst>
              <a:ext uri="{FF2B5EF4-FFF2-40B4-BE49-F238E27FC236}">
                <a16:creationId xmlns:a16="http://schemas.microsoft.com/office/drawing/2014/main" id="{8A4885C2-F3BE-A850-204D-D04D6FD4E50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8788071" y="48972"/>
            <a:ext cx="3381627" cy="843380"/>
          </a:xfrm>
          <a:prstGeom prst="rect">
            <a:avLst/>
          </a:prstGeom>
        </p:spPr>
      </p:pic>
      <p:pic>
        <p:nvPicPr>
          <p:cNvPr id="12" name="Εικόνα 1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437" y="6278951"/>
            <a:ext cx="2798287" cy="564696"/>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a:xfrm>
            <a:off x="838200" y="332075"/>
            <a:ext cx="10515600" cy="1325563"/>
          </a:xfrm>
        </p:spPr>
        <p:txBody>
          <a:bodyPr>
            <a:normAutofit/>
          </a:bodyPr>
          <a:lstStyle>
            <a:lvl1pPr algn="ctr">
              <a:defRPr lang="el-GR" sz="4000" b="0" kern="1200" dirty="0" smtClean="0">
                <a:solidFill>
                  <a:srgbClr val="D8134D"/>
                </a:solidFill>
                <a:latin typeface="+mn-lt"/>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12"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6D1E8F0-8810-4EB0-8AB0-C8161F94E6F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2" name="Γραφικό 6">
            <a:extLst>
              <a:ext uri="{FF2B5EF4-FFF2-40B4-BE49-F238E27FC236}">
                <a16:creationId xmlns:a16="http://schemas.microsoft.com/office/drawing/2014/main" id="{3BF07FCA-51F0-CD61-A16F-1DA69030B6E7}"/>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11275" y="32173"/>
            <a:ext cx="3381627" cy="843380"/>
          </a:xfrm>
          <a:prstGeom prst="rect">
            <a:avLst/>
          </a:prstGeom>
        </p:spPr>
      </p:pic>
    </p:spTree>
    <p:extLst>
      <p:ext uri="{BB962C8B-B14F-4D97-AF65-F5344CB8AC3E}">
        <p14:creationId xmlns:p14="http://schemas.microsoft.com/office/powerpoint/2010/main" val="207169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D8134D"/>
                </a:solidFill>
                <a:effectLst/>
                <a:latin typeface="+mn-lt"/>
                <a:ea typeface="Adobe Gothic Std B" panose="020B0800000000000000" pitchFamily="34" charset="-128"/>
                <a:cs typeface="+mj-cs"/>
              </a:defRPr>
            </a:lvl1pPr>
          </a:lstStyle>
          <a:p>
            <a:r>
              <a:rPr lang="en-US" dirty="0"/>
              <a:t>Unit 1</a:t>
            </a:r>
            <a:br>
              <a:rPr lang="en-US" dirty="0"/>
            </a:br>
            <a:r>
              <a:rPr lang="el-GR" dirty="0"/>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95C11F"/>
              </a:buClr>
              <a:defRPr>
                <a:latin typeface="+mn-lt"/>
              </a:defRPr>
            </a:lvl1pPr>
            <a:lvl2pPr marL="685800" indent="-228600">
              <a:lnSpc>
                <a:spcPct val="150000"/>
              </a:lnSpc>
              <a:buClr>
                <a:srgbClr val="95C11F"/>
              </a:buClr>
              <a:buFont typeface="Arial" panose="020B0604020202020204" pitchFamily="34" charset="0"/>
              <a:buChar char="•"/>
              <a:defRPr>
                <a:latin typeface="+mn-lt"/>
              </a:defRPr>
            </a:lvl2pPr>
            <a:lvl3pPr marL="1143000" indent="-228600">
              <a:lnSpc>
                <a:spcPct val="150000"/>
              </a:lnSpc>
              <a:buClr>
                <a:srgbClr val="95C11F"/>
              </a:buClr>
              <a:buFont typeface="Courier New" panose="02070309020205020404" pitchFamily="49" charset="0"/>
              <a:buChar char="o"/>
              <a:defRPr>
                <a:latin typeface="+mn-lt"/>
              </a:defRPr>
            </a:lvl3pPr>
            <a:lvl4pPr>
              <a:lnSpc>
                <a:spcPct val="150000"/>
              </a:lnSpc>
              <a:buClr>
                <a:srgbClr val="95C11F"/>
              </a:buClr>
              <a:defRPr>
                <a:latin typeface="+mn-lt"/>
              </a:defRPr>
            </a:lvl4pPr>
            <a:lvl5pPr>
              <a:lnSpc>
                <a:spcPct val="150000"/>
              </a:lnSpc>
              <a:buClr>
                <a:srgbClr val="95C11F"/>
              </a:buClr>
              <a:defRPr>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19"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9911DEF-60F4-4A71-9614-3CF965F78B2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5" name="Γραφικό 6">
            <a:extLst>
              <a:ext uri="{FF2B5EF4-FFF2-40B4-BE49-F238E27FC236}">
                <a16:creationId xmlns:a16="http://schemas.microsoft.com/office/drawing/2014/main" id="{7429F7FF-8899-5BE5-E3F8-D6753BB3082B}"/>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9188605" y="48972"/>
            <a:ext cx="2981093" cy="743487"/>
          </a:xfrm>
          <a:prstGeom prst="rect">
            <a:avLst/>
          </a:prstGeom>
        </p:spPr>
      </p:pic>
    </p:spTree>
    <p:extLst>
      <p:ext uri="{BB962C8B-B14F-4D97-AF65-F5344CB8AC3E}">
        <p14:creationId xmlns:p14="http://schemas.microsoft.com/office/powerpoint/2010/main" val="57548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5" name="TextBox 80">
            <a:extLst>
              <a:ext uri="{FF2B5EF4-FFF2-40B4-BE49-F238E27FC236}">
                <a16:creationId xmlns:a16="http://schemas.microsoft.com/office/drawing/2014/main" id="{9253457A-9A08-0A8C-7CAC-446F2EFABBE3}"/>
              </a:ext>
            </a:extLst>
          </p:cNvPr>
          <p:cNvSpPr txBox="1">
            <a:spLocks noChangeArrowheads="1"/>
          </p:cNvSpPr>
          <p:nvPr userDrawn="1"/>
        </p:nvSpPr>
        <p:spPr bwMode="auto">
          <a:xfrm>
            <a:off x="-1010" y="1314"/>
            <a:ext cx="3566245"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a:effectLst>
                  <a:outerShdw blurRad="38100" dist="38100" dir="2700000" algn="tl">
                    <a:srgbClr val="000000">
                      <a:alpha val="43137"/>
                    </a:srgbClr>
                  </a:outerShdw>
                </a:effectLst>
                <a:latin typeface="+mn-lt"/>
              </a:rPr>
              <a:t>Reflectieve</a:t>
            </a:r>
            <a:r>
              <a:rPr lang="en-US" altLang="el-GR" sz="2400" baseline="0" dirty="0">
                <a:effectLst>
                  <a:outerShdw blurRad="38100" dist="38100" dir="2700000" algn="tl">
                    <a:srgbClr val="000000">
                      <a:alpha val="43137"/>
                    </a:srgbClr>
                  </a:outerShdw>
                </a:effectLst>
                <a:latin typeface="+mn-lt"/>
              </a:rPr>
              <a:t> vaardigheden</a:t>
            </a:r>
            <a:endParaRPr lang="en-US" altLang="el-GR" sz="2400" dirty="0">
              <a:effectLst>
                <a:outerShdw blurRad="38100" dist="38100" dir="2700000" algn="tl">
                  <a:srgbClr val="000000">
                    <a:alpha val="43137"/>
                  </a:srgbClr>
                </a:outerShdw>
              </a:effectLst>
              <a:latin typeface="+mn-lt"/>
            </a:endParaRP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113050"/>
            <a:ext cx="11059692" cy="605096"/>
          </a:xfrm>
        </p:spPr>
        <p:txBody>
          <a:bodyPr>
            <a:normAutofit/>
          </a:bodyPr>
          <a:lstStyle>
            <a:lvl1pPr>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vl2pPr marL="685800" indent="-228600">
              <a:buFont typeface="Arial" panose="020B0604020202020204" pitchFamily="34" charset="0"/>
              <a:buChar char="•"/>
              <a:defRPr/>
            </a:lvl2pPr>
            <a:lvl3pPr marL="1143000" indent="-228600">
              <a:buFont typeface="Courier New" panose="02070309020205020404" pitchFamily="49" charset="0"/>
              <a:buChar char="o"/>
              <a:defRPr/>
            </a:lvl3pPr>
            <a:lvl5pPr marL="2057400" indent="-228600">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4" name="Γραφικό 6">
            <a:extLst>
              <a:ext uri="{FF2B5EF4-FFF2-40B4-BE49-F238E27FC236}">
                <a16:creationId xmlns:a16="http://schemas.microsoft.com/office/drawing/2014/main" id="{111A1450-08EE-3E99-1407-C1C41B4AD560}"/>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20168" y="6493068"/>
            <a:ext cx="1843147" cy="459682"/>
          </a:xfrm>
          <a:prstGeom prst="rect">
            <a:avLst/>
          </a:prstGeom>
        </p:spPr>
      </p:pic>
      <p:sp>
        <p:nvSpPr>
          <p:cNvPr id="9" name="Oval 8">
            <a:extLst>
              <a:ext uri="{FF2B5EF4-FFF2-40B4-BE49-F238E27FC236}">
                <a16:creationId xmlns:a16="http://schemas.microsoft.com/office/drawing/2014/main" id="{3726F1A8-B94F-FCEA-B90B-FF2A185515EB}"/>
              </a:ext>
            </a:extLst>
          </p:cNvPr>
          <p:cNvSpPr/>
          <p:nvPr userDrawn="1"/>
        </p:nvSpPr>
        <p:spPr bwMode="auto">
          <a:xfrm>
            <a:off x="3364520" y="69718"/>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0" name="TextBox 9">
            <a:extLst>
              <a:ext uri="{FF2B5EF4-FFF2-40B4-BE49-F238E27FC236}">
                <a16:creationId xmlns:a16="http://schemas.microsoft.com/office/drawing/2014/main" id="{7EBFFB98-0BB5-2AC3-20D2-958B62EEC751}"/>
              </a:ext>
            </a:extLst>
          </p:cNvPr>
          <p:cNvSpPr txBox="1">
            <a:spLocks noChangeArrowheads="1"/>
          </p:cNvSpPr>
          <p:nvPr userDrawn="1"/>
        </p:nvSpPr>
        <p:spPr bwMode="auto">
          <a:xfrm>
            <a:off x="3403137" y="-18668"/>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9" name="TextBox 80">
            <a:extLst>
              <a:ext uri="{FF2B5EF4-FFF2-40B4-BE49-F238E27FC236}">
                <a16:creationId xmlns:a16="http://schemas.microsoft.com/office/drawing/2014/main" id="{7E7D88A3-E5F0-E21B-C834-802560110C55}"/>
              </a:ext>
            </a:extLst>
          </p:cNvPr>
          <p:cNvSpPr txBox="1">
            <a:spLocks noChangeArrowheads="1"/>
          </p:cNvSpPr>
          <p:nvPr userDrawn="1"/>
        </p:nvSpPr>
        <p:spPr bwMode="auto">
          <a:xfrm>
            <a:off x="-1010" y="1314"/>
            <a:ext cx="3566245"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a:effectLst>
                  <a:outerShdw blurRad="38100" dist="38100" dir="2700000" algn="tl">
                    <a:srgbClr val="000000">
                      <a:alpha val="43137"/>
                    </a:srgbClr>
                  </a:outerShdw>
                </a:effectLst>
                <a:latin typeface="+mn-lt"/>
              </a:rPr>
              <a:t>Reflectieve</a:t>
            </a:r>
            <a:r>
              <a:rPr lang="en-US" altLang="el-GR" sz="2400" baseline="0" dirty="0">
                <a:effectLst>
                  <a:outerShdw blurRad="38100" dist="38100" dir="2700000" algn="tl">
                    <a:srgbClr val="000000">
                      <a:alpha val="43137"/>
                    </a:srgbClr>
                  </a:outerShdw>
                </a:effectLst>
                <a:latin typeface="+mn-lt"/>
              </a:rPr>
              <a:t> vaardigheden</a:t>
            </a:r>
            <a:endParaRPr lang="en-US" altLang="el-GR" sz="2400" dirty="0">
              <a:effectLst>
                <a:outerShdw blurRad="38100" dist="38100" dir="2700000" algn="tl">
                  <a:srgbClr val="000000">
                    <a:alpha val="43137"/>
                  </a:srgbClr>
                </a:outerShdw>
              </a:effectLst>
              <a:latin typeface="+mn-lt"/>
            </a:endParaRPr>
          </a:p>
        </p:txBody>
      </p:sp>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7" name="Γραφικό 6">
            <a:extLst>
              <a:ext uri="{FF2B5EF4-FFF2-40B4-BE49-F238E27FC236}">
                <a16:creationId xmlns:a16="http://schemas.microsoft.com/office/drawing/2014/main" id="{E1245988-DFAB-B6A7-48AF-2BB895902B3E}"/>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20168" y="6493068"/>
            <a:ext cx="1843147" cy="459682"/>
          </a:xfrm>
          <a:prstGeom prst="rect">
            <a:avLst/>
          </a:prstGeom>
        </p:spPr>
      </p:pic>
      <p:sp>
        <p:nvSpPr>
          <p:cNvPr id="6" name="Oval 8">
            <a:extLst>
              <a:ext uri="{FF2B5EF4-FFF2-40B4-BE49-F238E27FC236}">
                <a16:creationId xmlns:a16="http://schemas.microsoft.com/office/drawing/2014/main" id="{CEA9D3C1-8B62-94A4-357D-784D83E0206C}"/>
              </a:ext>
            </a:extLst>
          </p:cNvPr>
          <p:cNvSpPr/>
          <p:nvPr userDrawn="1"/>
        </p:nvSpPr>
        <p:spPr bwMode="auto">
          <a:xfrm>
            <a:off x="3364520" y="56002"/>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8" name="TextBox 7">
            <a:extLst>
              <a:ext uri="{FF2B5EF4-FFF2-40B4-BE49-F238E27FC236}">
                <a16:creationId xmlns:a16="http://schemas.microsoft.com/office/drawing/2014/main" id="{CD3F6AEE-D048-27A1-A4FD-777C5BCC18D0}"/>
              </a:ext>
            </a:extLst>
          </p:cNvPr>
          <p:cNvSpPr txBox="1">
            <a:spLocks noChangeArrowheads="1"/>
          </p:cNvSpPr>
          <p:nvPr userDrawn="1"/>
        </p:nvSpPr>
        <p:spPr bwMode="auto">
          <a:xfrm>
            <a:off x="3403137" y="-32384"/>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5157419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odule other slide 1 column">
    <p:spTree>
      <p:nvGrpSpPr>
        <p:cNvPr id="1" name=""/>
        <p:cNvGrpSpPr/>
        <p:nvPr/>
      </p:nvGrpSpPr>
      <p:grpSpPr>
        <a:xfrm>
          <a:off x="0" y="0"/>
          <a:ext cx="0" cy="0"/>
          <a:chOff x="0" y="0"/>
          <a:chExt cx="0" cy="0"/>
        </a:xfrm>
      </p:grpSpPr>
      <p:sp>
        <p:nvSpPr>
          <p:cNvPr id="2" name="TextBox 80">
            <a:extLst>
              <a:ext uri="{FF2B5EF4-FFF2-40B4-BE49-F238E27FC236}">
                <a16:creationId xmlns:a16="http://schemas.microsoft.com/office/drawing/2014/main" id="{B83DF5B7-C671-CDFC-C5D0-8C16EF535D71}"/>
              </a:ext>
            </a:extLst>
          </p:cNvPr>
          <p:cNvSpPr txBox="1">
            <a:spLocks noChangeArrowheads="1"/>
          </p:cNvSpPr>
          <p:nvPr userDrawn="1"/>
        </p:nvSpPr>
        <p:spPr bwMode="auto">
          <a:xfrm>
            <a:off x="-1010" y="1314"/>
            <a:ext cx="3566245"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dirty="0">
                <a:effectLst>
                  <a:outerShdw blurRad="38100" dist="38100" dir="2700000" algn="tl">
                    <a:srgbClr val="000000">
                      <a:alpha val="43137"/>
                    </a:srgbClr>
                  </a:outerShdw>
                </a:effectLst>
                <a:latin typeface="+mn-lt"/>
              </a:rPr>
              <a:t>Reflectieve</a:t>
            </a:r>
            <a:r>
              <a:rPr lang="en-US" altLang="el-GR" sz="2400" baseline="0" dirty="0">
                <a:effectLst>
                  <a:outerShdw blurRad="38100" dist="38100" dir="2700000" algn="tl">
                    <a:srgbClr val="000000">
                      <a:alpha val="43137"/>
                    </a:srgbClr>
                  </a:outerShdw>
                </a:effectLst>
                <a:latin typeface="+mn-lt"/>
              </a:rPr>
              <a:t> vaardigheden</a:t>
            </a:r>
            <a:endParaRPr lang="en-US" altLang="el-GR" sz="2400" dirty="0">
              <a:effectLst>
                <a:outerShdw blurRad="38100" dist="38100" dir="2700000" algn="tl">
                  <a:srgbClr val="000000">
                    <a:alpha val="43137"/>
                  </a:srgbClr>
                </a:outerShdw>
              </a:effectLst>
              <a:latin typeface="+mn-lt"/>
            </a:endParaRP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027104"/>
            <a:ext cx="11059693" cy="437395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Γραφικό 6">
            <a:extLst>
              <a:ext uri="{FF2B5EF4-FFF2-40B4-BE49-F238E27FC236}">
                <a16:creationId xmlns:a16="http://schemas.microsoft.com/office/drawing/2014/main" id="{A3C3443B-208A-293E-7BFA-27CB345B73E4}"/>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220168" y="6493068"/>
            <a:ext cx="1843147" cy="459682"/>
          </a:xfrm>
          <a:prstGeom prst="rect">
            <a:avLst/>
          </a:prstGeom>
        </p:spPr>
      </p:pic>
      <p:sp>
        <p:nvSpPr>
          <p:cNvPr id="4" name="Τίτλος 1">
            <a:extLst>
              <a:ext uri="{FF2B5EF4-FFF2-40B4-BE49-F238E27FC236}">
                <a16:creationId xmlns:a16="http://schemas.microsoft.com/office/drawing/2014/main" id="{3CD20D06-4A7A-D49C-6CB2-F962BB88A8CF}"/>
              </a:ext>
            </a:extLst>
          </p:cNvPr>
          <p:cNvSpPr txBox="1">
            <a:spLocks/>
          </p:cNvSpPr>
          <p:nvPr userDrawn="1"/>
        </p:nvSpPr>
        <p:spPr>
          <a:xfrm>
            <a:off x="672658" y="1046949"/>
            <a:ext cx="11059692" cy="728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10" name="Oval 8">
            <a:extLst>
              <a:ext uri="{FF2B5EF4-FFF2-40B4-BE49-F238E27FC236}">
                <a16:creationId xmlns:a16="http://schemas.microsoft.com/office/drawing/2014/main" id="{9D1B87FB-78DD-C185-42ED-AF904AA07618}"/>
              </a:ext>
            </a:extLst>
          </p:cNvPr>
          <p:cNvSpPr/>
          <p:nvPr userDrawn="1"/>
        </p:nvSpPr>
        <p:spPr bwMode="auto">
          <a:xfrm>
            <a:off x="3364520" y="65276"/>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1" name="TextBox 10">
            <a:extLst>
              <a:ext uri="{FF2B5EF4-FFF2-40B4-BE49-F238E27FC236}">
                <a16:creationId xmlns:a16="http://schemas.microsoft.com/office/drawing/2014/main" id="{5A53BFEB-800B-BB45-ED5A-93E9A12E32F5}"/>
              </a:ext>
            </a:extLst>
          </p:cNvPr>
          <p:cNvSpPr txBox="1">
            <a:spLocks noChangeArrowheads="1"/>
          </p:cNvSpPr>
          <p:nvPr userDrawn="1"/>
        </p:nvSpPr>
        <p:spPr bwMode="auto">
          <a:xfrm>
            <a:off x="3403137" y="-10641"/>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33686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5867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17/8/2024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D8134D"/>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95C11F"/>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5C11F"/>
        </a:buClr>
        <a:buSzPct val="120000"/>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5C11F"/>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5C11F"/>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5C11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pixabay.com/service/license/" TargetMode="External"/><Relationship Id="rId4" Type="http://schemas.openxmlformats.org/officeDocument/2006/relationships/hyperlink" Target="https://pixabay.com/photos/news-fake-news-newspaper-press-ask-5238315/"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pixabay.com/service/license/" TargetMode="External"/><Relationship Id="rId4" Type="http://schemas.openxmlformats.org/officeDocument/2006/relationships/hyperlink" Target="https://pixabay.com/ro/illustrations/social-media-mass-media-bord-re%C8%9Bele-198915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photos/think-mental-work-man-face-black-272677/"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sk/illustrations/spr%c3%a1vne-zle-karikat%c3%bara-etika-7472518/"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pixabay.com/service/licen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unsplash.com/license" TargetMode="External"/><Relationship Id="rId4" Type="http://schemas.openxmlformats.org/officeDocument/2006/relationships/hyperlink" Target="https://unsplash.com/photos/purple-and-pink-plasma-ball-OgvqXGL7XO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illustrations/woman-burnout-multitasking-face-1733881/"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photos/glasses-magazine-a-book-read-text-934922/"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hyperlink" Target="https://pixabay.com/service/licens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photos/adult-dark-fashion-girl-light-1868049/"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illustrations/finger-touch-hand-structure-769300/"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hyperlink" Target="https://unsplash.com/license" TargetMode="External"/><Relationship Id="rId4" Type="http://schemas.openxmlformats.org/officeDocument/2006/relationships/hyperlink" Target="https://unsplash.com/photos/man-reading-newspaper-in-bulletin-board-c5QdMcuFlgY"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hyperlink" Target="https://pixabay.com/service/license/" TargetMode="External"/><Relationship Id="rId4" Type="http://schemas.openxmlformats.org/officeDocument/2006/relationships/hyperlink" Target="https://pixabay.com/illustrations/mind-brain-mindset-perception-54440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5" Type="http://schemas.openxmlformats.org/officeDocument/2006/relationships/image" Target="../media/image2.png"/><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2.svg"/><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photos/hands-earth-next-generation-4086849/"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ntranet.ecu.edu.au/learning/curriculum-design/teaching-strategies/reflective-learning"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www.ed.ac.uk/reflection/reflectors-toolkit/reflecting-on-experience" TargetMode="External"/><Relationship Id="rId5" Type="http://schemas.openxmlformats.org/officeDocument/2006/relationships/hyperlink" Target="https://www.skillsyouneed.com/interpersonal-skills.html" TargetMode="External"/><Relationship Id="rId4" Type="http://schemas.openxmlformats.org/officeDocument/2006/relationships/hyperlink" Target="https://www.sciencedirect.com/science/article/pii/S1364661321000516"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libguides.reading.ac.uk/reflective/thinking"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photos/perception-see-eye-psychology-3554418/"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hyperlink" Target="https://pixabay.com/service/licens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s://pixabay.com/service/license/" TargetMode="External"/><Relationship Id="rId4" Type="http://schemas.openxmlformats.org/officeDocument/2006/relationships/hyperlink" Target="https://pixabay.com/photos/skills-can-startup-start-up-3367965/"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84B434-219F-E34E-63CA-A604593D1D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8231" y="6316337"/>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9" name="Τίτλος 3">
            <a:extLst>
              <a:ext uri="{FF2B5EF4-FFF2-40B4-BE49-F238E27FC236}">
                <a16:creationId xmlns:a16="http://schemas.microsoft.com/office/drawing/2014/main" id="{C4EB2F6A-8B72-1216-AA77-C3EF12FD00A4}"/>
              </a:ext>
            </a:extLst>
          </p:cNvPr>
          <p:cNvSpPr txBox="1">
            <a:spLocks/>
          </p:cNvSpPr>
          <p:nvPr/>
        </p:nvSpPr>
        <p:spPr>
          <a:xfrm>
            <a:off x="49485" y="3478939"/>
            <a:ext cx="12124244" cy="2197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D7124E"/>
                </a:solidFill>
                <a:effectLst/>
                <a:uLnTx/>
                <a:uFillTx/>
                <a:latin typeface="Calibri Light" panose="020F0302020204030204"/>
                <a:ea typeface="Verdana" panose="020B0604030504040204" pitchFamily="34" charset="0"/>
                <a:cs typeface="+mj-cs"/>
              </a:rPr>
              <a:t>Module </a:t>
            </a:r>
            <a:r>
              <a:rPr lang="en-US" sz="6000" b="1" noProof="0" dirty="0">
                <a:solidFill>
                  <a:srgbClr val="D7124E"/>
                </a:solidFill>
                <a:effectLst/>
                <a:latin typeface="Calibri Light" panose="020F0302020204030204"/>
                <a:ea typeface="Verdana" panose="020B0604030504040204" pitchFamily="34" charset="0"/>
              </a:rPr>
              <a:t>6</a:t>
            </a:r>
            <a:r>
              <a:rPr kumimoji="0" lang="sk-SK" sz="6000" b="1" i="0" u="none" strike="noStrike" kern="1200" cap="none" spc="0" normalizeH="0" baseline="0" noProof="0" dirty="0">
                <a:ln>
                  <a:noFill/>
                </a:ln>
                <a:solidFill>
                  <a:srgbClr val="D7124E"/>
                </a:solidFill>
                <a:effectLst/>
                <a:uLnTx/>
                <a:uFillTx/>
                <a:latin typeface="Calibri Light" panose="020F0302020204030204"/>
                <a:ea typeface="Verdana" panose="020B0604030504040204" pitchFamily="34" charset="0"/>
                <a:cs typeface="+mj-cs"/>
              </a:rPr>
              <a:t>  </a:t>
            </a:r>
            <a:r>
              <a:rPr kumimoji="0" lang="en-US" sz="6000" b="1" i="0" u="none" strike="noStrike" kern="1200" cap="none" spc="0" normalizeH="0" baseline="0" noProof="0" dirty="0">
                <a:ln>
                  <a:noFill/>
                </a:ln>
                <a:solidFill>
                  <a:schemeClr val="tx1"/>
                </a:solidFill>
                <a:effectLst/>
                <a:uLnTx/>
                <a:uFillTx/>
                <a:latin typeface="Calibri Light" panose="020F0302020204030204"/>
                <a:ea typeface="Verdana" panose="020B0604030504040204" pitchFamily="34" charset="0"/>
                <a:cs typeface="+mj-cs"/>
              </a:rPr>
              <a:t>Reflectieve vaardigheden</a:t>
            </a:r>
            <a:endParaRPr lang="sk-SK" sz="3600" b="1" dirty="0">
              <a:solidFill>
                <a:schemeClr val="tx1"/>
              </a:solidFill>
              <a:effectLst/>
              <a:latin typeface="Calibri Light" panose="020F0302020204030204"/>
              <a:ea typeface="Verdana" panose="020B0604030504040204" pitchFamily="34" charset="0"/>
            </a:endParaRPr>
          </a:p>
        </p:txBody>
      </p:sp>
      <p:sp>
        <p:nvSpPr>
          <p:cNvPr id="15" name="TextBox 14">
            <a:extLst>
              <a:ext uri="{FF2B5EF4-FFF2-40B4-BE49-F238E27FC236}">
                <a16:creationId xmlns:a16="http://schemas.microsoft.com/office/drawing/2014/main" id="{EE54B7E3-44B9-FA30-9DDA-EA2E3748379F}"/>
              </a:ext>
            </a:extLst>
          </p:cNvPr>
          <p:cNvSpPr txBox="1"/>
          <p:nvPr/>
        </p:nvSpPr>
        <p:spPr>
          <a:xfrm>
            <a:off x="8896144" y="778568"/>
            <a:ext cx="3271445"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9704"/>
                </a:solidFill>
                <a:effectLst/>
                <a:uLnTx/>
                <a:uFillTx/>
                <a:latin typeface="Calibri Light" panose="020F0302020204030204"/>
                <a:ea typeface="+mn-ea"/>
                <a:cs typeface="+mn-cs"/>
              </a:rPr>
              <a:t>https://www.</a:t>
            </a:r>
            <a:r>
              <a:rPr lang="en-US" sz="1600" b="1" dirty="0" err="1">
                <a:solidFill>
                  <a:srgbClr val="E89704"/>
                </a:solidFill>
                <a:latin typeface="Calibri Light" panose="020F0302020204030204"/>
              </a:rPr>
              <a:t>costaid</a:t>
            </a:r>
            <a:r>
              <a:rPr kumimoji="0" lang="en-US" sz="1600" b="1" i="0" u="none" strike="noStrike" kern="1200" cap="none" spc="0" normalizeH="0" baseline="0" noProof="0" dirty="0">
                <a:ln>
                  <a:noFill/>
                </a:ln>
                <a:solidFill>
                  <a:srgbClr val="E89704"/>
                </a:solidFill>
                <a:effectLst/>
                <a:uLnTx/>
                <a:uFillTx/>
                <a:latin typeface="Calibri Light" panose="020F0302020204030204"/>
                <a:ea typeface="+mn-ea"/>
                <a:cs typeface="+mn-cs"/>
              </a:rPr>
              <a:t>.eu</a:t>
            </a:r>
            <a:endParaRPr kumimoji="0" lang="el-GR" sz="1600" b="1" i="0" u="none" strike="noStrike" kern="1200" cap="none" spc="0" normalizeH="0" baseline="0" noProof="0" dirty="0">
              <a:ln>
                <a:noFill/>
              </a:ln>
              <a:solidFill>
                <a:srgbClr val="E89704"/>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23EE87C0-9715-AEAE-857D-EEACC1F868EA}"/>
              </a:ext>
            </a:extLst>
          </p:cNvPr>
          <p:cNvPicPr>
            <a:picLocks noChangeAspect="1"/>
          </p:cNvPicPr>
          <p:nvPr/>
        </p:nvPicPr>
        <p:blipFill rotWithShape="1">
          <a:blip r:embed="rId4"/>
          <a:srcRect l="17333" r="19066"/>
          <a:stretch/>
        </p:blipFill>
        <p:spPr>
          <a:xfrm>
            <a:off x="-9348" y="765412"/>
            <a:ext cx="12201348" cy="2197961"/>
          </a:xfrm>
          <a:prstGeom prst="rect">
            <a:avLst/>
          </a:prstGeom>
          <a:solidFill>
            <a:srgbClr val="004899"/>
          </a:solidFill>
        </p:spPr>
      </p:pic>
      <p:sp>
        <p:nvSpPr>
          <p:cNvPr id="10" name="Rectangle 9">
            <a:extLst>
              <a:ext uri="{FF2B5EF4-FFF2-40B4-BE49-F238E27FC236}">
                <a16:creationId xmlns:a16="http://schemas.microsoft.com/office/drawing/2014/main" id="{13BF150D-79F1-8837-8727-52E6351AFF21}"/>
              </a:ext>
            </a:extLst>
          </p:cNvPr>
          <p:cNvSpPr/>
          <p:nvPr/>
        </p:nvSpPr>
        <p:spPr>
          <a:xfrm>
            <a:off x="-9348" y="-9438"/>
            <a:ext cx="12201348" cy="914400"/>
          </a:xfrm>
          <a:prstGeom prst="rect">
            <a:avLst/>
          </a:prstGeom>
          <a:solidFill>
            <a:srgbClr val="0048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5">
            <a:extLst>
              <a:ext uri="{FF2B5EF4-FFF2-40B4-BE49-F238E27FC236}">
                <a16:creationId xmlns:a16="http://schemas.microsoft.com/office/drawing/2014/main" id="{5D6EEF34-CE0B-CA08-B066-1CD814AE4DE3}"/>
              </a:ext>
            </a:extLst>
          </p:cNvPr>
          <p:cNvSpPr/>
          <p:nvPr/>
        </p:nvSpPr>
        <p:spPr>
          <a:xfrm>
            <a:off x="2900907" y="6258631"/>
            <a:ext cx="7681599" cy="632422"/>
          </a:xfrm>
          <a:prstGeom prst="rect">
            <a:avLst/>
          </a:prstGeom>
        </p:spPr>
        <p:txBody>
          <a:bodyPr vert="horz" lIns="91440" tIns="45720" rIns="91440" bIns="45720" rtlCol="0" anchor="ctr">
            <a:normAutofit/>
          </a:bodyPr>
          <a:lstStyle/>
          <a:p>
            <a:pPr algn="l" rtl="0" fontAlgn="base"/>
            <a:r>
              <a:rPr lang="nl-NL" sz="1100" i="0" u="none" strike="noStrike" dirty="0">
                <a:solidFill>
                  <a:srgbClr val="808080"/>
                </a:solidFill>
                <a:effectLst/>
                <a:latin typeface="Calibri Light" panose="020F0302020204030204" pitchFamily="34" charset="0"/>
              </a:rPr>
              <a:t>Gefinancierd door de Europese Unie. De hier geuite ideeën en meningen komen echter uitsluitend voor rekening van de auteur(s) en geven niet noodzakelijkerwijs die van de Europese Unie of het Europese Uitvoerende Agentschap onderwijs en cultuur (EACEA) weer. Noch de Europese Unie, noch het EACEA kan ervoor aansprakelijk worden gesteld.​</a:t>
            </a:r>
            <a:r>
              <a:rPr lang="nl-NL" sz="1100" i="0" dirty="0">
                <a:solidFill>
                  <a:srgbClr val="808080"/>
                </a:solidFill>
                <a:effectLst/>
                <a:latin typeface="Calibri Light" panose="020F0302020204030204" pitchFamily="34" charset="0"/>
              </a:rPr>
              <a:t>​</a:t>
            </a:r>
            <a:endParaRPr lang="nl-NL" sz="800" i="0" dirty="0">
              <a:effectLst/>
            </a:endParaRPr>
          </a:p>
        </p:txBody>
      </p:sp>
      <p:pic>
        <p:nvPicPr>
          <p:cNvPr id="11" name="Εικόνα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437" y="6278951"/>
            <a:ext cx="2798287" cy="564696"/>
          </a:xfrm>
          <a:prstGeom prst="rect">
            <a:avLst/>
          </a:prstGeom>
        </p:spPr>
      </p:pic>
    </p:spTree>
    <p:extLst>
      <p:ext uri="{BB962C8B-B14F-4D97-AF65-F5344CB8AC3E}">
        <p14:creationId xmlns:p14="http://schemas.microsoft.com/office/powerpoint/2010/main" val="3452710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7F83F0-B41E-E9D6-1F55-BB357CAD77CE}"/>
              </a:ext>
            </a:extLst>
          </p:cNvPr>
          <p:cNvSpPr>
            <a:spLocks noGrp="1"/>
          </p:cNvSpPr>
          <p:nvPr>
            <p:ph type="title"/>
          </p:nvPr>
        </p:nvSpPr>
        <p:spPr/>
        <p:txBody>
          <a:bodyPr/>
          <a:lstStyle/>
          <a:p>
            <a:r>
              <a:rPr lang="sl-SI" dirty="0"/>
              <a:t>Overweging van belangrijke vaardigheden</a:t>
            </a:r>
          </a:p>
        </p:txBody>
      </p:sp>
      <p:sp>
        <p:nvSpPr>
          <p:cNvPr id="3" name="Označba mesta vsebine 2">
            <a:extLst>
              <a:ext uri="{FF2B5EF4-FFF2-40B4-BE49-F238E27FC236}">
                <a16:creationId xmlns:a16="http://schemas.microsoft.com/office/drawing/2014/main" id="{624E5942-9FBF-D0A4-38CF-BE6AFD54FEA6}"/>
              </a:ext>
            </a:extLst>
          </p:cNvPr>
          <p:cNvSpPr>
            <a:spLocks noGrp="1"/>
          </p:cNvSpPr>
          <p:nvPr>
            <p:ph sz="half" idx="1"/>
          </p:nvPr>
        </p:nvSpPr>
        <p:spPr/>
        <p:txBody>
          <a:bodyPr>
            <a:normAutofit fontScale="92500" lnSpcReduction="10000"/>
          </a:bodyPr>
          <a:lstStyle/>
          <a:p>
            <a:r>
              <a:rPr lang="nl-NL" sz="2000" b="1" dirty="0"/>
              <a:t>Mediageletterdheid </a:t>
            </a:r>
            <a:r>
              <a:rPr lang="nl-NL" sz="2000" dirty="0"/>
              <a:t>stelt mensen in staat om media-inhoud te analyseren, vooroordelen en misinformatie te identificeren en de opbouw en verspreiding van mediaboodschappen te begrijpen.</a:t>
            </a:r>
          </a:p>
          <a:p>
            <a:r>
              <a:rPr lang="nl-NL" sz="2000" b="1" dirty="0"/>
              <a:t>Kritisch denken </a:t>
            </a:r>
            <a:r>
              <a:rPr lang="nl-NL" sz="2000" dirty="0"/>
              <a:t>stelt mensen in staat om onderscheid te maken tussen betrouwbare informatie en verkeerde informatie of desinformatie.</a:t>
            </a:r>
          </a:p>
          <a:p>
            <a:r>
              <a:rPr lang="nl-NL" sz="2000" dirty="0"/>
              <a:t>Mensen moeten de </a:t>
            </a:r>
            <a:r>
              <a:rPr lang="nl-NL" sz="2000" b="1" dirty="0"/>
              <a:t>juistheid</a:t>
            </a:r>
            <a:r>
              <a:rPr lang="nl-NL" sz="2000" dirty="0"/>
              <a:t> van beweringen en informatie kunnen </a:t>
            </a:r>
            <a:r>
              <a:rPr lang="nl-NL" sz="2000" b="1" dirty="0"/>
              <a:t>controleren</a:t>
            </a:r>
            <a:r>
              <a:rPr lang="nl-NL" sz="2000" dirty="0"/>
              <a:t> met behulp van geloofwaardige bronnen en organisaties die feiten controleren.</a:t>
            </a:r>
          </a:p>
          <a:p>
            <a:r>
              <a:rPr lang="nl-NL" sz="2000" dirty="0"/>
              <a:t>Reflectieve vaardigheden omvatten </a:t>
            </a:r>
            <a:r>
              <a:rPr lang="nl-NL" sz="2000" b="1" dirty="0"/>
              <a:t>het vermogen</a:t>
            </a:r>
            <a:r>
              <a:rPr lang="nl-NL" sz="2000" dirty="0"/>
              <a:t> om informatie effectief </a:t>
            </a:r>
            <a:r>
              <a:rPr lang="nl-NL" sz="2000" b="1" dirty="0"/>
              <a:t>te selecteren en rangschikken</a:t>
            </a:r>
            <a:r>
              <a:rPr lang="nl-NL" sz="2000" dirty="0"/>
              <a:t>.</a:t>
            </a:r>
            <a:endParaRPr lang="sl-SI" dirty="0"/>
          </a:p>
        </p:txBody>
      </p:sp>
      <p:pic>
        <p:nvPicPr>
          <p:cNvPr id="10" name="Označba mesta vsebine 9">
            <a:extLst>
              <a:ext uri="{FF2B5EF4-FFF2-40B4-BE49-F238E27FC236}">
                <a16:creationId xmlns:a16="http://schemas.microsoft.com/office/drawing/2014/main" id="{BE0AEB95-7913-A45E-F8CE-D6717F5EA50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901" y="1925056"/>
            <a:ext cx="5781675" cy="3852944"/>
          </a:xfrm>
        </p:spPr>
      </p:pic>
      <p:sp>
        <p:nvSpPr>
          <p:cNvPr id="4" name="Ορθογώνιο 1">
            <a:extLst>
              <a:ext uri="{FF2B5EF4-FFF2-40B4-BE49-F238E27FC236}">
                <a16:creationId xmlns:a16="http://schemas.microsoft.com/office/drawing/2014/main" id="{26FD230E-57B3-3D29-7BA7-B3A0C8006596}"/>
              </a:ext>
            </a:extLst>
          </p:cNvPr>
          <p:cNvSpPr/>
          <p:nvPr/>
        </p:nvSpPr>
        <p:spPr>
          <a:xfrm>
            <a:off x="3418652" y="6566673"/>
            <a:ext cx="8772088" cy="276999"/>
          </a:xfrm>
          <a:prstGeom prst="rect">
            <a:avLst/>
          </a:prstGeom>
        </p:spPr>
        <p:txBody>
          <a:bodyPr wrap="square">
            <a:spAutoFit/>
          </a:bodyPr>
          <a:lstStyle/>
          <a:p>
            <a:pPr algn="r"/>
            <a:r>
              <a:rPr lang="en-US" sz="1200" dirty="0" err="1">
                <a:hlinkClick r:id="rId4"/>
              </a:rPr>
              <a:t>Bron</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1035247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BD0C7CC-BAC5-4DAE-90C4-844464AC94A7}"/>
              </a:ext>
            </a:extLst>
          </p:cNvPr>
          <p:cNvSpPr>
            <a:spLocks noGrp="1"/>
          </p:cNvSpPr>
          <p:nvPr>
            <p:ph sz="half" idx="2"/>
          </p:nvPr>
        </p:nvSpPr>
        <p:spPr>
          <a:xfrm>
            <a:off x="6172199" y="1800000"/>
            <a:ext cx="5782377" cy="5058000"/>
          </a:xfrm>
        </p:spPr>
        <p:txBody>
          <a:bodyPr>
            <a:normAutofit/>
          </a:bodyPr>
          <a:lstStyle/>
          <a:p>
            <a:pPr>
              <a:lnSpc>
                <a:spcPct val="120000"/>
              </a:lnSpc>
            </a:pPr>
            <a:endParaRPr lang="sl-SI" sz="2000"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en-GB" dirty="0"/>
          </a:p>
        </p:txBody>
      </p:sp>
      <p:sp>
        <p:nvSpPr>
          <p:cNvPr id="5" name="Θέση περιεχομένου 4">
            <a:extLst>
              <a:ext uri="{FF2B5EF4-FFF2-40B4-BE49-F238E27FC236}">
                <a16:creationId xmlns:a16="http://schemas.microsoft.com/office/drawing/2014/main" id="{FCC0DEC9-291B-4095-9896-1244D3052774}"/>
              </a:ext>
            </a:extLst>
          </p:cNvPr>
          <p:cNvSpPr>
            <a:spLocks noGrp="1"/>
          </p:cNvSpPr>
          <p:nvPr>
            <p:ph sz="half" idx="1"/>
          </p:nvPr>
        </p:nvSpPr>
        <p:spPr>
          <a:xfrm>
            <a:off x="558000" y="1452359"/>
            <a:ext cx="6473867" cy="5391313"/>
          </a:xfrm>
        </p:spPr>
        <p:txBody>
          <a:bodyPr>
            <a:noAutofit/>
          </a:bodyPr>
          <a:lstStyle/>
          <a:p>
            <a:pPr>
              <a:lnSpc>
                <a:spcPct val="120000"/>
              </a:lnSpc>
            </a:pPr>
            <a:r>
              <a:rPr lang="nl-NL" sz="1800" b="1" dirty="0"/>
              <a:t>Het evalueren </a:t>
            </a:r>
            <a:r>
              <a:rPr lang="nl-NL" sz="1800" dirty="0"/>
              <a:t>van de authenticiteit en betrouwbaarheid van bronnen is van het grootste belang. De ontwikkeling van reflectieve vaardigheden omvat het vermogen om onderscheid te maken tussen bronnen die betrouwbaar zijn en bronnen die een staat van dienst hebben in het verspreiden van onjuiste of bevooroordeelde informatie.</a:t>
            </a:r>
          </a:p>
          <a:p>
            <a:pPr>
              <a:lnSpc>
                <a:spcPct val="120000"/>
              </a:lnSpc>
            </a:pPr>
            <a:r>
              <a:rPr lang="nl-NL" sz="1800" dirty="0"/>
              <a:t>Een gezonde mate van</a:t>
            </a:r>
            <a:r>
              <a:rPr lang="nl-NL" sz="1800" b="1" dirty="0"/>
              <a:t> scepsis </a:t>
            </a:r>
            <a:r>
              <a:rPr lang="nl-NL" sz="1800" dirty="0"/>
              <a:t>houdt in dat je informatie en beweringen kritisch bekijkt, zelfs als ze overeenkomen met je vooroordelen. Het is essentieel om informatie niet op het eerste gezicht te geloven en op zoek te gaan naar bewijs.</a:t>
            </a:r>
          </a:p>
          <a:p>
            <a:pPr>
              <a:lnSpc>
                <a:spcPct val="120000"/>
              </a:lnSpc>
            </a:pPr>
            <a:r>
              <a:rPr lang="nl-NL" sz="1800" b="1" dirty="0"/>
              <a:t>Informatie vergelijken </a:t>
            </a:r>
            <a:r>
              <a:rPr lang="nl-NL" sz="1800" dirty="0"/>
              <a:t>met meerdere bronnen kan mensen helpen om een nauwkeuriger beeld van een onderwerp te krijgen en discrepanties of inconsistenties in informatie te identificeren.</a:t>
            </a:r>
            <a:endParaRPr lang="en-GB" sz="1800" dirty="0"/>
          </a:p>
        </p:txBody>
      </p:sp>
      <p:sp>
        <p:nvSpPr>
          <p:cNvPr id="4" name="Τίτλος 3">
            <a:extLst>
              <a:ext uri="{FF2B5EF4-FFF2-40B4-BE49-F238E27FC236}">
                <a16:creationId xmlns:a16="http://schemas.microsoft.com/office/drawing/2014/main" id="{E9C56DBA-3CDD-4F31-8203-CE1939C66906}"/>
              </a:ext>
            </a:extLst>
          </p:cNvPr>
          <p:cNvSpPr>
            <a:spLocks noGrp="1"/>
          </p:cNvSpPr>
          <p:nvPr>
            <p:ph type="title"/>
          </p:nvPr>
        </p:nvSpPr>
        <p:spPr>
          <a:xfrm>
            <a:off x="558000" y="853171"/>
            <a:ext cx="11396576" cy="599188"/>
          </a:xfrm>
        </p:spPr>
        <p:txBody>
          <a:bodyPr/>
          <a:lstStyle/>
          <a:p>
            <a:r>
              <a:rPr lang="sl-SI" dirty="0"/>
              <a:t>Overweging van belangrijke vaardigheden</a:t>
            </a:r>
            <a:endParaRPr lang="en-GB" dirty="0"/>
          </a:p>
        </p:txBody>
      </p:sp>
      <p:pic>
        <p:nvPicPr>
          <p:cNvPr id="10" name="Slika 9">
            <a:extLst>
              <a:ext uri="{FF2B5EF4-FFF2-40B4-BE49-F238E27FC236}">
                <a16:creationId xmlns:a16="http://schemas.microsoft.com/office/drawing/2014/main" id="{65C6ADE3-A093-116E-F6F3-4A130157A3F4}"/>
              </a:ext>
            </a:extLst>
          </p:cNvPr>
          <p:cNvPicPr>
            <a:picLocks noChangeAspect="1"/>
          </p:cNvPicPr>
          <p:nvPr/>
        </p:nvPicPr>
        <p:blipFill>
          <a:blip r:embed="rId3"/>
          <a:stretch>
            <a:fillRect/>
          </a:stretch>
        </p:blipFill>
        <p:spPr>
          <a:xfrm>
            <a:off x="7436926" y="1679187"/>
            <a:ext cx="4350012" cy="2909070"/>
          </a:xfrm>
          <a:prstGeom prst="rect">
            <a:avLst/>
          </a:prstGeom>
        </p:spPr>
      </p:pic>
      <p:sp>
        <p:nvSpPr>
          <p:cNvPr id="2" name="Ορθογώνιο 1">
            <a:extLst>
              <a:ext uri="{FF2B5EF4-FFF2-40B4-BE49-F238E27FC236}">
                <a16:creationId xmlns:a16="http://schemas.microsoft.com/office/drawing/2014/main" id="{33289937-B9C7-801F-B286-5B142CC17038}"/>
              </a:ext>
            </a:extLst>
          </p:cNvPr>
          <p:cNvSpPr/>
          <p:nvPr/>
        </p:nvSpPr>
        <p:spPr>
          <a:xfrm>
            <a:off x="3418652" y="6566673"/>
            <a:ext cx="8772088" cy="276999"/>
          </a:xfrm>
          <a:prstGeom prst="rect">
            <a:avLst/>
          </a:prstGeom>
        </p:spPr>
        <p:txBody>
          <a:bodyPr wrap="square">
            <a:spAutoFit/>
          </a:bodyPr>
          <a:lstStyle/>
          <a:p>
            <a:pPr algn="r"/>
            <a:r>
              <a:rPr lang="en-US" sz="1200" dirty="0" err="1">
                <a:hlinkClick r:id="rId4"/>
              </a:rPr>
              <a:t>Bron</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790665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Overweging van belangrijke vaardigheden</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6046001" cy="4865977"/>
          </a:xfrm>
        </p:spPr>
        <p:txBody>
          <a:bodyPr>
            <a:normAutofit fontScale="85000" lnSpcReduction="10000"/>
          </a:bodyPr>
          <a:lstStyle/>
          <a:p>
            <a:pPr>
              <a:lnSpc>
                <a:spcPct val="120000"/>
              </a:lnSpc>
            </a:pPr>
            <a:r>
              <a:rPr lang="nl-NL" sz="2200" b="0" i="0" dirty="0">
                <a:solidFill>
                  <a:srgbClr val="333333"/>
                </a:solidFill>
                <a:effectLst/>
              </a:rPr>
              <a:t>Het begrip</a:t>
            </a:r>
            <a:r>
              <a:rPr lang="nl-NL" sz="2200" b="1" i="0" dirty="0">
                <a:solidFill>
                  <a:srgbClr val="333333"/>
                </a:solidFill>
                <a:effectLst/>
              </a:rPr>
              <a:t> ruimdenkendheid </a:t>
            </a:r>
            <a:r>
              <a:rPr lang="nl-NL" sz="2200" b="0" i="0" dirty="0">
                <a:solidFill>
                  <a:srgbClr val="333333"/>
                </a:solidFill>
                <a:effectLst/>
              </a:rPr>
              <a:t>is een belangrijk vermogen om verschillende standpunten te overwegen en te integreren, evenals de bereidheid om je mening te herzien in het licht van nieuwe gegevens.</a:t>
            </a:r>
          </a:p>
          <a:p>
            <a:pPr>
              <a:lnSpc>
                <a:spcPct val="120000"/>
              </a:lnSpc>
            </a:pPr>
            <a:r>
              <a:rPr lang="nl-NL" sz="2200" b="1" i="0" dirty="0">
                <a:solidFill>
                  <a:srgbClr val="333333"/>
                </a:solidFill>
                <a:effectLst/>
              </a:rPr>
              <a:t>Digitaal geletterd </a:t>
            </a:r>
            <a:r>
              <a:rPr lang="nl-NL" sz="2200" b="0" i="0" dirty="0">
                <a:solidFill>
                  <a:srgbClr val="333333"/>
                </a:solidFill>
                <a:effectLst/>
              </a:rPr>
              <a:t>zijn en digitale tools en platforms begrijpen, houdt ook in dat je kenmerken en algoritmen herkent die verkeerde informatie kunnen versterken.</a:t>
            </a:r>
          </a:p>
          <a:p>
            <a:pPr>
              <a:lnSpc>
                <a:spcPct val="120000"/>
              </a:lnSpc>
            </a:pPr>
            <a:r>
              <a:rPr lang="nl-NL" sz="2200" b="0" i="0" dirty="0">
                <a:solidFill>
                  <a:srgbClr val="333333"/>
                </a:solidFill>
                <a:effectLst/>
              </a:rPr>
              <a:t>Reflectieve vaardigheden moeten betrekking hebben op </a:t>
            </a:r>
            <a:r>
              <a:rPr lang="nl-NL" sz="2200" b="1" i="0" dirty="0">
                <a:solidFill>
                  <a:srgbClr val="333333"/>
                </a:solidFill>
                <a:effectLst/>
              </a:rPr>
              <a:t>ethische kwesties</a:t>
            </a:r>
            <a:r>
              <a:rPr lang="nl-NL" sz="2200" b="0" i="0" dirty="0">
                <a:solidFill>
                  <a:srgbClr val="333333"/>
                </a:solidFill>
                <a:effectLst/>
              </a:rPr>
              <a:t>, waaronder het voorzichtig zijn met het verspreiden van </a:t>
            </a:r>
            <a:r>
              <a:rPr lang="nl-NL" sz="2200" b="0" i="0" dirty="0" err="1">
                <a:solidFill>
                  <a:srgbClr val="333333"/>
                </a:solidFill>
                <a:effectLst/>
              </a:rPr>
              <a:t>ongeverifieerd</a:t>
            </a:r>
            <a:r>
              <a:rPr lang="nl-NL" sz="2200" b="0" i="0" dirty="0">
                <a:solidFill>
                  <a:srgbClr val="333333"/>
                </a:solidFill>
                <a:effectLst/>
              </a:rPr>
              <a:t> materiaal, het bevorderen van verantwoorde praktijken voor het delen van informatie en het vermijden van het verspreiden van misleidende of schadelijke inhoud.</a:t>
            </a:r>
            <a:endParaRPr lang="sl-SI" sz="2200" b="0" i="0" dirty="0">
              <a:solidFill>
                <a:srgbClr val="333333"/>
              </a:solidFill>
              <a:effectLst/>
            </a:endParaRPr>
          </a:p>
        </p:txBody>
      </p:sp>
      <p:pic>
        <p:nvPicPr>
          <p:cNvPr id="4" name="Εικόνα 3" descr="Εικόνα που περιέχει ασπρόμαυρο, ανθρώπινο πρόσωπο, άτομο, πορτραίτο&#10;&#10;Περιγραφή που δημιουργήθηκε αυτόματα">
            <a:extLst>
              <a:ext uri="{FF2B5EF4-FFF2-40B4-BE49-F238E27FC236}">
                <a16:creationId xmlns:a16="http://schemas.microsoft.com/office/drawing/2014/main" id="{C7E3F0C9-D709-273E-BCEF-0A57B0F0A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025" y="1980676"/>
            <a:ext cx="4494262" cy="3254829"/>
          </a:xfrm>
          <a:prstGeom prst="rect">
            <a:avLst/>
          </a:prstGeom>
        </p:spPr>
      </p:pic>
      <p:sp>
        <p:nvSpPr>
          <p:cNvPr id="7" name="Ορθογώνιο 6">
            <a:extLst>
              <a:ext uri="{FF2B5EF4-FFF2-40B4-BE49-F238E27FC236}">
                <a16:creationId xmlns:a16="http://schemas.microsoft.com/office/drawing/2014/main" id="{D83F90A3-F8EE-642E-6D5D-86BB3FC8BDDB}"/>
              </a:ext>
            </a:extLst>
          </p:cNvPr>
          <p:cNvSpPr/>
          <p:nvPr/>
        </p:nvSpPr>
        <p:spPr>
          <a:xfrm>
            <a:off x="3418652" y="6566673"/>
            <a:ext cx="8772088" cy="276999"/>
          </a:xfrm>
          <a:prstGeom prst="rect">
            <a:avLst/>
          </a:prstGeom>
        </p:spPr>
        <p:txBody>
          <a:bodyPr wrap="square">
            <a:spAutoFit/>
          </a:bodyPr>
          <a:lstStyle/>
          <a:p>
            <a:pPr algn="r"/>
            <a:r>
              <a:rPr lang="en-US" sz="1200" dirty="0" err="1">
                <a:hlinkClick r:id="rId4"/>
              </a:rPr>
              <a:t>Bron</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1439245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nl-NL" dirty="0"/>
              <a:t>B</a:t>
            </a:r>
            <a:r>
              <a:rPr lang="sl-SI" dirty="0"/>
              <a:t>elangrijke reflectievaardigheden</a:t>
            </a:r>
            <a:endParaRPr lang="en-GB" dirty="0"/>
          </a:p>
        </p:txBody>
      </p:sp>
      <p:graphicFrame>
        <p:nvGraphicFramePr>
          <p:cNvPr id="2" name="Označba mesta vsebine 1">
            <a:extLst>
              <a:ext uri="{FF2B5EF4-FFF2-40B4-BE49-F238E27FC236}">
                <a16:creationId xmlns:a16="http://schemas.microsoft.com/office/drawing/2014/main" id="{ED4CCDC5-FFF4-D77E-976F-DD1BEFC7DEBD}"/>
              </a:ext>
            </a:extLst>
          </p:cNvPr>
          <p:cNvGraphicFramePr>
            <a:graphicFrameLocks noGrp="1"/>
          </p:cNvGraphicFramePr>
          <p:nvPr>
            <p:ph idx="1"/>
            <p:extLst>
              <p:ext uri="{D42A27DB-BD31-4B8C-83A1-F6EECF244321}">
                <p14:modId xmlns:p14="http://schemas.microsoft.com/office/powerpoint/2010/main" val="3699827475"/>
              </p:ext>
            </p:extLst>
          </p:nvPr>
        </p:nvGraphicFramePr>
        <p:xfrm>
          <a:off x="557212" y="1800225"/>
          <a:ext cx="10734901" cy="4865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en-US" sz="1200" dirty="0" err="1">
                <a:hlinkClick r:id="rId8"/>
              </a:rPr>
              <a:t>Bron</a:t>
            </a:r>
            <a:r>
              <a:rPr lang="en-US" sz="1200" dirty="0"/>
              <a:t> | </a:t>
            </a:r>
            <a:r>
              <a:rPr lang="en-US" sz="1200" dirty="0" err="1">
                <a:hlinkClick r:id="rId9"/>
              </a:rPr>
              <a:t>Pixabay</a:t>
            </a:r>
            <a:r>
              <a:rPr lang="en-US" sz="1200" dirty="0">
                <a:hlinkClick r:id="rId9"/>
              </a:rPr>
              <a:t> license</a:t>
            </a:r>
            <a:endParaRPr lang="en-US" sz="1200" dirty="0"/>
          </a:p>
        </p:txBody>
      </p:sp>
    </p:spTree>
    <p:extLst>
      <p:ext uri="{BB962C8B-B14F-4D97-AF65-F5344CB8AC3E}">
        <p14:creationId xmlns:p14="http://schemas.microsoft.com/office/powerpoint/2010/main" val="3260713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8CE1D3-29BC-22C8-BE72-958EEAF59FAF}"/>
              </a:ext>
            </a:extLst>
          </p:cNvPr>
          <p:cNvSpPr>
            <a:spLocks noGrp="1"/>
          </p:cNvSpPr>
          <p:nvPr>
            <p:ph type="title"/>
          </p:nvPr>
        </p:nvSpPr>
        <p:spPr/>
        <p:txBody>
          <a:bodyPr/>
          <a:lstStyle/>
          <a:p>
            <a:r>
              <a:rPr lang="sl-SI" dirty="0"/>
              <a:t>Reflectie als cognitief proces</a:t>
            </a:r>
          </a:p>
        </p:txBody>
      </p:sp>
      <p:sp>
        <p:nvSpPr>
          <p:cNvPr id="4" name="Označba mesta vsebine 3">
            <a:extLst>
              <a:ext uri="{FF2B5EF4-FFF2-40B4-BE49-F238E27FC236}">
                <a16:creationId xmlns:a16="http://schemas.microsoft.com/office/drawing/2014/main" id="{4C574F1A-904B-F7EA-BC5E-46E132FFB11E}"/>
              </a:ext>
            </a:extLst>
          </p:cNvPr>
          <p:cNvSpPr>
            <a:spLocks noGrp="1"/>
          </p:cNvSpPr>
          <p:nvPr>
            <p:ph sz="half" idx="2"/>
          </p:nvPr>
        </p:nvSpPr>
        <p:spPr>
          <a:xfrm>
            <a:off x="6256288" y="2171199"/>
            <a:ext cx="5782377" cy="3155812"/>
          </a:xfrm>
        </p:spPr>
        <p:txBody>
          <a:bodyPr/>
          <a:lstStyle/>
          <a:p>
            <a:pPr marL="0" indent="0">
              <a:buNone/>
            </a:pPr>
            <a:r>
              <a:rPr lang="nl-NL" dirty="0"/>
              <a:t>Reflectie is een </a:t>
            </a:r>
            <a:r>
              <a:rPr lang="nl-NL" b="1" dirty="0"/>
              <a:t>cognitief proces </a:t>
            </a:r>
            <a:r>
              <a:rPr lang="nl-NL" dirty="0"/>
              <a:t>waarbij je nadenkt over ervaringen, gedachten en emoties en deze analyseert. Er zijn verschillende soorten reflectie, die elk een ander doel dienen en in verschillende contexten voorkomen. Hier zijn enkele veelvoorkomende vormen van reflectie die we kunnen gebruiken om misleidende en onjuiste informatie en hun stoornissen te identificeren:</a:t>
            </a:r>
            <a:endParaRPr lang="sl-SI" dirty="0"/>
          </a:p>
        </p:txBody>
      </p:sp>
      <p:pic>
        <p:nvPicPr>
          <p:cNvPr id="16" name="Označba mesta vsebine 15">
            <a:extLst>
              <a:ext uri="{FF2B5EF4-FFF2-40B4-BE49-F238E27FC236}">
                <a16:creationId xmlns:a16="http://schemas.microsoft.com/office/drawing/2014/main" id="{384A6697-A42C-66B8-66F8-0A5A29DBC0E6}"/>
              </a:ext>
            </a:extLst>
          </p:cNvPr>
          <p:cNvPicPr>
            <a:picLocks noGrp="1" noChangeAspect="1"/>
          </p:cNvPicPr>
          <p:nvPr>
            <p:ph sz="half" idx="1"/>
          </p:nvPr>
        </p:nvPicPr>
        <p:blipFill>
          <a:blip r:embed="rId3"/>
          <a:stretch>
            <a:fillRect/>
          </a:stretch>
        </p:blipFill>
        <p:spPr>
          <a:xfrm>
            <a:off x="376908" y="2171199"/>
            <a:ext cx="5719091" cy="3812727"/>
          </a:xfrm>
          <a:prstGeom prst="rect">
            <a:avLst/>
          </a:prstGeom>
        </p:spPr>
      </p:pic>
      <p:sp>
        <p:nvSpPr>
          <p:cNvPr id="3" name="Textfeld 5">
            <a:extLst>
              <a:ext uri="{FF2B5EF4-FFF2-40B4-BE49-F238E27FC236}">
                <a16:creationId xmlns:a16="http://schemas.microsoft.com/office/drawing/2014/main" id="{D9920F3B-6134-CF56-999A-19C803EC008E}"/>
              </a:ext>
            </a:extLst>
          </p:cNvPr>
          <p:cNvSpPr txBox="1"/>
          <p:nvPr/>
        </p:nvSpPr>
        <p:spPr>
          <a:xfrm>
            <a:off x="9008534" y="6581001"/>
            <a:ext cx="3183466" cy="276999"/>
          </a:xfrm>
          <a:prstGeom prst="rect">
            <a:avLst/>
          </a:prstGeom>
          <a:noFill/>
        </p:spPr>
        <p:txBody>
          <a:bodyPr wrap="square" rtlCol="0">
            <a:spAutoFit/>
          </a:bodyPr>
          <a:lstStyle/>
          <a:p>
            <a:pPr algn="r"/>
            <a:r>
              <a:rPr lang="de-DE" sz="1200" dirty="0">
                <a:hlinkClick r:id="rId4"/>
              </a:rPr>
              <a:t> Bron </a:t>
            </a:r>
            <a:r>
              <a:rPr lang="de-DE" sz="1200" dirty="0" err="1">
                <a:hlinkClick r:id="rId4"/>
              </a:rPr>
              <a:t>afbeelding</a:t>
            </a:r>
            <a:r>
              <a:rPr lang="de-DE" sz="1200" dirty="0"/>
              <a:t> | </a:t>
            </a:r>
            <a:r>
              <a:rPr lang="de-DE" sz="1200" dirty="0" err="1">
                <a:hlinkClick r:id="rId5"/>
              </a:rPr>
              <a:t>Unsplash</a:t>
            </a:r>
            <a:r>
              <a:rPr lang="de-DE" sz="1200" dirty="0">
                <a:hlinkClick r:id="rId5"/>
              </a:rPr>
              <a:t> </a:t>
            </a:r>
            <a:r>
              <a:rPr lang="de-DE" sz="1200" dirty="0" err="1">
                <a:hlinkClick r:id="rId5"/>
              </a:rPr>
              <a:t>license</a:t>
            </a:r>
            <a:endParaRPr lang="de-AT" sz="1200" dirty="0" err="1"/>
          </a:p>
        </p:txBody>
      </p:sp>
    </p:spTree>
    <p:extLst>
      <p:ext uri="{BB962C8B-B14F-4D97-AF65-F5344CB8AC3E}">
        <p14:creationId xmlns:p14="http://schemas.microsoft.com/office/powerpoint/2010/main" val="2906305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Soorten</a:t>
            </a:r>
            <a:r>
              <a:rPr lang="de-DE" dirty="0"/>
              <a:t> </a:t>
            </a:r>
            <a:r>
              <a:rPr lang="de-DE" dirty="0" err="1"/>
              <a:t>reflectie</a:t>
            </a:r>
            <a:endParaRPr lang="de-AT" dirty="0"/>
          </a:p>
        </p:txBody>
      </p:sp>
      <p:sp>
        <p:nvSpPr>
          <p:cNvPr id="3" name="Inhaltsplatzhalter 2"/>
          <p:cNvSpPr>
            <a:spLocks noGrp="1"/>
          </p:cNvSpPr>
          <p:nvPr>
            <p:ph idx="1"/>
          </p:nvPr>
        </p:nvSpPr>
        <p:spPr>
          <a:xfrm>
            <a:off x="557998" y="1800000"/>
            <a:ext cx="10574459" cy="4673372"/>
          </a:xfrm>
        </p:spPr>
        <p:txBody>
          <a:bodyPr/>
          <a:lstStyle/>
          <a:p>
            <a:pPr>
              <a:lnSpc>
                <a:spcPct val="107000"/>
              </a:lnSpc>
              <a:spcAft>
                <a:spcPts val="800"/>
              </a:spcAft>
              <a:buFont typeface="Arial" panose="020B0604020202020204" pitchFamily="34" charset="0"/>
              <a:buChar char="•"/>
            </a:pPr>
            <a:r>
              <a:rPr lang="nl-NL" sz="2000" b="1" kern="100" dirty="0">
                <a:effectLst/>
                <a:latin typeface="Calibri" panose="020F0502020204030204" pitchFamily="34" charset="0"/>
                <a:ea typeface="Calibri" panose="020F0502020204030204" pitchFamily="34" charset="0"/>
                <a:cs typeface="Calibri" panose="020F0502020204030204" pitchFamily="34" charset="0"/>
              </a:rPr>
              <a:t>Zelfreflectie </a:t>
            </a:r>
            <a:r>
              <a:rPr lang="nl-NL" sz="2000" kern="100" dirty="0">
                <a:effectLst/>
                <a:latin typeface="Calibri" panose="020F0502020204030204" pitchFamily="34" charset="0"/>
                <a:ea typeface="Calibri" panose="020F0502020204030204" pitchFamily="34" charset="0"/>
                <a:cs typeface="Calibri" panose="020F0502020204030204" pitchFamily="34" charset="0"/>
              </a:rPr>
              <a:t>houdt in dat je je eigen gedachten, gevoelens en handelingen onderzoekt. Het is een cruciaal onderdeel van persoonlijke groei en zelfbewustzijn. Zelfreflectie kan mensen helpen hun sterke en zwakke punten te begrijpen, persoonlijke waarden en overtuigingen te identificeren en weloverwogen beslissingen te nemen.</a:t>
            </a:r>
          </a:p>
          <a:p>
            <a:pPr>
              <a:lnSpc>
                <a:spcPct val="107000"/>
              </a:lnSpc>
              <a:spcAft>
                <a:spcPts val="800"/>
              </a:spcAft>
              <a:buFont typeface="Arial" panose="020B0604020202020204" pitchFamily="34" charset="0"/>
              <a:buChar char="•"/>
            </a:pPr>
            <a:r>
              <a:rPr lang="nl-NL" sz="2000" b="1" kern="100" dirty="0">
                <a:effectLst/>
                <a:latin typeface="Calibri" panose="020F0502020204030204" pitchFamily="34" charset="0"/>
                <a:ea typeface="Calibri" panose="020F0502020204030204" pitchFamily="34" charset="0"/>
                <a:cs typeface="Calibri" panose="020F0502020204030204" pitchFamily="34" charset="0"/>
              </a:rPr>
              <a:t>Kritische reflectie </a:t>
            </a:r>
            <a:r>
              <a:rPr lang="nl-NL" sz="2000" kern="100" dirty="0">
                <a:effectLst/>
                <a:latin typeface="Calibri" panose="020F0502020204030204" pitchFamily="34" charset="0"/>
                <a:ea typeface="Calibri" panose="020F0502020204030204" pitchFamily="34" charset="0"/>
                <a:cs typeface="Calibri" panose="020F0502020204030204" pitchFamily="34" charset="0"/>
              </a:rPr>
              <a:t>gaat verder dan zelfonderzoek en omvat het analyseren en evalueren van ervaringen, ideeën of situaties op een kritische en objectieve manier. Het vereist vaak het in vraag stellen van veronderstellingen, het in vraag stellen van bestaande overtuigingen en het zoeken naar alternatieve perspectieven.</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sl-SI" sz="2000" dirty="0"/>
          </a:p>
          <a:p>
            <a:endParaRPr lang="de-AT" dirty="0"/>
          </a:p>
        </p:txBody>
      </p:sp>
      <p:pic>
        <p:nvPicPr>
          <p:cNvPr id="5" name="Slika 4">
            <a:extLst>
              <a:ext uri="{FF2B5EF4-FFF2-40B4-BE49-F238E27FC236}">
                <a16:creationId xmlns:a16="http://schemas.microsoft.com/office/drawing/2014/main" id="{B1EB097F-F214-3393-1F1F-2B702E6CC957}"/>
              </a:ext>
            </a:extLst>
          </p:cNvPr>
          <p:cNvPicPr>
            <a:picLocks noChangeAspect="1"/>
          </p:cNvPicPr>
          <p:nvPr/>
        </p:nvPicPr>
        <p:blipFill>
          <a:blip r:embed="rId3"/>
          <a:stretch>
            <a:fillRect/>
          </a:stretch>
        </p:blipFill>
        <p:spPr>
          <a:xfrm>
            <a:off x="2842712" y="4649407"/>
            <a:ext cx="5425525" cy="2055765"/>
          </a:xfrm>
          <a:prstGeom prst="rect">
            <a:avLst/>
          </a:prstGeom>
        </p:spPr>
      </p:pic>
      <p:sp>
        <p:nvSpPr>
          <p:cNvPr id="4" name="Ορθογώνιο 3">
            <a:extLst>
              <a:ext uri="{FF2B5EF4-FFF2-40B4-BE49-F238E27FC236}">
                <a16:creationId xmlns:a16="http://schemas.microsoft.com/office/drawing/2014/main" id="{09FC413B-C866-5C6C-A149-E9E91296E12D}"/>
              </a:ext>
            </a:extLst>
          </p:cNvPr>
          <p:cNvSpPr/>
          <p:nvPr/>
        </p:nvSpPr>
        <p:spPr>
          <a:xfrm>
            <a:off x="3418652" y="6566673"/>
            <a:ext cx="8772088" cy="276999"/>
          </a:xfrm>
          <a:prstGeom prst="rect">
            <a:avLst/>
          </a:prstGeom>
        </p:spPr>
        <p:txBody>
          <a:bodyPr wrap="square">
            <a:spAutoFit/>
          </a:bodyPr>
          <a:lstStyle/>
          <a:p>
            <a:pPr algn="r"/>
            <a:r>
              <a:rPr lang="en-US" sz="1200" dirty="0" err="1">
                <a:hlinkClick r:id="rId4"/>
              </a:rPr>
              <a:t>Bron</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741694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Soorten</a:t>
            </a:r>
            <a:r>
              <a:rPr lang="de-DE" dirty="0"/>
              <a:t> </a:t>
            </a:r>
            <a:r>
              <a:rPr lang="de-DE" dirty="0" err="1"/>
              <a:t>reflectie</a:t>
            </a:r>
            <a:endParaRPr lang="de-AT" dirty="0"/>
          </a:p>
        </p:txBody>
      </p:sp>
      <p:sp>
        <p:nvSpPr>
          <p:cNvPr id="3" name="Inhaltsplatzhalter 2"/>
          <p:cNvSpPr>
            <a:spLocks noGrp="1"/>
          </p:cNvSpPr>
          <p:nvPr>
            <p:ph idx="1"/>
          </p:nvPr>
        </p:nvSpPr>
        <p:spPr>
          <a:xfrm>
            <a:off x="557998" y="1800000"/>
            <a:ext cx="10574459" cy="4673372"/>
          </a:xfrm>
        </p:spPr>
        <p:txBody>
          <a:bodyPr/>
          <a:lstStyle/>
          <a:p>
            <a:pPr>
              <a:lnSpc>
                <a:spcPct val="107000"/>
              </a:lnSpc>
              <a:spcAft>
                <a:spcPts val="800"/>
              </a:spcAft>
            </a:pPr>
            <a:r>
              <a:rPr lang="nl-NL" sz="2000" b="1" kern="100" dirty="0">
                <a:effectLst/>
                <a:latin typeface="Calibri" panose="020F0502020204030204" pitchFamily="34" charset="0"/>
                <a:ea typeface="Calibri" panose="020F0502020204030204" pitchFamily="34" charset="0"/>
                <a:cs typeface="Calibri" panose="020F0502020204030204" pitchFamily="34" charset="0"/>
              </a:rPr>
              <a:t>Ethische reflectie </a:t>
            </a:r>
            <a:r>
              <a:rPr lang="nl-NL" sz="2000" kern="100" dirty="0">
                <a:effectLst/>
                <a:latin typeface="Calibri" panose="020F0502020204030204" pitchFamily="34" charset="0"/>
                <a:ea typeface="Calibri" panose="020F0502020204030204" pitchFamily="34" charset="0"/>
                <a:cs typeface="Calibri" panose="020F0502020204030204" pitchFamily="34" charset="0"/>
              </a:rPr>
              <a:t>richt zich op morele en ethische dilemma's. Het gaat om het overwegen van de ethische implicaties van iemands acties, beslissingen of overtuigingen en deze af te stemmen op persoonlijke of maatschappelijke waarden.</a:t>
            </a:r>
          </a:p>
          <a:p>
            <a:pPr>
              <a:lnSpc>
                <a:spcPct val="107000"/>
              </a:lnSpc>
              <a:spcAft>
                <a:spcPts val="800"/>
              </a:spcAft>
            </a:pPr>
            <a:r>
              <a:rPr lang="nl-NL" sz="2000" b="1" dirty="0">
                <a:effectLst/>
                <a:latin typeface="Calibri" panose="020F0502020204030204" pitchFamily="34" charset="0"/>
                <a:ea typeface="Calibri" panose="020F0502020204030204" pitchFamily="34" charset="0"/>
              </a:rPr>
              <a:t>Culturele reflectie </a:t>
            </a:r>
            <a:r>
              <a:rPr lang="nl-NL" sz="2000" dirty="0">
                <a:effectLst/>
                <a:latin typeface="Calibri" panose="020F0502020204030204" pitchFamily="34" charset="0"/>
                <a:ea typeface="Calibri" panose="020F0502020204030204" pitchFamily="34" charset="0"/>
              </a:rPr>
              <a:t>omvat het onderzoeken en begrijpen van iemands culturele identiteit, vooroordelen en hoe cultuur iemands perspectieven en gedrag beïnvloedt. Het kan een waardevol hulpmiddel zijn om cultureel bewustzijn en gevoeligheid te bevorderen.</a:t>
            </a:r>
          </a:p>
          <a:p>
            <a:pPr>
              <a:lnSpc>
                <a:spcPct val="107000"/>
              </a:lnSpc>
              <a:spcAft>
                <a:spcPts val="800"/>
              </a:spcAft>
            </a:pPr>
            <a:r>
              <a:rPr lang="nl-NL" sz="2000" b="1" kern="100" dirty="0">
                <a:effectLst/>
                <a:latin typeface="Calibri" panose="020F0502020204030204" pitchFamily="34" charset="0"/>
                <a:ea typeface="Calibri" panose="020F0502020204030204" pitchFamily="34" charset="0"/>
                <a:cs typeface="Calibri" panose="020F0502020204030204" pitchFamily="34" charset="0"/>
              </a:rPr>
              <a:t>Ervaringsreflectie </a:t>
            </a:r>
            <a:r>
              <a:rPr lang="nl-NL" sz="2000" kern="100" dirty="0">
                <a:effectLst/>
                <a:latin typeface="Calibri" panose="020F0502020204030204" pitchFamily="34" charset="0"/>
                <a:ea typeface="Calibri" panose="020F0502020204030204" pitchFamily="34" charset="0"/>
                <a:cs typeface="Calibri" panose="020F0502020204030204" pitchFamily="34" charset="0"/>
              </a:rPr>
              <a:t>is gebaseerd op het leren van directe ervaringen. Het houdt in dat je analyseert wat je hebt geleerd, hoe je het hebt geleerd en hoe je de opgedane kennis in de toekomst kunt toepassen.</a:t>
            </a:r>
          </a:p>
          <a:p>
            <a:pPr>
              <a:lnSpc>
                <a:spcPct val="107000"/>
              </a:lnSpc>
              <a:spcAft>
                <a:spcPts val="800"/>
              </a:spcAft>
            </a:pPr>
            <a:r>
              <a:rPr lang="nl-NL" sz="2000" b="1" kern="100" dirty="0">
                <a:effectLst/>
                <a:latin typeface="Calibri" panose="020F0502020204030204" pitchFamily="34" charset="0"/>
                <a:ea typeface="Calibri" panose="020F0502020204030204" pitchFamily="34" charset="0"/>
                <a:cs typeface="Calibri" panose="020F0502020204030204" pitchFamily="34" charset="0"/>
              </a:rPr>
              <a:t>Groepsreflectie </a:t>
            </a:r>
            <a:r>
              <a:rPr lang="nl-NL" sz="2000" kern="100" dirty="0">
                <a:effectLst/>
                <a:latin typeface="Calibri" panose="020F0502020204030204" pitchFamily="34" charset="0"/>
                <a:ea typeface="Calibri" panose="020F0502020204030204" pitchFamily="34" charset="0"/>
                <a:cs typeface="Calibri" panose="020F0502020204030204" pitchFamily="34" charset="0"/>
              </a:rPr>
              <a:t>vindt plaats wanneer een team of een groep mensen gezamenlijk hun ervaringen of de resultaten van een project of taak analyseren. Het kan leiden tot beter teamwerk, betere besluitvorming en betere probleemoplossing.</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sl-SI" sz="2000" dirty="0"/>
          </a:p>
          <a:p>
            <a:endParaRPr lang="de-AT" dirty="0"/>
          </a:p>
        </p:txBody>
      </p:sp>
    </p:spTree>
    <p:extLst>
      <p:ext uri="{BB962C8B-B14F-4D97-AF65-F5344CB8AC3E}">
        <p14:creationId xmlns:p14="http://schemas.microsoft.com/office/powerpoint/2010/main" val="1272937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de-DE" dirty="0" err="1"/>
              <a:t>Soorten</a:t>
            </a:r>
            <a:r>
              <a:rPr lang="de-DE" dirty="0"/>
              <a:t> </a:t>
            </a:r>
            <a:r>
              <a:rPr lang="de-DE" dirty="0" err="1"/>
              <a:t>reflectie</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449943" y="1718145"/>
            <a:ext cx="5994399" cy="4848527"/>
          </a:xfrm>
        </p:spPr>
        <p:txBody>
          <a:bodyPr>
            <a:normAutofit lnSpcReduction="10000"/>
          </a:bodyPr>
          <a:lstStyle/>
          <a:p>
            <a:pPr>
              <a:lnSpc>
                <a:spcPct val="120000"/>
              </a:lnSpc>
            </a:pPr>
            <a:r>
              <a:rPr lang="nl-NL" sz="2000" b="1" dirty="0">
                <a:effectLst/>
                <a:latin typeface="Calibri" panose="020F0502020204030204" pitchFamily="34" charset="0"/>
                <a:ea typeface="Calibri" panose="020F0502020204030204" pitchFamily="34" charset="0"/>
              </a:rPr>
              <a:t>Metacognitie</a:t>
            </a:r>
            <a:r>
              <a:rPr lang="nl-NL" sz="2000" dirty="0">
                <a:effectLst/>
                <a:latin typeface="Calibri" panose="020F0502020204030204" pitchFamily="34" charset="0"/>
                <a:ea typeface="Calibri" panose="020F0502020204030204" pitchFamily="34" charset="0"/>
              </a:rPr>
              <a:t> is een verdere vorm van reflectie waarbij wordt nagedacht over de eigen denkprocessen. Het helpt mensen zich meer bewust te worden van hun cognitieve sterktes en zwaktes, wat leidt tot betere leer- en probleemoplossings-vaardigheden.</a:t>
            </a: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nl-NL" sz="2000" kern="100" dirty="0">
                <a:effectLst/>
                <a:latin typeface="Calibri" panose="020F0502020204030204" pitchFamily="34" charset="0"/>
                <a:ea typeface="Calibri" panose="020F0502020204030204" pitchFamily="34" charset="0"/>
                <a:cs typeface="Calibri" panose="020F0502020204030204" pitchFamily="34" charset="0"/>
              </a:rPr>
              <a:t>Deze </a:t>
            </a:r>
            <a:r>
              <a:rPr lang="nl-NL" sz="2000" b="1" kern="100" dirty="0">
                <a:effectLst/>
                <a:latin typeface="Calibri" panose="020F0502020204030204" pitchFamily="34" charset="0"/>
                <a:ea typeface="Calibri" panose="020F0502020204030204" pitchFamily="34" charset="0"/>
                <a:cs typeface="Calibri" panose="020F0502020204030204" pitchFamily="34" charset="0"/>
              </a:rPr>
              <a:t>vormen van reflectie </a:t>
            </a:r>
            <a:r>
              <a:rPr lang="nl-NL" sz="2000" kern="100" dirty="0">
                <a:effectLst/>
                <a:latin typeface="Calibri" panose="020F0502020204030204" pitchFamily="34" charset="0"/>
                <a:ea typeface="Calibri" panose="020F0502020204030204" pitchFamily="34" charset="0"/>
                <a:cs typeface="Calibri" panose="020F0502020204030204" pitchFamily="34" charset="0"/>
              </a:rPr>
              <a:t>sluiten elkaar niet uit en individuen houden zich vaak bezig met meerdere vormen van reflectie, afhankelijk van de situatie en hun doel.</a:t>
            </a:r>
          </a:p>
          <a:p>
            <a:pPr marL="0" indent="0">
              <a:lnSpc>
                <a:spcPct val="107000"/>
              </a:lnSpc>
              <a:spcAft>
                <a:spcPts val="800"/>
              </a:spcAft>
              <a:buNone/>
            </a:pPr>
            <a:r>
              <a:rPr lang="nl-NL" sz="2000" kern="100" dirty="0">
                <a:effectLst/>
                <a:latin typeface="Calibri" panose="020F0502020204030204" pitchFamily="34" charset="0"/>
                <a:ea typeface="Calibri" panose="020F0502020204030204" pitchFamily="34" charset="0"/>
                <a:cs typeface="Calibri" panose="020F0502020204030204" pitchFamily="34" charset="0"/>
              </a:rPr>
              <a:t>Reflectie is een </a:t>
            </a:r>
            <a:r>
              <a:rPr lang="nl-NL" sz="2000" b="1" kern="100" dirty="0">
                <a:effectLst/>
                <a:latin typeface="Calibri" panose="020F0502020204030204" pitchFamily="34" charset="0"/>
                <a:ea typeface="Calibri" panose="020F0502020204030204" pitchFamily="34" charset="0"/>
                <a:cs typeface="Calibri" panose="020F0502020204030204" pitchFamily="34" charset="0"/>
              </a:rPr>
              <a:t>waardevol hulpmiddel </a:t>
            </a:r>
            <a:r>
              <a:rPr lang="nl-NL" sz="2000" kern="100" dirty="0">
                <a:effectLst/>
                <a:latin typeface="Calibri" panose="020F0502020204030204" pitchFamily="34" charset="0"/>
                <a:ea typeface="Calibri" panose="020F0502020204030204" pitchFamily="34" charset="0"/>
                <a:cs typeface="Calibri" panose="020F0502020204030204" pitchFamily="34" charset="0"/>
              </a:rPr>
              <a:t>voor persoonlijke en professionele ontwikkeling, omdat het aanzet tot introspectie, kritisch denken en voortdurend leren.</a:t>
            </a:r>
            <a:endParaRPr lang="en-GB" sz="2000" b="0" i="0" dirty="0">
              <a:solidFill>
                <a:srgbClr val="333333"/>
              </a:solidFill>
              <a:effectLst/>
            </a:endParaRPr>
          </a:p>
        </p:txBody>
      </p:sp>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en-US" sz="1200" dirty="0" err="1">
                <a:hlinkClick r:id="rId3"/>
              </a:rPr>
              <a:t>Bron</a:t>
            </a:r>
            <a:r>
              <a:rPr lang="en-US" sz="1200" dirty="0"/>
              <a:t> | </a:t>
            </a:r>
            <a:r>
              <a:rPr lang="en-US" sz="1200" dirty="0" err="1">
                <a:hlinkClick r:id="rId4"/>
              </a:rPr>
              <a:t>Pixabay</a:t>
            </a:r>
            <a:r>
              <a:rPr lang="en-US" sz="1200" dirty="0">
                <a:hlinkClick r:id="rId4"/>
              </a:rPr>
              <a:t> license</a:t>
            </a:r>
            <a:endParaRPr lang="en-US" sz="1200" dirty="0"/>
          </a:p>
        </p:txBody>
      </p:sp>
      <p:pic>
        <p:nvPicPr>
          <p:cNvPr id="7" name="Slika 6">
            <a:extLst>
              <a:ext uri="{FF2B5EF4-FFF2-40B4-BE49-F238E27FC236}">
                <a16:creationId xmlns:a16="http://schemas.microsoft.com/office/drawing/2014/main" id="{03890856-CCE6-5AB5-CFF5-BC62799C8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6939" y="1906831"/>
            <a:ext cx="4865118" cy="3439096"/>
          </a:xfrm>
          <a:prstGeom prst="rect">
            <a:avLst/>
          </a:prstGeom>
        </p:spPr>
      </p:pic>
    </p:spTree>
    <p:extLst>
      <p:ext uri="{BB962C8B-B14F-4D97-AF65-F5344CB8AC3E}">
        <p14:creationId xmlns:p14="http://schemas.microsoft.com/office/powerpoint/2010/main" val="144456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1EC9DE-73E1-4AF4-ADA5-8D9F5708A96C}"/>
              </a:ext>
            </a:extLst>
          </p:cNvPr>
          <p:cNvSpPr>
            <a:spLocks noGrp="1"/>
          </p:cNvSpPr>
          <p:nvPr>
            <p:ph type="title"/>
          </p:nvPr>
        </p:nvSpPr>
        <p:spPr/>
        <p:txBody>
          <a:bodyPr/>
          <a:lstStyle/>
          <a:p>
            <a:r>
              <a:rPr lang="en-US" dirty="0" err="1"/>
              <a:t>Samenvatten</a:t>
            </a:r>
            <a:r>
              <a:rPr lang="en-US" dirty="0"/>
              <a:t> in het </a:t>
            </a:r>
            <a:r>
              <a:rPr lang="en-US" dirty="0" err="1"/>
              <a:t>reflectieproces</a:t>
            </a:r>
            <a:endParaRPr lang="sl-SI" dirty="0"/>
          </a:p>
        </p:txBody>
      </p:sp>
      <p:sp>
        <p:nvSpPr>
          <p:cNvPr id="3" name="Označba mesta vsebine 2">
            <a:extLst>
              <a:ext uri="{FF2B5EF4-FFF2-40B4-BE49-F238E27FC236}">
                <a16:creationId xmlns:a16="http://schemas.microsoft.com/office/drawing/2014/main" id="{605DFC5C-CE38-A427-B87A-9E50083076E4}"/>
              </a:ext>
            </a:extLst>
          </p:cNvPr>
          <p:cNvSpPr>
            <a:spLocks noGrp="1"/>
          </p:cNvSpPr>
          <p:nvPr>
            <p:ph idx="1"/>
          </p:nvPr>
        </p:nvSpPr>
        <p:spPr/>
        <p:txBody>
          <a:bodyPr/>
          <a:lstStyle/>
          <a:p>
            <a:r>
              <a:rPr lang="nl-NL" dirty="0"/>
              <a:t>Reflectievaardigheden spelen een belangrijke rol in het proces van samenvatten in de volgende opeenvolgende stappen:</a:t>
            </a:r>
          </a:p>
          <a:p>
            <a:r>
              <a:rPr lang="nl-NL" b="1" dirty="0"/>
              <a:t>Het materiaal begrijpen: </a:t>
            </a:r>
            <a:r>
              <a:rPr lang="nl-NL" dirty="0"/>
              <a:t>Voordat je een effectieve samenvatting kunt maken, moet je het materiaal grondig begrijpen. Reflectieve vaardigheden hebben betrekking op het vermogen om de informatie in het bronmateriaal kritisch te analyseren en te begrijpen.</a:t>
            </a:r>
            <a:endParaRPr lang="sl-SI" dirty="0"/>
          </a:p>
        </p:txBody>
      </p:sp>
      <p:pic>
        <p:nvPicPr>
          <p:cNvPr id="7" name="Εικόνα 6" descr="Εικόνα που περιέχει ρουχισμός, άτομο, ανθρώπινο πρόσωπο, γυναίκα&#10;&#10;Περιγραφή που δημιουργήθηκε αυτόματα">
            <a:extLst>
              <a:ext uri="{FF2B5EF4-FFF2-40B4-BE49-F238E27FC236}">
                <a16:creationId xmlns:a16="http://schemas.microsoft.com/office/drawing/2014/main" id="{7EE282DE-5342-F76E-A5C6-2C293D5F5F89}"/>
              </a:ext>
            </a:extLst>
          </p:cNvPr>
          <p:cNvPicPr>
            <a:picLocks noChangeAspect="1"/>
          </p:cNvPicPr>
          <p:nvPr/>
        </p:nvPicPr>
        <p:blipFill rotWithShape="1">
          <a:blip r:embed="rId3">
            <a:extLst>
              <a:ext uri="{28A0092B-C50C-407E-A947-70E740481C1C}">
                <a14:useLocalDpi xmlns:a14="http://schemas.microsoft.com/office/drawing/2010/main" val="0"/>
              </a:ext>
            </a:extLst>
          </a:blip>
          <a:srcRect l="27575" t="22857" r="35191"/>
          <a:stretch/>
        </p:blipFill>
        <p:spPr>
          <a:xfrm>
            <a:off x="7785921" y="1113050"/>
            <a:ext cx="3831771" cy="5290457"/>
          </a:xfrm>
          <a:prstGeom prst="rect">
            <a:avLst/>
          </a:prstGeom>
        </p:spPr>
      </p:pic>
      <p:sp>
        <p:nvSpPr>
          <p:cNvPr id="8" name="Ορθογώνιο 1">
            <a:extLst>
              <a:ext uri="{FF2B5EF4-FFF2-40B4-BE49-F238E27FC236}">
                <a16:creationId xmlns:a16="http://schemas.microsoft.com/office/drawing/2014/main" id="{310172F0-3E14-4921-B91C-8CC4B460BB7F}"/>
              </a:ext>
            </a:extLst>
          </p:cNvPr>
          <p:cNvSpPr/>
          <p:nvPr/>
        </p:nvSpPr>
        <p:spPr>
          <a:xfrm>
            <a:off x="3418652" y="6566673"/>
            <a:ext cx="8772088" cy="276999"/>
          </a:xfrm>
          <a:prstGeom prst="rect">
            <a:avLst/>
          </a:prstGeom>
        </p:spPr>
        <p:txBody>
          <a:bodyPr wrap="square">
            <a:spAutoFit/>
          </a:bodyPr>
          <a:lstStyle/>
          <a:p>
            <a:pPr algn="r"/>
            <a:r>
              <a:rPr lang="en-US" sz="1200" dirty="0" err="1">
                <a:hlinkClick r:id="rId4"/>
              </a:rPr>
              <a:t>Bron</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1213006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911A24-06BA-FFB3-14A3-130774259E6F}"/>
              </a:ext>
            </a:extLst>
          </p:cNvPr>
          <p:cNvSpPr>
            <a:spLocks noGrp="1"/>
          </p:cNvSpPr>
          <p:nvPr>
            <p:ph type="title"/>
          </p:nvPr>
        </p:nvSpPr>
        <p:spPr/>
        <p:txBody>
          <a:bodyPr/>
          <a:lstStyle/>
          <a:p>
            <a:r>
              <a:rPr lang="en-US" dirty="0" err="1"/>
              <a:t>Samenvatten</a:t>
            </a:r>
            <a:r>
              <a:rPr lang="en-US" dirty="0"/>
              <a:t> in het </a:t>
            </a:r>
            <a:r>
              <a:rPr lang="en-US" dirty="0" err="1"/>
              <a:t>reflectieproces</a:t>
            </a:r>
            <a:endParaRPr lang="sl-SI" dirty="0"/>
          </a:p>
        </p:txBody>
      </p:sp>
      <p:sp>
        <p:nvSpPr>
          <p:cNvPr id="3" name="Označba mesta vsebine 2">
            <a:extLst>
              <a:ext uri="{FF2B5EF4-FFF2-40B4-BE49-F238E27FC236}">
                <a16:creationId xmlns:a16="http://schemas.microsoft.com/office/drawing/2014/main" id="{753BF7DE-7DAF-33BD-1581-3D2E1918C85C}"/>
              </a:ext>
            </a:extLst>
          </p:cNvPr>
          <p:cNvSpPr>
            <a:spLocks noGrp="1"/>
          </p:cNvSpPr>
          <p:nvPr>
            <p:ph sz="half" idx="1"/>
          </p:nvPr>
        </p:nvSpPr>
        <p:spPr>
          <a:xfrm>
            <a:off x="557999" y="1800000"/>
            <a:ext cx="7707460" cy="4893408"/>
          </a:xfrm>
        </p:spPr>
        <p:txBody>
          <a:bodyPr/>
          <a:lstStyle/>
          <a:p>
            <a:pPr marL="571500" marR="0" lvl="0" indent="-342900" algn="l" defTabSz="914400" rtl="0" eaLnBrk="1" fontAlgn="auto" latinLnBrk="0" hangingPunct="1">
              <a:lnSpc>
                <a:spcPct val="107000"/>
              </a:lnSpc>
              <a:spcBef>
                <a:spcPts val="600"/>
              </a:spcBef>
              <a:spcAft>
                <a:spcPts val="600"/>
              </a:spcAft>
              <a:buClr>
                <a:srgbClr val="95C11F"/>
              </a:buClr>
              <a:buSzTx/>
              <a:tabLst/>
              <a:defRPr/>
            </a:pPr>
            <a:r>
              <a:rPr kumimoji="0" lang="nl-NL"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Kernpunten identificeren: </a:t>
            </a:r>
            <a:r>
              <a:rPr kumimoji="0" lang="nl-NL" sz="200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Reflectieve vaardigheden helpen je bij het identificeren van de belangrijkste ideeën, belangrijkste argumenten en belangrijke details binnen de inhoud. Dit onderscheidingsvermogen is cruciaal voor het maken van een zinvolle samenvatting.</a:t>
            </a:r>
          </a:p>
          <a:p>
            <a:pPr marL="571500" marR="0" lvl="0" indent="-342900" algn="l" defTabSz="914400" rtl="0" eaLnBrk="1" fontAlgn="auto" latinLnBrk="0" hangingPunct="1">
              <a:lnSpc>
                <a:spcPct val="107000"/>
              </a:lnSpc>
              <a:spcBef>
                <a:spcPts val="600"/>
              </a:spcBef>
              <a:spcAft>
                <a:spcPts val="600"/>
              </a:spcAft>
              <a:buClr>
                <a:srgbClr val="95C11F"/>
              </a:buClr>
              <a:buSzTx/>
              <a:tabLst/>
              <a:defRPr/>
            </a:pPr>
            <a:r>
              <a:rPr kumimoji="0" lang="nl-NL"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Relevantie beoordelen: </a:t>
            </a:r>
            <a:r>
              <a:rPr kumimoji="0" lang="nl-NL" sz="200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Met reflectief denken kun je het belang en de relevantie van verschillende elementen in de tekst beoordelen. Je kunt bepalen welke informatie in de samenvatting moet worden opgenomen en welke kan worden weggelaten.</a:t>
            </a:r>
            <a:endParaRPr lang="sl-SI" dirty="0"/>
          </a:p>
        </p:txBody>
      </p:sp>
    </p:spTree>
    <p:extLst>
      <p:ext uri="{BB962C8B-B14F-4D97-AF65-F5344CB8AC3E}">
        <p14:creationId xmlns:p14="http://schemas.microsoft.com/office/powerpoint/2010/main" val="1255586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4A136FFB-580F-2CEF-EB31-329B8282945E}"/>
              </a:ext>
            </a:extLst>
          </p:cNvPr>
          <p:cNvSpPr/>
          <p:nvPr/>
        </p:nvSpPr>
        <p:spPr>
          <a:xfrm>
            <a:off x="-9346" y="0"/>
            <a:ext cx="2983456" cy="6858000"/>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Τίτλος 3">
            <a:extLst>
              <a:ext uri="{FF2B5EF4-FFF2-40B4-BE49-F238E27FC236}">
                <a16:creationId xmlns:a16="http://schemas.microsoft.com/office/drawing/2014/main" id="{0355FE7A-0D65-83AF-43BC-C964D7CF6D45}"/>
              </a:ext>
            </a:extLst>
          </p:cNvPr>
          <p:cNvSpPr>
            <a:spLocks noGrp="1"/>
          </p:cNvSpPr>
          <p:nvPr>
            <p:ph type="title" idx="4294967295"/>
          </p:nvPr>
        </p:nvSpPr>
        <p:spPr>
          <a:xfrm>
            <a:off x="0" y="1882766"/>
            <a:ext cx="2974110" cy="2387600"/>
          </a:xfrm>
        </p:spPr>
        <p:txBody>
          <a:bodyPr vert="horz" lIns="91440" tIns="45720" rIns="91440" bIns="45720" rtlCol="0" anchor="b">
            <a:normAutofit/>
          </a:bodyPr>
          <a:lstStyle/>
          <a:p>
            <a:pPr algn="ctr"/>
            <a:r>
              <a:rPr lang="en-US" sz="4800" kern="1200" dirty="0">
                <a:solidFill>
                  <a:srgbClr val="95C11F"/>
                </a:solidFill>
                <a:ea typeface="+mj-ea"/>
                <a:cs typeface="+mj-cs"/>
              </a:rPr>
              <a:t>Partners</a:t>
            </a:r>
          </a:p>
        </p:txBody>
      </p:sp>
      <p:pic>
        <p:nvPicPr>
          <p:cNvPr id="10" name="Εικόνα 9">
            <a:extLst>
              <a:ext uri="{FF2B5EF4-FFF2-40B4-BE49-F238E27FC236}">
                <a16:creationId xmlns:a16="http://schemas.microsoft.com/office/drawing/2014/main" id="{C0F28B5C-65D3-FEF9-9044-3978B94F6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757202"/>
            <a:ext cx="3244053" cy="2157295"/>
          </a:xfrm>
          <a:prstGeom prst="rect">
            <a:avLst/>
          </a:prstGeom>
        </p:spPr>
      </p:pic>
      <p:pic>
        <p:nvPicPr>
          <p:cNvPr id="16" name="Εικόνα 15">
            <a:extLst>
              <a:ext uri="{FF2B5EF4-FFF2-40B4-BE49-F238E27FC236}">
                <a16:creationId xmlns:a16="http://schemas.microsoft.com/office/drawing/2014/main" id="{5D782A21-BD9B-860F-8BAC-73C8044B9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736" y="5405948"/>
            <a:ext cx="4360748" cy="872148"/>
          </a:xfrm>
          <a:prstGeom prst="rect">
            <a:avLst/>
          </a:prstGeom>
        </p:spPr>
      </p:pic>
      <p:sp>
        <p:nvSpPr>
          <p:cNvPr id="14" name="AutoShape 6">
            <a:extLst>
              <a:ext uri="{FF2B5EF4-FFF2-40B4-BE49-F238E27FC236}">
                <a16:creationId xmlns:a16="http://schemas.microsoft.com/office/drawing/2014/main" id="{3736C95B-3204-EAE4-E75B-F32B618B8EB3}"/>
              </a:ext>
            </a:extLst>
          </p:cNvPr>
          <p:cNvSpPr>
            <a:spLocks noChangeAspect="1" noChangeArrowheads="1"/>
          </p:cNvSpPr>
          <p:nvPr/>
        </p:nvSpPr>
        <p:spPr bwMode="auto">
          <a:xfrm>
            <a:off x="5250504" y="18326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KU Leuven | Universitas 21">
            <a:extLst>
              <a:ext uri="{FF2B5EF4-FFF2-40B4-BE49-F238E27FC236}">
                <a16:creationId xmlns:a16="http://schemas.microsoft.com/office/drawing/2014/main" id="{6E08D071-9448-2E87-BD3B-A6ED4C1077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669" b="29601"/>
          <a:stretch/>
        </p:blipFill>
        <p:spPr bwMode="auto">
          <a:xfrm>
            <a:off x="8572783" y="1080426"/>
            <a:ext cx="2983456" cy="1185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6148653-8419-7040-3E17-EBE2C3013C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5162" y="5149850"/>
            <a:ext cx="2820283" cy="15065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A2CB6C9-2D9B-64E6-4216-816560D1B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2495" y="2765928"/>
            <a:ext cx="22955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Γραφικό 6">
            <a:extLst>
              <a:ext uri="{FF2B5EF4-FFF2-40B4-BE49-F238E27FC236}">
                <a16:creationId xmlns:a16="http://schemas.microsoft.com/office/drawing/2014/main" id="{F2772EE3-ADA2-2635-64F5-BA2D4C6217E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50180" y="2692026"/>
            <a:ext cx="2288310" cy="570706"/>
          </a:xfrm>
          <a:prstGeom prst="rect">
            <a:avLst/>
          </a:prstGeom>
        </p:spPr>
      </p:pic>
      <p:pic>
        <p:nvPicPr>
          <p:cNvPr id="6" name="Picture 5" descr="A picture containing graphics, clipart, graphic design, design&#10;&#10;Description automatically generated">
            <a:extLst>
              <a:ext uri="{FF2B5EF4-FFF2-40B4-BE49-F238E27FC236}">
                <a16:creationId xmlns:a16="http://schemas.microsoft.com/office/drawing/2014/main" id="{021DED3E-70D8-7F7C-1DC8-57F0AD016E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3711" y="2692026"/>
            <a:ext cx="1585130" cy="1818287"/>
          </a:xfrm>
          <a:prstGeom prst="rect">
            <a:avLst/>
          </a:prstGeom>
        </p:spPr>
      </p:pic>
      <p:pic>
        <p:nvPicPr>
          <p:cNvPr id="1028" name="Picture 4" descr="WijkWijzer - Verwey-Jonker Instituut">
            <a:extLst>
              <a:ext uri="{FF2B5EF4-FFF2-40B4-BE49-F238E27FC236}">
                <a16:creationId xmlns:a16="http://schemas.microsoft.com/office/drawing/2014/main" id="{21B5AC31-2966-4E59-9F99-C8EBE1FCD8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7945" y="60037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555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Samenvatten</a:t>
            </a:r>
            <a:r>
              <a:rPr lang="en-US" dirty="0"/>
              <a:t> in het </a:t>
            </a:r>
            <a:r>
              <a:rPr lang="en-US" dirty="0" err="1"/>
              <a:t>reflectieproces</a:t>
            </a:r>
            <a:endParaRPr lang="de-AT" dirty="0"/>
          </a:p>
        </p:txBody>
      </p:sp>
      <p:sp>
        <p:nvSpPr>
          <p:cNvPr id="3" name="Inhaltsplatzhalter 2"/>
          <p:cNvSpPr>
            <a:spLocks noGrp="1"/>
          </p:cNvSpPr>
          <p:nvPr>
            <p:ph idx="1"/>
          </p:nvPr>
        </p:nvSpPr>
        <p:spPr>
          <a:xfrm>
            <a:off x="557998" y="1975756"/>
            <a:ext cx="10574459" cy="4497615"/>
          </a:xfrm>
        </p:spPr>
        <p:txBody>
          <a:bodyPr>
            <a:normAutofit/>
          </a:bodyPr>
          <a:lstStyle/>
          <a:p>
            <a:pPr marL="457200">
              <a:lnSpc>
                <a:spcPct val="107000"/>
              </a:lnSpc>
            </a:pPr>
            <a:r>
              <a:rPr lang="nl-NL" sz="2000" b="1" kern="100" dirty="0">
                <a:effectLst/>
                <a:latin typeface="Calibri" panose="020F0502020204030204" pitchFamily="34" charset="0"/>
                <a:ea typeface="Calibri" panose="020F0502020204030204" pitchFamily="34" charset="0"/>
                <a:cs typeface="Calibri" panose="020F0502020204030204" pitchFamily="34" charset="0"/>
              </a:rPr>
              <a:t>Informatie organiseren: </a:t>
            </a:r>
            <a:r>
              <a:rPr lang="nl-NL" sz="2000" kern="100" dirty="0">
                <a:effectLst/>
                <a:latin typeface="Calibri" panose="020F0502020204030204" pitchFamily="34" charset="0"/>
                <a:ea typeface="Calibri" panose="020F0502020204030204" pitchFamily="34" charset="0"/>
                <a:cs typeface="Calibri" panose="020F0502020204030204" pitchFamily="34" charset="0"/>
              </a:rPr>
              <a:t>Reflectieve vaardigheden helpen je om de informatie logisch en coherent te organiseren in je samenvatting. Je kunt de samenvatting zo structureren dat de belangrijkste punten effectief worden overgebracht.</a:t>
            </a:r>
            <a:endParaRPr kumimoji="0" lang="sl-SI"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pic>
        <p:nvPicPr>
          <p:cNvPr id="5" name="Slika 4">
            <a:extLst>
              <a:ext uri="{FF2B5EF4-FFF2-40B4-BE49-F238E27FC236}">
                <a16:creationId xmlns:a16="http://schemas.microsoft.com/office/drawing/2014/main" id="{7606E3C8-632B-9958-7E64-8C24AD4754C2}"/>
              </a:ext>
            </a:extLst>
          </p:cNvPr>
          <p:cNvPicPr>
            <a:picLocks noChangeAspect="1"/>
          </p:cNvPicPr>
          <p:nvPr/>
        </p:nvPicPr>
        <p:blipFill>
          <a:blip r:embed="rId3"/>
          <a:stretch>
            <a:fillRect/>
          </a:stretch>
        </p:blipFill>
        <p:spPr>
          <a:xfrm>
            <a:off x="3412903" y="3234235"/>
            <a:ext cx="4576264" cy="3239137"/>
          </a:xfrm>
          <a:prstGeom prst="rect">
            <a:avLst/>
          </a:prstGeom>
        </p:spPr>
      </p:pic>
      <p:sp>
        <p:nvSpPr>
          <p:cNvPr id="4" name="Ορθογώνιο 1">
            <a:extLst>
              <a:ext uri="{FF2B5EF4-FFF2-40B4-BE49-F238E27FC236}">
                <a16:creationId xmlns:a16="http://schemas.microsoft.com/office/drawing/2014/main" id="{425BB259-7CB1-D8EA-3231-3C0D24F49EB4}"/>
              </a:ext>
            </a:extLst>
          </p:cNvPr>
          <p:cNvSpPr/>
          <p:nvPr/>
        </p:nvSpPr>
        <p:spPr>
          <a:xfrm>
            <a:off x="3418652" y="6566673"/>
            <a:ext cx="8772088" cy="276999"/>
          </a:xfrm>
          <a:prstGeom prst="rect">
            <a:avLst/>
          </a:prstGeom>
        </p:spPr>
        <p:txBody>
          <a:bodyPr wrap="square">
            <a:spAutoFit/>
          </a:bodyPr>
          <a:lstStyle/>
          <a:p>
            <a:pPr algn="r"/>
            <a:r>
              <a:rPr lang="en-US" sz="1200" dirty="0" err="1">
                <a:hlinkClick r:id="rId4"/>
              </a:rPr>
              <a:t>Bron</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889570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32EDD7-24EE-F674-37D7-8393445E6C1D}"/>
              </a:ext>
            </a:extLst>
          </p:cNvPr>
          <p:cNvSpPr>
            <a:spLocks noGrp="1"/>
          </p:cNvSpPr>
          <p:nvPr>
            <p:ph type="title"/>
          </p:nvPr>
        </p:nvSpPr>
        <p:spPr/>
        <p:txBody>
          <a:bodyPr/>
          <a:lstStyle/>
          <a:p>
            <a:r>
              <a:rPr lang="en-US" dirty="0" err="1"/>
              <a:t>Samenvatten</a:t>
            </a:r>
            <a:r>
              <a:rPr lang="en-US" dirty="0"/>
              <a:t> in het </a:t>
            </a:r>
            <a:r>
              <a:rPr lang="en-US" dirty="0" err="1"/>
              <a:t>reflectieproces</a:t>
            </a:r>
            <a:endParaRPr lang="sl-SI" dirty="0"/>
          </a:p>
        </p:txBody>
      </p:sp>
      <p:sp>
        <p:nvSpPr>
          <p:cNvPr id="3" name="Označba mesta vsebine 2">
            <a:extLst>
              <a:ext uri="{FF2B5EF4-FFF2-40B4-BE49-F238E27FC236}">
                <a16:creationId xmlns:a16="http://schemas.microsoft.com/office/drawing/2014/main" id="{F6D4197B-8D73-8861-FFBF-B029E3B5807E}"/>
              </a:ext>
            </a:extLst>
          </p:cNvPr>
          <p:cNvSpPr>
            <a:spLocks noGrp="1"/>
          </p:cNvSpPr>
          <p:nvPr>
            <p:ph sz="half" idx="1"/>
          </p:nvPr>
        </p:nvSpPr>
        <p:spPr>
          <a:xfrm>
            <a:off x="557999" y="1799999"/>
            <a:ext cx="5409663" cy="5058001"/>
          </a:xfrm>
        </p:spPr>
        <p:txBody>
          <a:bodyPr>
            <a:normAutofit fontScale="85000" lnSpcReduction="10000"/>
          </a:bodyPr>
          <a:lstStyle/>
          <a:p>
            <a:pPr marL="457200" marR="0" lvl="0" indent="-228600" algn="l" defTabSz="914400" rtl="0" eaLnBrk="1" fontAlgn="auto" latinLnBrk="0" hangingPunct="1">
              <a:lnSpc>
                <a:spcPct val="107000"/>
              </a:lnSpc>
              <a:spcBef>
                <a:spcPts val="600"/>
              </a:spcBef>
              <a:spcAft>
                <a:spcPts val="600"/>
              </a:spcAft>
              <a:buClr>
                <a:srgbClr val="95C11F"/>
              </a:buClr>
              <a:buSzTx/>
              <a:buFont typeface="Wingdings" panose="05000000000000000000" pitchFamily="2" charset="2"/>
              <a:buChar char="§"/>
              <a:tabLst/>
              <a:defRPr/>
            </a:pPr>
            <a:r>
              <a:rPr kumimoji="0" lang="nl-NL"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Vooroordelen vermijden: </a:t>
            </a:r>
            <a:r>
              <a:rPr kumimoji="0" lang="nl-NL" sz="200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Reflectieve vaardigheden stellen je in staat om te voorkomen dat je persoonlijke vooroordelen of meningen in de samenvatting introduceert. Een goede samenvatting moet objectief zijn en trouw aan de oorspronkelijke inhoud.</a:t>
            </a:r>
          </a:p>
          <a:p>
            <a:pPr marL="457200" marR="0" lvl="0" indent="-228600" algn="l" defTabSz="914400" rtl="0" eaLnBrk="1" fontAlgn="auto" latinLnBrk="0" hangingPunct="1">
              <a:lnSpc>
                <a:spcPct val="107000"/>
              </a:lnSpc>
              <a:spcBef>
                <a:spcPts val="600"/>
              </a:spcBef>
              <a:spcAft>
                <a:spcPts val="600"/>
              </a:spcAft>
              <a:buClr>
                <a:srgbClr val="95C11F"/>
              </a:buClr>
              <a:buSzTx/>
              <a:buFont typeface="Wingdings" panose="05000000000000000000" pitchFamily="2" charset="2"/>
              <a:buChar char="§"/>
              <a:tabLst/>
              <a:defRPr/>
            </a:pPr>
            <a:r>
              <a:rPr kumimoji="0" lang="nl-NL"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Kritische analyse: </a:t>
            </a:r>
            <a:r>
              <a:rPr kumimoji="0" lang="nl-NL" sz="200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Reflectieve vaardigheden omvatten ook het kritisch evalueren van het bronmateriaal, inclusief de sterke en zwakke punten en mogelijke vooroordelen of gebreken. Deze analyse kan van invloed zijn op de manier waarop je de informatie samenvat en presenteert.</a:t>
            </a:r>
          </a:p>
          <a:p>
            <a:pPr marL="457200" marR="0" lvl="0" indent="-228600" algn="l" defTabSz="914400" rtl="0" eaLnBrk="1" fontAlgn="auto" latinLnBrk="0" hangingPunct="1">
              <a:lnSpc>
                <a:spcPct val="107000"/>
              </a:lnSpc>
              <a:spcBef>
                <a:spcPts val="600"/>
              </a:spcBef>
              <a:spcAft>
                <a:spcPts val="600"/>
              </a:spcAft>
              <a:buClr>
                <a:srgbClr val="95C11F"/>
              </a:buClr>
              <a:buSzTx/>
              <a:buFont typeface="Wingdings" panose="05000000000000000000" pitchFamily="2" charset="2"/>
              <a:buChar char="§"/>
              <a:tabLst/>
              <a:defRPr/>
            </a:pPr>
            <a:r>
              <a:rPr kumimoji="0" lang="nl-NL"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Informatie synthetiseren: </a:t>
            </a:r>
            <a:r>
              <a:rPr kumimoji="0" lang="nl-NL" sz="200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Samenvatten vereist vaak het synthetiseren van informatie uit meerdere bronnen of delen van een tekst. Reflectieve vaardigheden helpen bij het synthetiseren van diverse informatie tot een samenhangende samenvatting.</a:t>
            </a:r>
            <a:endParaRPr kumimoji="0" lang="sl-SI" sz="180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Označba mesta vsebine 5">
            <a:extLst>
              <a:ext uri="{FF2B5EF4-FFF2-40B4-BE49-F238E27FC236}">
                <a16:creationId xmlns:a16="http://schemas.microsoft.com/office/drawing/2014/main" id="{28EC806D-B68F-313B-61FE-52CCBB227A2B}"/>
              </a:ext>
            </a:extLst>
          </p:cNvPr>
          <p:cNvPicPr>
            <a:picLocks noGrp="1" noChangeAspect="1"/>
          </p:cNvPicPr>
          <p:nvPr>
            <p:ph sz="half" idx="2"/>
          </p:nvPr>
        </p:nvPicPr>
        <p:blipFill>
          <a:blip r:embed="rId3"/>
          <a:stretch>
            <a:fillRect/>
          </a:stretch>
        </p:blipFill>
        <p:spPr>
          <a:xfrm>
            <a:off x="5967662" y="2039360"/>
            <a:ext cx="5781675" cy="3847734"/>
          </a:xfrm>
        </p:spPr>
      </p:pic>
      <p:sp>
        <p:nvSpPr>
          <p:cNvPr id="4" name="Textfeld 5">
            <a:extLst>
              <a:ext uri="{FF2B5EF4-FFF2-40B4-BE49-F238E27FC236}">
                <a16:creationId xmlns:a16="http://schemas.microsoft.com/office/drawing/2014/main" id="{7AC12460-8C48-B54E-D5F1-071AD96100B5}"/>
              </a:ext>
            </a:extLst>
          </p:cNvPr>
          <p:cNvSpPr txBox="1"/>
          <p:nvPr/>
        </p:nvSpPr>
        <p:spPr>
          <a:xfrm>
            <a:off x="9008534" y="6581001"/>
            <a:ext cx="3183466" cy="276999"/>
          </a:xfrm>
          <a:prstGeom prst="rect">
            <a:avLst/>
          </a:prstGeom>
          <a:noFill/>
        </p:spPr>
        <p:txBody>
          <a:bodyPr wrap="square" rtlCol="0">
            <a:spAutoFit/>
          </a:bodyPr>
          <a:lstStyle/>
          <a:p>
            <a:pPr algn="r"/>
            <a:r>
              <a:rPr lang="de-DE" sz="1200" dirty="0">
                <a:hlinkClick r:id="rId4"/>
              </a:rPr>
              <a:t>Bron </a:t>
            </a:r>
            <a:r>
              <a:rPr lang="de-DE" sz="1200" dirty="0" err="1">
                <a:hlinkClick r:id="rId4"/>
              </a:rPr>
              <a:t>afbeelding</a:t>
            </a:r>
            <a:r>
              <a:rPr lang="de-DE" sz="1200" dirty="0">
                <a:hlinkClick r:id="rId4"/>
              </a:rPr>
              <a:t> </a:t>
            </a:r>
            <a:r>
              <a:rPr lang="de-DE" sz="1200" dirty="0"/>
              <a:t>| </a:t>
            </a:r>
            <a:r>
              <a:rPr lang="de-DE" sz="1200" dirty="0" err="1">
                <a:hlinkClick r:id="rId5"/>
              </a:rPr>
              <a:t>Unsplash</a:t>
            </a:r>
            <a:r>
              <a:rPr lang="de-DE" sz="1200" dirty="0">
                <a:hlinkClick r:id="rId5"/>
              </a:rPr>
              <a:t> </a:t>
            </a:r>
            <a:r>
              <a:rPr lang="de-DE" sz="1200" dirty="0" err="1">
                <a:hlinkClick r:id="rId5"/>
              </a:rPr>
              <a:t>license</a:t>
            </a:r>
            <a:endParaRPr lang="de-AT" sz="1200" dirty="0" err="1"/>
          </a:p>
        </p:txBody>
      </p:sp>
    </p:spTree>
    <p:extLst>
      <p:ext uri="{BB962C8B-B14F-4D97-AF65-F5344CB8AC3E}">
        <p14:creationId xmlns:p14="http://schemas.microsoft.com/office/powerpoint/2010/main" val="2326045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Een voorbeeld van een samenvatting</a:t>
            </a:r>
            <a:endParaRPr lang="de-AT" dirty="0"/>
          </a:p>
        </p:txBody>
      </p:sp>
      <p:sp>
        <p:nvSpPr>
          <p:cNvPr id="3" name="Inhaltsplatzhalter 2"/>
          <p:cNvSpPr>
            <a:spLocks noGrp="1"/>
          </p:cNvSpPr>
          <p:nvPr>
            <p:ph idx="1"/>
          </p:nvPr>
        </p:nvSpPr>
        <p:spPr>
          <a:xfrm>
            <a:off x="557998" y="1800000"/>
            <a:ext cx="10574459" cy="4673372"/>
          </a:xfrm>
        </p:spPr>
        <p:txBody>
          <a:bodyPr>
            <a:normAutofit lnSpcReduction="10000"/>
          </a:bodyPr>
          <a:lstStyle/>
          <a:p>
            <a:pPr marL="0" indent="0">
              <a:lnSpc>
                <a:spcPct val="107000"/>
              </a:lnSpc>
              <a:spcAft>
                <a:spcPts val="800"/>
              </a:spcAft>
              <a:buNone/>
            </a:pP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Media</a:t>
            </a:r>
            <a:r>
              <a:rPr lang="nl-NL"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t</a:t>
            </a: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e</a:t>
            </a:r>
            <a:r>
              <a:rPr lang="nl-NL"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ks</a:t>
            </a: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t</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2000" kern="100" dirty="0">
                <a:effectLst/>
                <a:latin typeface="Calibri" panose="020F0502020204030204" pitchFamily="34" charset="0"/>
                <a:ea typeface="Calibri" panose="020F0502020204030204" pitchFamily="34" charset="0"/>
                <a:cs typeface="Calibri" panose="020F0502020204030204" pitchFamily="34" charset="0"/>
              </a:rPr>
              <a:t>Titel: "Klimaatverandering en de invloed ervan op kuststeden".</a:t>
            </a:r>
          </a:p>
          <a:p>
            <a:pPr marL="0" indent="0">
              <a:lnSpc>
                <a:spcPct val="107000"/>
              </a:lnSpc>
              <a:spcAft>
                <a:spcPts val="800"/>
              </a:spcAft>
              <a:buNone/>
            </a:pPr>
            <a:r>
              <a:rPr lang="nl-NL" sz="2000" kern="100" dirty="0">
                <a:effectLst/>
                <a:latin typeface="Calibri" panose="020F0502020204030204" pitchFamily="34" charset="0"/>
                <a:ea typeface="Calibri" panose="020F0502020204030204" pitchFamily="34" charset="0"/>
                <a:cs typeface="Calibri" panose="020F0502020204030204" pitchFamily="34" charset="0"/>
              </a:rPr>
              <a:t>Omschrijving: Een nieuwsartikel gepubliceerd op 15 september 2023 bespreekt de groeiende bezorgdheid over klimaatverandering en de gevolgen ervan voor kuststeden. Het benadrukt de toenemende frequentie van extreme weersomstandigheden, de stijgende zeespiegel en de noodzaak voor dringende actie om deze gevolgen te beperken.</a:t>
            </a:r>
          </a:p>
          <a:p>
            <a:pPr marL="0" indent="0">
              <a:lnSpc>
                <a:spcPct val="107000"/>
              </a:lnSpc>
              <a:spcAft>
                <a:spcPts val="800"/>
              </a:spcAft>
              <a:buNone/>
            </a:pP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S</a:t>
            </a:r>
            <a:r>
              <a:rPr lang="nl-NL"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amenvatting</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2000" kern="100" dirty="0">
                <a:effectLst/>
                <a:latin typeface="Calibri" panose="020F0502020204030204" pitchFamily="34" charset="0"/>
                <a:ea typeface="Calibri" panose="020F0502020204030204" pitchFamily="34" charset="0"/>
                <a:cs typeface="Calibri" panose="020F0502020204030204" pitchFamily="34" charset="0"/>
              </a:rPr>
              <a:t>Het artikel, getiteld "</a:t>
            </a:r>
            <a:r>
              <a:rPr lang="nl-NL" sz="2000" kern="100" dirty="0" err="1">
                <a:effectLst/>
                <a:latin typeface="Calibri" panose="020F0502020204030204" pitchFamily="34" charset="0"/>
                <a:ea typeface="Calibri" panose="020F0502020204030204" pitchFamily="34" charset="0"/>
                <a:cs typeface="Calibri" panose="020F0502020204030204" pitchFamily="34" charset="0"/>
              </a:rPr>
              <a:t>Climate</a:t>
            </a:r>
            <a:r>
              <a:rPr lang="nl-NL" sz="2000" kern="100" dirty="0">
                <a:effectLst/>
                <a:latin typeface="Calibri" panose="020F0502020204030204" pitchFamily="34" charset="0"/>
                <a:ea typeface="Calibri" panose="020F0502020204030204" pitchFamily="34" charset="0"/>
                <a:cs typeface="Calibri" panose="020F0502020204030204" pitchFamily="34" charset="0"/>
              </a:rPr>
              <a:t> Change </a:t>
            </a:r>
            <a:r>
              <a:rPr lang="nl-NL" sz="2000" kern="100" dirty="0" err="1">
                <a:effectLst/>
                <a:latin typeface="Calibri" panose="020F0502020204030204" pitchFamily="34" charset="0"/>
                <a:ea typeface="Calibri" panose="020F0502020204030204" pitchFamily="34" charset="0"/>
                <a:cs typeface="Calibri" panose="020F0502020204030204" pitchFamily="34" charset="0"/>
              </a:rPr>
              <a:t>and</a:t>
            </a:r>
            <a:r>
              <a:rPr lang="nl-NL" sz="2000" kern="100" dirty="0">
                <a:effectLst/>
                <a:latin typeface="Calibri" panose="020F0502020204030204" pitchFamily="34" charset="0"/>
                <a:ea typeface="Calibri" panose="020F0502020204030204" pitchFamily="34" charset="0"/>
                <a:cs typeface="Calibri" panose="020F0502020204030204" pitchFamily="34" charset="0"/>
              </a:rPr>
              <a:t> </a:t>
            </a:r>
            <a:r>
              <a:rPr lang="nl-NL" sz="2000" kern="100" dirty="0" err="1">
                <a:effectLst/>
                <a:latin typeface="Calibri" panose="020F0502020204030204" pitchFamily="34" charset="0"/>
                <a:ea typeface="Calibri" panose="020F0502020204030204" pitchFamily="34" charset="0"/>
                <a:cs typeface="Calibri" panose="020F0502020204030204" pitchFamily="34" charset="0"/>
              </a:rPr>
              <a:t>Its</a:t>
            </a:r>
            <a:r>
              <a:rPr lang="nl-NL" sz="2000" kern="100" dirty="0">
                <a:effectLst/>
                <a:latin typeface="Calibri" panose="020F0502020204030204" pitchFamily="34" charset="0"/>
                <a:ea typeface="Calibri" panose="020F0502020204030204" pitchFamily="34" charset="0"/>
                <a:cs typeface="Calibri" panose="020F0502020204030204" pitchFamily="34" charset="0"/>
              </a:rPr>
              <a:t> Impact on </a:t>
            </a:r>
            <a:r>
              <a:rPr lang="nl-NL" sz="2000" kern="100" dirty="0" err="1">
                <a:effectLst/>
                <a:latin typeface="Calibri" panose="020F0502020204030204" pitchFamily="34" charset="0"/>
                <a:ea typeface="Calibri" panose="020F0502020204030204" pitchFamily="34" charset="0"/>
                <a:cs typeface="Calibri" panose="020F0502020204030204" pitchFamily="34" charset="0"/>
              </a:rPr>
              <a:t>Coastal</a:t>
            </a:r>
            <a:r>
              <a:rPr lang="nl-NL" sz="2000" kern="100" dirty="0">
                <a:effectLst/>
                <a:latin typeface="Calibri" panose="020F0502020204030204" pitchFamily="34" charset="0"/>
                <a:ea typeface="Calibri" panose="020F0502020204030204" pitchFamily="34" charset="0"/>
                <a:cs typeface="Calibri" panose="020F0502020204030204" pitchFamily="34" charset="0"/>
              </a:rPr>
              <a:t> </a:t>
            </a:r>
            <a:r>
              <a:rPr lang="nl-NL" sz="2000" kern="100" dirty="0" err="1">
                <a:effectLst/>
                <a:latin typeface="Calibri" panose="020F0502020204030204" pitchFamily="34" charset="0"/>
                <a:ea typeface="Calibri" panose="020F0502020204030204" pitchFamily="34" charset="0"/>
                <a:cs typeface="Calibri" panose="020F0502020204030204" pitchFamily="34" charset="0"/>
              </a:rPr>
              <a:t>Cities</a:t>
            </a:r>
            <a:r>
              <a:rPr lang="nl-NL" sz="2000" kern="100" dirty="0">
                <a:effectLst/>
                <a:latin typeface="Calibri" panose="020F0502020204030204" pitchFamily="34" charset="0"/>
                <a:ea typeface="Calibri" panose="020F0502020204030204" pitchFamily="34" charset="0"/>
                <a:cs typeface="Calibri" panose="020F0502020204030204" pitchFamily="34" charset="0"/>
              </a:rPr>
              <a:t>", gepubliceerd op 15 september 2023, richt zich op de toenemende dreiging van klimaatverandering voor kuststeden. Het benadrukt het toenemende aantal ernstige weersomstandigheden en de stijgende zeespiegel die deze gebieden in gevaar brengen. Het artikel onderstreept de dringende noodzaak van onmiddellijke maatregelen om deze gevolgen aan te pakken en te verlichten.</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4820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10016F-3EAC-5054-22E5-A211C2CC6AF0}"/>
              </a:ext>
            </a:extLst>
          </p:cNvPr>
          <p:cNvSpPr>
            <a:spLocks noGrp="1"/>
          </p:cNvSpPr>
          <p:nvPr>
            <p:ph type="title"/>
          </p:nvPr>
        </p:nvSpPr>
        <p:spPr>
          <a:xfrm>
            <a:off x="557299" y="777733"/>
            <a:ext cx="11396576" cy="599188"/>
          </a:xfrm>
        </p:spPr>
        <p:txBody>
          <a:bodyPr/>
          <a:lstStyle/>
          <a:p>
            <a:r>
              <a:rPr lang="sl-SI" dirty="0">
                <a:latin typeface="Calibri" panose="020F0502020204030204"/>
              </a:rPr>
              <a:t>Parafraseren in het reflectieproces</a:t>
            </a:r>
            <a:endParaRPr lang="sl-SI" dirty="0"/>
          </a:p>
        </p:txBody>
      </p:sp>
      <p:sp>
        <p:nvSpPr>
          <p:cNvPr id="3" name="Označba mesta vsebine 2">
            <a:extLst>
              <a:ext uri="{FF2B5EF4-FFF2-40B4-BE49-F238E27FC236}">
                <a16:creationId xmlns:a16="http://schemas.microsoft.com/office/drawing/2014/main" id="{B0C4A9A4-D9BD-1A9A-A71C-E81F3526E681}"/>
              </a:ext>
            </a:extLst>
          </p:cNvPr>
          <p:cNvSpPr>
            <a:spLocks noGrp="1"/>
          </p:cNvSpPr>
          <p:nvPr>
            <p:ph sz="half" idx="1"/>
          </p:nvPr>
        </p:nvSpPr>
        <p:spPr>
          <a:xfrm>
            <a:off x="557299" y="1553030"/>
            <a:ext cx="5461803" cy="5140378"/>
          </a:xfrm>
        </p:spPr>
        <p:txBody>
          <a:bodyPr>
            <a:normAutofit fontScale="92500" lnSpcReduction="10000"/>
          </a:bodyPr>
          <a:lstStyle/>
          <a:p>
            <a:pPr marL="0" indent="0">
              <a:buNone/>
            </a:pPr>
            <a:r>
              <a:rPr lang="nl-NL" sz="2400" b="1" dirty="0">
                <a:effectLst/>
                <a:latin typeface="Calibri" panose="020F0502020204030204" pitchFamily="34" charset="0"/>
                <a:ea typeface="Calibri" panose="020F0502020204030204" pitchFamily="34" charset="0"/>
              </a:rPr>
              <a:t>Parafraseren </a:t>
            </a:r>
            <a:r>
              <a:rPr lang="nl-NL" sz="2400" dirty="0">
                <a:effectLst/>
                <a:latin typeface="Calibri" panose="020F0502020204030204" pitchFamily="34" charset="0"/>
                <a:ea typeface="Calibri" panose="020F0502020204030204" pitchFamily="34" charset="0"/>
              </a:rPr>
              <a:t>is een specifieke vorm van reflectieve vaardigheid waarbij je iemands woorden of ideeën in je eigen woorden herhaalt. In communicatie dient het verschillende doelen.</a:t>
            </a:r>
          </a:p>
          <a:p>
            <a:pPr marL="0" indent="0">
              <a:buNone/>
            </a:pPr>
            <a:r>
              <a:rPr lang="nl-NL" sz="2400" kern="100" dirty="0">
                <a:effectLst/>
                <a:latin typeface="Calibri" panose="020F0502020204030204" pitchFamily="34" charset="0"/>
                <a:ea typeface="Calibri" panose="020F0502020204030204" pitchFamily="34" charset="0"/>
                <a:cs typeface="Calibri" panose="020F0502020204030204" pitchFamily="34" charset="0"/>
              </a:rPr>
              <a:t>Effectief parafraseren houdt in dat je je eigen woorden gebruikt terwijl je de kernboodschap en bedoeling van de oorspronkelijke uitspraak behoudt. Het is een waardevolle vaardigheid in zowel professionele als persoonlijke interacties.</a:t>
            </a:r>
          </a:p>
          <a:p>
            <a:pPr marL="0" indent="0">
              <a:buNone/>
            </a:pPr>
            <a:r>
              <a:rPr lang="nl-NL" sz="2400" kern="100" dirty="0">
                <a:effectLst/>
                <a:latin typeface="Calibri" panose="020F0502020204030204" pitchFamily="34" charset="0"/>
                <a:ea typeface="Calibri" panose="020F0502020204030204" pitchFamily="34" charset="0"/>
                <a:cs typeface="Calibri" panose="020F0502020204030204" pitchFamily="34" charset="0"/>
              </a:rPr>
              <a:t>Het bevordert het begrip en de verstandhouding, waardoor het bijzonder waardevol is in elke context waarin duidelijke communicatie belangrijk is.</a:t>
            </a:r>
            <a:endParaRPr lang="sl-SI" dirty="0"/>
          </a:p>
        </p:txBody>
      </p:sp>
      <p:graphicFrame>
        <p:nvGraphicFramePr>
          <p:cNvPr id="5" name="Označba mesta vsebine 4">
            <a:extLst>
              <a:ext uri="{FF2B5EF4-FFF2-40B4-BE49-F238E27FC236}">
                <a16:creationId xmlns:a16="http://schemas.microsoft.com/office/drawing/2014/main" id="{E846A3CA-4578-7AE0-1EC9-A05BEFEA4429}"/>
              </a:ext>
            </a:extLst>
          </p:cNvPr>
          <p:cNvGraphicFramePr>
            <a:graphicFrameLocks noGrp="1"/>
          </p:cNvGraphicFramePr>
          <p:nvPr>
            <p:ph sz="half" idx="2"/>
            <p:extLst>
              <p:ext uri="{D42A27DB-BD31-4B8C-83A1-F6EECF244321}">
                <p14:modId xmlns:p14="http://schemas.microsoft.com/office/powerpoint/2010/main" val="1070696560"/>
              </p:ext>
            </p:extLst>
          </p:nvPr>
        </p:nvGraphicFramePr>
        <p:xfrm>
          <a:off x="5878286" y="1553030"/>
          <a:ext cx="6075589" cy="5140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4951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Een</a:t>
            </a:r>
            <a:r>
              <a:rPr lang="en-US" dirty="0"/>
              <a:t> </a:t>
            </a:r>
            <a:r>
              <a:rPr lang="en-US" dirty="0" err="1"/>
              <a:t>voorbeeld</a:t>
            </a:r>
            <a:r>
              <a:rPr lang="en-US" dirty="0"/>
              <a:t> van </a:t>
            </a:r>
            <a:r>
              <a:rPr lang="en-US" dirty="0" err="1"/>
              <a:t>parafraseren</a:t>
            </a:r>
            <a:endParaRPr lang="de-AT" dirty="0"/>
          </a:p>
        </p:txBody>
      </p:sp>
      <p:sp>
        <p:nvSpPr>
          <p:cNvPr id="3" name="Inhaltsplatzhalter 2"/>
          <p:cNvSpPr>
            <a:spLocks noGrp="1"/>
          </p:cNvSpPr>
          <p:nvPr>
            <p:ph idx="1"/>
          </p:nvPr>
        </p:nvSpPr>
        <p:spPr>
          <a:xfrm>
            <a:off x="557998" y="1800000"/>
            <a:ext cx="10574459" cy="4673372"/>
          </a:xfrm>
        </p:spPr>
        <p:txBody>
          <a:bodyPr>
            <a:normAutofit fontScale="92500" lnSpcReduction="10000"/>
          </a:bodyPr>
          <a:lstStyle/>
          <a:p>
            <a:pPr marL="0" indent="0">
              <a:lnSpc>
                <a:spcPct val="107000"/>
              </a:lnSpc>
              <a:spcAft>
                <a:spcPts val="800"/>
              </a:spcAft>
              <a:buNone/>
            </a:pP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Origin</a:t>
            </a:r>
            <a:r>
              <a:rPr lang="nl-NL"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e</a:t>
            </a: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l</a:t>
            </a:r>
            <a:r>
              <a:rPr lang="nl-NL"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e</a:t>
            </a: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 </a:t>
            </a:r>
            <a:r>
              <a:rPr lang="sl-SI"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rPr>
              <a:t>m</a:t>
            </a: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edia</a:t>
            </a:r>
            <a:r>
              <a:rPr lang="sl-SI"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rPr>
              <a:t>t</a:t>
            </a: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e</a:t>
            </a:r>
            <a:r>
              <a:rPr lang="nl-NL"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ks</a:t>
            </a: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t</a:t>
            </a:r>
          </a:p>
          <a:p>
            <a:pPr marL="0" indent="0">
              <a:lnSpc>
                <a:spcPct val="107000"/>
              </a:lnSpc>
              <a:spcAft>
                <a:spcPts val="800"/>
              </a:spcAft>
              <a:buNone/>
            </a:pPr>
            <a:r>
              <a:rPr lang="nl-NL" sz="2000" dirty="0">
                <a:effectLst/>
                <a:latin typeface="Calibri" panose="020F0502020204030204" pitchFamily="34" charset="0"/>
                <a:ea typeface="Calibri" panose="020F0502020204030204" pitchFamily="34" charset="0"/>
              </a:rPr>
              <a:t>"De baanbrekende ontdekking van een nieuwe dinosaurussoort heeft de aandacht getrokken van wetenschappers wereldwijd.“</a:t>
            </a:r>
          </a:p>
          <a:p>
            <a:pPr marL="0" indent="0">
              <a:lnSpc>
                <a:spcPct val="107000"/>
              </a:lnSpc>
              <a:spcAft>
                <a:spcPts val="800"/>
              </a:spcAft>
              <a:buNone/>
            </a:pPr>
            <a:r>
              <a:rPr lang="sl-SI"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rPr>
              <a:t>Geparafraseerde versie</a:t>
            </a:r>
            <a:endParaRPr lang="nl-NL"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nl-NL" sz="2000" kern="100" dirty="0">
                <a:effectLst/>
                <a:latin typeface="Calibri" panose="020F0502020204030204" pitchFamily="34" charset="0"/>
                <a:ea typeface="Calibri" panose="020F0502020204030204" pitchFamily="34" charset="0"/>
                <a:cs typeface="Calibri" panose="020F0502020204030204" pitchFamily="34" charset="0"/>
              </a:rPr>
              <a:t>"Wereldwijd is de aandacht van wetenschappers getrokken door een opmerkelijke vondst op het gebied van paleontologie: de baanbrekende identificatie van een voorheen onbekende dinosaurussoort.“</a:t>
            </a:r>
          </a:p>
          <a:p>
            <a:pPr marL="0" indent="0">
              <a:lnSpc>
                <a:spcPct val="107000"/>
              </a:lnSpc>
              <a:spcAft>
                <a:spcPts val="800"/>
              </a:spcAft>
              <a:buNone/>
            </a:pPr>
            <a:r>
              <a:rPr lang="nl-NL" sz="2000" b="1" dirty="0">
                <a:solidFill>
                  <a:srgbClr val="C00000"/>
                </a:solidFill>
                <a:latin typeface="Calibri" panose="020F0502020204030204"/>
              </a:rPr>
              <a:t>Opmerking</a:t>
            </a:r>
            <a:r>
              <a:rPr kumimoji="0" lang="sl-SI" sz="2000" b="1" i="0" u="none" strike="noStrike" kern="1200" cap="none" spc="0" normalizeH="0" baseline="0" noProof="0" dirty="0">
                <a:ln>
                  <a:noFill/>
                </a:ln>
                <a:solidFill>
                  <a:srgbClr val="C00000"/>
                </a:solidFill>
                <a:effectLst/>
                <a:uLnTx/>
                <a:uFillTx/>
                <a:latin typeface="Calibri" panose="020F0502020204030204"/>
                <a:ea typeface="+mn-ea"/>
                <a:cs typeface="+mn-cs"/>
              </a:rPr>
              <a:t>: </a:t>
            </a:r>
          </a:p>
          <a:p>
            <a:pPr marL="0" indent="0">
              <a:lnSpc>
                <a:spcPct val="107000"/>
              </a:lnSpc>
              <a:spcAft>
                <a:spcPts val="800"/>
              </a:spcAft>
              <a:buNone/>
            </a:pPr>
            <a:r>
              <a:rPr lang="nl-NL" sz="2000" b="1" kern="100" dirty="0">
                <a:effectLst/>
                <a:latin typeface="Calibri" panose="020F0502020204030204" pitchFamily="34" charset="0"/>
                <a:ea typeface="Calibri" panose="020F0502020204030204" pitchFamily="34" charset="0"/>
                <a:cs typeface="Calibri" panose="020F0502020204030204" pitchFamily="34" charset="0"/>
              </a:rPr>
              <a:t>*</a:t>
            </a:r>
            <a:r>
              <a:rPr lang="nl-NL" sz="2000" kern="100" dirty="0">
                <a:effectLst/>
                <a:latin typeface="Calibri" panose="020F0502020204030204" pitchFamily="34" charset="0"/>
                <a:ea typeface="Calibri" panose="020F0502020204030204" pitchFamily="34" charset="0"/>
                <a:cs typeface="Calibri" panose="020F0502020204030204" pitchFamily="34" charset="0"/>
              </a:rPr>
              <a:t>Deze </a:t>
            </a:r>
            <a:r>
              <a:rPr lang="nl-NL" sz="2000" b="1" kern="100" dirty="0">
                <a:effectLst/>
                <a:latin typeface="Calibri" panose="020F0502020204030204" pitchFamily="34" charset="0"/>
                <a:ea typeface="Calibri" panose="020F0502020204030204" pitchFamily="34" charset="0"/>
                <a:cs typeface="Calibri" panose="020F0502020204030204" pitchFamily="34" charset="0"/>
              </a:rPr>
              <a:t>samenvatting</a:t>
            </a:r>
            <a:r>
              <a:rPr lang="nl-NL" sz="2000" kern="100" dirty="0">
                <a:effectLst/>
                <a:latin typeface="Calibri" panose="020F0502020204030204" pitchFamily="34" charset="0"/>
                <a:ea typeface="Calibri" panose="020F0502020204030204" pitchFamily="34" charset="0"/>
                <a:cs typeface="Calibri" panose="020F0502020204030204" pitchFamily="34" charset="0"/>
              </a:rPr>
              <a:t> geeft een kort overzicht van de mediatekst, met daarin de belangrijkste punten en de belangrijkste informatie. Afhankelijk van de context en het doel van je samenvatting, kun je het detailniveau en de lengte van de samenvatting aanpassen.</a:t>
            </a:r>
          </a:p>
          <a:p>
            <a:pPr marL="0" indent="0">
              <a:lnSpc>
                <a:spcPct val="107000"/>
              </a:lnSpc>
              <a:spcAft>
                <a:spcPts val="800"/>
              </a:spcAft>
              <a:buNone/>
            </a:pPr>
            <a:r>
              <a:rPr lang="nl-NL" sz="2000" b="1" kern="100" dirty="0">
                <a:effectLst/>
                <a:latin typeface="Calibri" panose="020F0502020204030204" pitchFamily="34" charset="0"/>
                <a:ea typeface="Calibri" panose="020F0502020204030204" pitchFamily="34" charset="0"/>
                <a:cs typeface="Calibri" panose="020F0502020204030204" pitchFamily="34" charset="0"/>
              </a:rPr>
              <a:t>*Parafraseren</a:t>
            </a:r>
            <a:r>
              <a:rPr lang="nl-NL" sz="2000" kern="100" dirty="0">
                <a:effectLst/>
                <a:latin typeface="Calibri" panose="020F0502020204030204" pitchFamily="34" charset="0"/>
                <a:ea typeface="Calibri" panose="020F0502020204030204" pitchFamily="34" charset="0"/>
                <a:cs typeface="Calibri" panose="020F0502020204030204" pitchFamily="34" charset="0"/>
              </a:rPr>
              <a:t> is het herformuleren van de originele tekst met behoud van de betekenis en de informatie op een andere manier overbrengen.</a:t>
            </a: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4213918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CD2FE7-96DF-DADB-B0E7-1E6970C3F79B}"/>
              </a:ext>
            </a:extLst>
          </p:cNvPr>
          <p:cNvSpPr>
            <a:spLocks noGrp="1"/>
          </p:cNvSpPr>
          <p:nvPr>
            <p:ph type="title"/>
          </p:nvPr>
        </p:nvSpPr>
        <p:spPr/>
        <p:txBody>
          <a:bodyPr/>
          <a:lstStyle/>
          <a:p>
            <a:r>
              <a:rPr lang="nl-NL" dirty="0"/>
              <a:t>Reflectie in de praktijk</a:t>
            </a:r>
            <a:endParaRPr lang="sl-SI" dirty="0"/>
          </a:p>
        </p:txBody>
      </p:sp>
      <p:sp>
        <p:nvSpPr>
          <p:cNvPr id="3" name="Označba mesta vsebine 2">
            <a:extLst>
              <a:ext uri="{FF2B5EF4-FFF2-40B4-BE49-F238E27FC236}">
                <a16:creationId xmlns:a16="http://schemas.microsoft.com/office/drawing/2014/main" id="{107376CC-DADA-3CC7-A3F9-9787CFFEF15D}"/>
              </a:ext>
            </a:extLst>
          </p:cNvPr>
          <p:cNvSpPr>
            <a:spLocks noGrp="1"/>
          </p:cNvSpPr>
          <p:nvPr>
            <p:ph sz="half" idx="1"/>
          </p:nvPr>
        </p:nvSpPr>
        <p:spPr>
          <a:xfrm>
            <a:off x="557999" y="1800000"/>
            <a:ext cx="7091030" cy="4893408"/>
          </a:xfrm>
        </p:spPr>
        <p:txBody>
          <a:bodyPr>
            <a:normAutofit lnSpcReduction="10000"/>
          </a:bodyPr>
          <a:lstStyle/>
          <a:p>
            <a:pPr marL="0" indent="0">
              <a:buNone/>
            </a:pPr>
            <a:r>
              <a:rPr lang="nl-NL" dirty="0"/>
              <a:t>De </a:t>
            </a:r>
            <a:r>
              <a:rPr lang="nl-NL" b="1" dirty="0"/>
              <a:t>Reflectiecyclus van Gibbs </a:t>
            </a:r>
            <a:r>
              <a:rPr lang="nl-NL" dirty="0"/>
              <a:t>is een gestructureerde benadering van reflectie die vaak gebruikt wordt in het onderwijs om mensen te helpen kritisch na te denken over hun ervaringen en er kennis uit af te leiden. Het werd gecreëerd door Graham Gibbs en wordt vaak gebruikt voor reflectief schrijven en zelfevaluatie.</a:t>
            </a:r>
          </a:p>
          <a:p>
            <a:pPr marL="0" indent="0">
              <a:buNone/>
            </a:pPr>
            <a:r>
              <a:rPr lang="nl-NL" dirty="0"/>
              <a:t>De cyclus bestaat uit </a:t>
            </a:r>
            <a:r>
              <a:rPr lang="nl-NL" b="1" dirty="0"/>
              <a:t>zes stadia </a:t>
            </a:r>
            <a:r>
              <a:rPr lang="nl-NL" dirty="0"/>
              <a:t>waarin individuen hun ervaringen kunnen analyseren en inzichten kunnen verwerven.</a:t>
            </a:r>
          </a:p>
          <a:p>
            <a:pPr marL="0" indent="0">
              <a:buNone/>
            </a:pPr>
            <a:r>
              <a:rPr lang="nl-NL" dirty="0"/>
              <a:t>De Gibbs Reflectieve Cyclus is een effectief instrument om </a:t>
            </a:r>
            <a:r>
              <a:rPr lang="nl-NL" b="1" dirty="0"/>
              <a:t>zelfbewustzijn</a:t>
            </a:r>
            <a:r>
              <a:rPr lang="nl-NL" dirty="0"/>
              <a:t>, </a:t>
            </a:r>
            <a:r>
              <a:rPr lang="nl-NL" b="1" dirty="0"/>
              <a:t>kritisch redeneren </a:t>
            </a:r>
            <a:r>
              <a:rPr lang="nl-NL" dirty="0"/>
              <a:t>en </a:t>
            </a:r>
            <a:r>
              <a:rPr lang="nl-NL" b="1" dirty="0"/>
              <a:t>persoonlijke groei</a:t>
            </a:r>
            <a:r>
              <a:rPr lang="nl-NL" dirty="0"/>
              <a:t> te bevorderen. Het moedigt mensen aan om na te denken over hun ervaringen, hun reacties en emoties te evalueren en een gestructureerd plan voor groei op te stellen.</a:t>
            </a:r>
            <a:endParaRPr lang="sl-SI" dirty="0"/>
          </a:p>
        </p:txBody>
      </p:sp>
      <p:pic>
        <p:nvPicPr>
          <p:cNvPr id="6" name="Označba mesta vsebine 5">
            <a:extLst>
              <a:ext uri="{FF2B5EF4-FFF2-40B4-BE49-F238E27FC236}">
                <a16:creationId xmlns:a16="http://schemas.microsoft.com/office/drawing/2014/main" id="{A840D4D9-E45E-14C1-36FD-41276E895B5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800225" y="1881803"/>
            <a:ext cx="4239319" cy="3272224"/>
          </a:xfrm>
        </p:spPr>
      </p:pic>
      <p:sp>
        <p:nvSpPr>
          <p:cNvPr id="4" name="Ορθογώνιο 1">
            <a:extLst>
              <a:ext uri="{FF2B5EF4-FFF2-40B4-BE49-F238E27FC236}">
                <a16:creationId xmlns:a16="http://schemas.microsoft.com/office/drawing/2014/main" id="{172692F2-0E1C-2F8C-0610-4FA13851ACDD}"/>
              </a:ext>
            </a:extLst>
          </p:cNvPr>
          <p:cNvSpPr/>
          <p:nvPr/>
        </p:nvSpPr>
        <p:spPr>
          <a:xfrm>
            <a:off x="3418652" y="6566673"/>
            <a:ext cx="8772088" cy="276999"/>
          </a:xfrm>
          <a:prstGeom prst="rect">
            <a:avLst/>
          </a:prstGeom>
        </p:spPr>
        <p:txBody>
          <a:bodyPr wrap="square">
            <a:spAutoFit/>
          </a:bodyPr>
          <a:lstStyle/>
          <a:p>
            <a:pPr algn="r"/>
            <a:r>
              <a:rPr lang="en-US" sz="1200" dirty="0" err="1">
                <a:hlinkClick r:id="rId4"/>
              </a:rPr>
              <a:t>Bron</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3630328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C80408F-5715-B43F-8D1F-D0F7BF3E9126}"/>
              </a:ext>
            </a:extLst>
          </p:cNvPr>
          <p:cNvPicPr>
            <a:picLocks noChangeAspect="1"/>
          </p:cNvPicPr>
          <p:nvPr/>
        </p:nvPicPr>
        <p:blipFill>
          <a:blip r:embed="rId3"/>
          <a:stretch>
            <a:fillRect/>
          </a:stretch>
        </p:blipFill>
        <p:spPr>
          <a:xfrm>
            <a:off x="0" y="1736508"/>
            <a:ext cx="6241262" cy="4317409"/>
          </a:xfrm>
          <a:prstGeom prst="rect">
            <a:avLst/>
          </a:prstGeom>
        </p:spPr>
      </p:pic>
      <p:sp>
        <p:nvSpPr>
          <p:cNvPr id="2" name="Naslov 1">
            <a:extLst>
              <a:ext uri="{FF2B5EF4-FFF2-40B4-BE49-F238E27FC236}">
                <a16:creationId xmlns:a16="http://schemas.microsoft.com/office/drawing/2014/main" id="{EEAB4999-9B77-3282-F05A-08FA99BE4137}"/>
              </a:ext>
            </a:extLst>
          </p:cNvPr>
          <p:cNvSpPr>
            <a:spLocks noGrp="1"/>
          </p:cNvSpPr>
          <p:nvPr>
            <p:ph type="title"/>
          </p:nvPr>
        </p:nvSpPr>
        <p:spPr>
          <a:xfrm>
            <a:off x="558001" y="804083"/>
            <a:ext cx="11396576" cy="599188"/>
          </a:xfrm>
        </p:spPr>
        <p:txBody>
          <a:bodyPr/>
          <a:lstStyle/>
          <a:p>
            <a:r>
              <a:rPr kumimoji="0" lang="nl-NL"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Zes fasen van de Gibbs reflectiecyclus</a:t>
            </a:r>
            <a:endParaRPr lang="sl-SI" dirty="0"/>
          </a:p>
        </p:txBody>
      </p:sp>
      <p:sp>
        <p:nvSpPr>
          <p:cNvPr id="4" name="Označba mesta vsebine 3">
            <a:extLst>
              <a:ext uri="{FF2B5EF4-FFF2-40B4-BE49-F238E27FC236}">
                <a16:creationId xmlns:a16="http://schemas.microsoft.com/office/drawing/2014/main" id="{08C8B7BC-203C-F54A-136F-B071DE18DAB6}"/>
              </a:ext>
            </a:extLst>
          </p:cNvPr>
          <p:cNvSpPr>
            <a:spLocks noGrp="1"/>
          </p:cNvSpPr>
          <p:nvPr>
            <p:ph sz="half" idx="2"/>
          </p:nvPr>
        </p:nvSpPr>
        <p:spPr>
          <a:xfrm>
            <a:off x="5719483" y="1403271"/>
            <a:ext cx="6235094" cy="5291444"/>
          </a:xfrm>
        </p:spPr>
        <p:txBody>
          <a:bodyPr>
            <a:normAutofit fontScale="85000" lnSpcReduction="10000"/>
          </a:bodyPr>
          <a:lstStyle/>
          <a:p>
            <a:r>
              <a:rPr lang="nl-NL" sz="2400" b="1" dirty="0"/>
              <a:t>Beschrijving </a:t>
            </a:r>
            <a:r>
              <a:rPr lang="nl-NL" sz="2400" dirty="0"/>
              <a:t>- Beschrijf de gebeurtenis of ervaring waar je over nadenkt.</a:t>
            </a:r>
          </a:p>
          <a:p>
            <a:r>
              <a:rPr lang="nl-NL" sz="2400" b="1" dirty="0"/>
              <a:t>Gevoelens </a:t>
            </a:r>
            <a:r>
              <a:rPr lang="nl-NL" sz="2400" dirty="0"/>
              <a:t>- Onderzoek je emoties en gevoelens op het moment van de gebeurtenis.</a:t>
            </a:r>
          </a:p>
          <a:p>
            <a:r>
              <a:rPr lang="nl-NL" sz="2400" b="1" dirty="0"/>
              <a:t>Evaluatie </a:t>
            </a:r>
            <a:r>
              <a:rPr lang="nl-NL" sz="2400" dirty="0"/>
              <a:t>- Evalueer de positieve en negatieve aspecten van de situatie. Wat is goed, wat kan worden verbeterd.</a:t>
            </a:r>
          </a:p>
          <a:p>
            <a:r>
              <a:rPr lang="nl-NL" sz="2400" b="1" dirty="0"/>
              <a:t>Analyse </a:t>
            </a:r>
            <a:r>
              <a:rPr lang="nl-NL" sz="2400" dirty="0"/>
              <a:t>- analyseer diep. Bedenk wat je van de ervaring hebt geleerd.</a:t>
            </a:r>
          </a:p>
          <a:p>
            <a:r>
              <a:rPr lang="nl-NL" sz="2400" b="1" dirty="0"/>
              <a:t>Conclusie</a:t>
            </a:r>
            <a:r>
              <a:rPr lang="nl-NL" sz="2400" dirty="0"/>
              <a:t> - trek conclusies over de ervaring. Wat had anders gedaan kunnen worden? Wat zou je doen als je in de toekomst een soortgelijke situatie zou tegenkomen?</a:t>
            </a:r>
          </a:p>
          <a:p>
            <a:r>
              <a:rPr lang="nl-NL" sz="2400" b="1" dirty="0"/>
              <a:t>Actieplan </a:t>
            </a:r>
            <a:r>
              <a:rPr lang="nl-NL" sz="2400" dirty="0"/>
              <a:t>- maak een actieplan voor de toekomst. Welke veranderingen ga je doorvoeren en hoe ga je toepassen wat je hebt geleerd van deze reflectie?</a:t>
            </a:r>
            <a:endParaRPr lang="sl-SI" dirty="0"/>
          </a:p>
        </p:txBody>
      </p:sp>
    </p:spTree>
    <p:extLst>
      <p:ext uri="{BB962C8B-B14F-4D97-AF65-F5344CB8AC3E}">
        <p14:creationId xmlns:p14="http://schemas.microsoft.com/office/powerpoint/2010/main" val="4033372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7998" y="770150"/>
            <a:ext cx="11059692" cy="605096"/>
          </a:xfrm>
        </p:spPr>
        <p:txBody>
          <a:bodyPr/>
          <a:lstStyle/>
          <a:p>
            <a:r>
              <a:rPr lang="nl-NL" dirty="0"/>
              <a:t>Gibbs reflectiecyclus in de praktijk</a:t>
            </a:r>
            <a:endParaRPr lang="de-AT" dirty="0"/>
          </a:p>
        </p:txBody>
      </p:sp>
      <p:sp>
        <p:nvSpPr>
          <p:cNvPr id="3" name="Inhaltsplatzhalter 2"/>
          <p:cNvSpPr>
            <a:spLocks noGrp="1"/>
          </p:cNvSpPr>
          <p:nvPr>
            <p:ph idx="1"/>
          </p:nvPr>
        </p:nvSpPr>
        <p:spPr>
          <a:xfrm>
            <a:off x="557998" y="1375246"/>
            <a:ext cx="11198573" cy="5058000"/>
          </a:xfrm>
        </p:spPr>
        <p:txBody>
          <a:bodyPr>
            <a:normAutofit fontScale="62500" lnSpcReduction="20000"/>
          </a:bodyPr>
          <a:lstStyle/>
          <a:p>
            <a:pPr marL="0" indent="0">
              <a:lnSpc>
                <a:spcPct val="107000"/>
              </a:lnSpc>
              <a:spcAft>
                <a:spcPts val="800"/>
              </a:spcAft>
              <a:buNone/>
            </a:pPr>
            <a:r>
              <a:rPr lang="nl-NL" sz="3200" b="1" kern="100" dirty="0">
                <a:effectLst/>
                <a:latin typeface="Calibri" panose="020F0502020204030204" pitchFamily="34" charset="0"/>
                <a:ea typeface="Calibri" panose="020F0502020204030204" pitchFamily="34" charset="0"/>
                <a:cs typeface="Times New Roman" panose="02020603050405020304" pitchFamily="18" charset="0"/>
              </a:rPr>
              <a:t>Scenario: </a:t>
            </a:r>
            <a:r>
              <a:rPr lang="nl-NL" sz="3200" kern="100" dirty="0">
                <a:effectLst/>
                <a:latin typeface="Calibri" panose="020F0502020204030204" pitchFamily="34" charset="0"/>
                <a:ea typeface="Calibri" panose="020F0502020204030204" pitchFamily="34" charset="0"/>
                <a:cs typeface="Times New Roman" panose="02020603050405020304" pitchFamily="18" charset="0"/>
              </a:rPr>
              <a:t>U bent een bezorgde burger die een artikel in de media heeft gelezen waarin wordt beweerd dat een nieuw onderzoek aantoont dat een populair vaccin tegen kinderen autisme veroorzaakt. Het artikel is viraal gegaan op sociale media en u twijfelt aan de geloofwaardigheid ervan.</a:t>
            </a:r>
            <a:endParaRPr lang="sl-SI" sz="2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1. </a:t>
            </a:r>
            <a:r>
              <a:rPr lang="nl-NL" sz="3200" b="1" kern="100" dirty="0">
                <a:latin typeface="Calibri" panose="020F0502020204030204" pitchFamily="34" charset="0"/>
                <a:ea typeface="Calibri" panose="020F0502020204030204" pitchFamily="34" charset="0"/>
                <a:cs typeface="Times New Roman" panose="02020603050405020304" pitchFamily="18" charset="0"/>
              </a:rPr>
              <a:t>Beschrijving</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nl-NL" sz="2900" kern="100" dirty="0">
                <a:effectLst/>
                <a:latin typeface="Calibri" panose="020F0502020204030204" pitchFamily="34" charset="0"/>
                <a:ea typeface="Calibri" panose="020F0502020204030204" pitchFamily="34" charset="0"/>
                <a:cs typeface="Times New Roman" panose="02020603050405020304" pitchFamily="18" charset="0"/>
              </a:rPr>
              <a:t>Beschrijf de situatie en het artikel: Het artikel beweert dat een nieuw onderzoek een verband legt tussen een vaccin tegen kinderen en autisme en is veel gedeeld op sociale media.</a:t>
            </a:r>
          </a:p>
          <a:p>
            <a:pPr marL="0" lvl="0" indent="0">
              <a:lnSpc>
                <a:spcPct val="107000"/>
              </a:lnSpc>
              <a:spcAft>
                <a:spcPts val="800"/>
              </a:spcAft>
              <a:buSzPts val="1000"/>
              <a:buNone/>
              <a:tabLst>
                <a:tab pos="457200" algn="l"/>
              </a:tabLst>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2. </a:t>
            </a:r>
            <a:r>
              <a:rPr lang="nl-NL" sz="3200" b="1" kern="100" dirty="0">
                <a:effectLst/>
                <a:latin typeface="Calibri" panose="020F0502020204030204" pitchFamily="34" charset="0"/>
                <a:ea typeface="Calibri" panose="020F0502020204030204" pitchFamily="34" charset="0"/>
                <a:cs typeface="Times New Roman" panose="02020603050405020304" pitchFamily="18" charset="0"/>
              </a:rPr>
              <a:t>Gevoelens</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nl-NL" sz="2900" kern="100" dirty="0">
                <a:effectLst/>
                <a:latin typeface="Calibri" panose="020F0502020204030204" pitchFamily="34" charset="0"/>
                <a:ea typeface="Calibri" panose="020F0502020204030204" pitchFamily="34" charset="0"/>
                <a:cs typeface="Times New Roman" panose="02020603050405020304" pitchFamily="18" charset="0"/>
              </a:rPr>
              <a:t>Druk je eerste emoties uit: Je voelt je bezorgd en angstig over de potentiële schade die deze informatie kan veroorzaken als ze vals is. Je bent ook nieuwsgierig en wilt de waarheid weten.</a:t>
            </a:r>
            <a:endParaRPr lang="sl-SI" sz="29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3. Evaluati</a:t>
            </a:r>
            <a:r>
              <a:rPr lang="nl-NL" sz="3200" b="1" kern="100" dirty="0">
                <a:effectLst/>
                <a:latin typeface="Calibri" panose="020F0502020204030204" pitchFamily="34" charset="0"/>
                <a:ea typeface="Calibri" panose="020F0502020204030204" pitchFamily="34" charset="0"/>
                <a:cs typeface="Times New Roman" panose="02020603050405020304" pitchFamily="18" charset="0"/>
              </a:rPr>
              <a:t>e</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nl-NL" sz="2900" kern="100" dirty="0">
                <a:effectLst/>
                <a:latin typeface="Calibri" panose="020F0502020204030204" pitchFamily="34" charset="0"/>
                <a:ea typeface="Calibri" panose="020F0502020204030204" pitchFamily="34" charset="0"/>
                <a:cs typeface="Times New Roman" panose="02020603050405020304" pitchFamily="18" charset="0"/>
              </a:rPr>
              <a:t>Beoordeel de situatie: Je begrijpt het belang van vaccins voor de volksgezondheid en de mogelijke gevolgen van misinformatie.</a:t>
            </a:r>
          </a:p>
          <a:p>
            <a:pPr lvl="0">
              <a:lnSpc>
                <a:spcPct val="107000"/>
              </a:lnSpc>
              <a:spcAft>
                <a:spcPts val="800"/>
              </a:spcAft>
              <a:buSzPts val="1000"/>
              <a:buFont typeface="Arial" panose="020B0604020202020204" pitchFamily="34" charset="0"/>
              <a:buChar char="•"/>
              <a:tabLst>
                <a:tab pos="457200" algn="l"/>
              </a:tabLst>
            </a:pPr>
            <a:r>
              <a:rPr lang="nl-NL" sz="2900" kern="100" dirty="0">
                <a:effectLst/>
                <a:latin typeface="Calibri" panose="020F0502020204030204" pitchFamily="34" charset="0"/>
                <a:ea typeface="Calibri" panose="020F0502020204030204" pitchFamily="34" charset="0"/>
                <a:cs typeface="Times New Roman" panose="02020603050405020304" pitchFamily="18" charset="0"/>
              </a:rPr>
              <a:t>De noodzaak van </a:t>
            </a:r>
            <a:r>
              <a:rPr lang="nl-NL" sz="2900" kern="100" dirty="0" err="1">
                <a:effectLst/>
                <a:latin typeface="Calibri" panose="020F0502020204030204" pitchFamily="34" charset="0"/>
                <a:ea typeface="Calibri" panose="020F0502020204030204" pitchFamily="34" charset="0"/>
                <a:cs typeface="Times New Roman" panose="02020603050405020304" pitchFamily="18" charset="0"/>
              </a:rPr>
              <a:t>factchecking</a:t>
            </a:r>
            <a:r>
              <a:rPr lang="nl-NL" sz="2900" kern="100" dirty="0">
                <a:effectLst/>
                <a:latin typeface="Calibri" panose="020F0502020204030204" pitchFamily="34" charset="0"/>
                <a:ea typeface="Calibri" panose="020F0502020204030204" pitchFamily="34" charset="0"/>
                <a:cs typeface="Times New Roman" panose="02020603050405020304" pitchFamily="18" charset="0"/>
              </a:rPr>
              <a:t> erkennen: Je erkent de noodzaak om de geloofwaardigheid van de informatie te controleren.</a:t>
            </a: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948056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7998" y="786478"/>
            <a:ext cx="11059692" cy="605096"/>
          </a:xfrm>
        </p:spPr>
        <p:txBody>
          <a:bodyPr/>
          <a:lstStyle/>
          <a:p>
            <a:r>
              <a:rPr lang="nl-NL" dirty="0"/>
              <a:t>Gibbs reflectiecyclus in de praktijk</a:t>
            </a:r>
            <a:endParaRPr lang="de-AT" dirty="0"/>
          </a:p>
        </p:txBody>
      </p:sp>
      <p:sp>
        <p:nvSpPr>
          <p:cNvPr id="3" name="Inhaltsplatzhalter 2"/>
          <p:cNvSpPr>
            <a:spLocks noGrp="1"/>
          </p:cNvSpPr>
          <p:nvPr>
            <p:ph idx="1"/>
          </p:nvPr>
        </p:nvSpPr>
        <p:spPr>
          <a:xfrm>
            <a:off x="557998" y="1391574"/>
            <a:ext cx="10574459" cy="5466426"/>
          </a:xfrm>
        </p:spPr>
        <p:txBody>
          <a:bodyPr>
            <a:normAutofit fontScale="85000" lnSpcReduction="20000"/>
          </a:bodyPr>
          <a:lstStyle/>
          <a:p>
            <a:pPr marL="0" indent="0">
              <a:lnSpc>
                <a:spcPct val="107000"/>
              </a:lnSpc>
              <a:spcAft>
                <a:spcPts val="800"/>
              </a:spcAft>
              <a:buNone/>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4. Analys</a:t>
            </a:r>
            <a:r>
              <a:rPr lang="nl-NL" b="1" kern="100" dirty="0">
                <a:effectLst/>
                <a:latin typeface="Calibri" panose="020F0502020204030204" pitchFamily="34" charset="0"/>
                <a:ea typeface="Calibri" panose="020F0502020204030204" pitchFamily="34" charset="0"/>
                <a:cs typeface="Times New Roman" panose="02020603050405020304" pitchFamily="18" charset="0"/>
              </a:rPr>
              <a:t>e</a:t>
            </a:r>
            <a:r>
              <a:rPr lang="sl-SI" b="1" kern="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SzPts val="1000"/>
              <a:buNone/>
              <a:tabLst>
                <a:tab pos="457200" algn="l"/>
              </a:tabLst>
            </a:pP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Analyseer de situatie grondig:</a:t>
            </a:r>
          </a:p>
          <a:p>
            <a:pPr marL="742950" lvl="1" indent="-285750">
              <a:lnSpc>
                <a:spcPct val="107000"/>
              </a:lnSpc>
              <a:spcAft>
                <a:spcPts val="800"/>
              </a:spcAft>
              <a:buSzPts val="1000"/>
              <a:buFont typeface="Symbol" panose="05050102010706020507" pitchFamily="18" charset="2"/>
              <a:buChar char=""/>
              <a:tabLst>
                <a:tab pos="914400" algn="l"/>
              </a:tabLst>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Identificeer mogelijke bronnen van informatieverstoring: De sensatiebeluste aard van het artikel en het gebrek aan gerenommeerde bronnen geven aanleiding tot bezorgdheid.</a:t>
            </a:r>
          </a:p>
          <a:p>
            <a:pPr marL="742950" lvl="1" indent="-285750">
              <a:lnSpc>
                <a:spcPct val="107000"/>
              </a:lnSpc>
              <a:spcAft>
                <a:spcPts val="800"/>
              </a:spcAft>
              <a:buSzPts val="1000"/>
              <a:buFont typeface="Symbol" panose="05050102010706020507" pitchFamily="18" charset="2"/>
              <a:buChar char=""/>
              <a:tabLst>
                <a:tab pos="914400" algn="l"/>
              </a:tabLst>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Vooroordelen en motivaties onderzoeken: Overweeg de mogelijkheid dat het artikel politiek of financieel gemotiveerd is.</a:t>
            </a:r>
          </a:p>
          <a:p>
            <a:pPr marL="742950" lvl="1" indent="-285750">
              <a:lnSpc>
                <a:spcPct val="107000"/>
              </a:lnSpc>
              <a:spcAft>
                <a:spcPts val="800"/>
              </a:spcAft>
              <a:buSzPts val="1000"/>
              <a:buFont typeface="Symbol" panose="05050102010706020507" pitchFamily="18" charset="2"/>
              <a:buChar char=""/>
              <a:tabLst>
                <a:tab pos="914400" algn="l"/>
              </a:tabLst>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Denk na over de gevolgen: Erken dat dergelijke verkeerde informatie het vertrouwen in vaccins en volksgezondheidsinspanningen kan ondermijnen.</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5. Conclusi</a:t>
            </a:r>
            <a:r>
              <a:rPr lang="nl-NL" b="1" kern="100" dirty="0">
                <a:effectLst/>
                <a:latin typeface="Calibri" panose="020F0502020204030204" pitchFamily="34" charset="0"/>
                <a:ea typeface="Calibri" panose="020F0502020204030204" pitchFamily="34" charset="0"/>
                <a:cs typeface="Times New Roman" panose="02020603050405020304" pitchFamily="18" charset="0"/>
              </a:rPr>
              <a:t>e</a:t>
            </a:r>
            <a:r>
              <a:rPr lang="sl-SI" b="1"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Vat samen wat je uit de analyse hebt geleerd:</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De geloofwaardigheid van het artikel is twijfelachtig, gezien de sensatiezucht en het gebrek aan gerenommeerde bronnen.</a:t>
            </a:r>
          </a:p>
          <a:p>
            <a:pPr marL="742950" lvl="1" indent="-285750">
              <a:lnSpc>
                <a:spcPct val="107000"/>
              </a:lnSpc>
              <a:spcAft>
                <a:spcPts val="800"/>
              </a:spcAft>
              <a:buSzPts val="1000"/>
              <a:buFont typeface="Symbol" panose="05050102010706020507" pitchFamily="18" charset="2"/>
              <a:buChar char=""/>
              <a:tabLst>
                <a:tab pos="914400" algn="l"/>
              </a:tabLst>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De beweegredenen achter deze verkeerde informatie moeten verder worden onderzocht.</a:t>
            </a:r>
          </a:p>
          <a:p>
            <a:pPr marL="742950" lvl="1" indent="-285750">
              <a:lnSpc>
                <a:spcPct val="107000"/>
              </a:lnSpc>
              <a:spcAft>
                <a:spcPts val="800"/>
              </a:spcAft>
              <a:buSzPts val="1000"/>
              <a:buFont typeface="Symbol" panose="05050102010706020507" pitchFamily="18" charset="2"/>
              <a:buChar char=""/>
              <a:tabLst>
                <a:tab pos="914400" algn="l"/>
              </a:tabLst>
            </a:pP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De mogelijke gevolgen zijn ernstig, zoals een verminderde vaccinatiegraad en risico's voor de volksgezondheid.</a:t>
            </a: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731793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7998" y="786479"/>
            <a:ext cx="11059692" cy="605096"/>
          </a:xfrm>
        </p:spPr>
        <p:txBody>
          <a:bodyPr/>
          <a:lstStyle/>
          <a:p>
            <a:r>
              <a:rPr lang="nl-NL" dirty="0"/>
              <a:t>Gibbs reflectiecyclus in de praktijk</a:t>
            </a:r>
            <a:endParaRPr lang="de-AT" dirty="0"/>
          </a:p>
        </p:txBody>
      </p:sp>
      <p:sp>
        <p:nvSpPr>
          <p:cNvPr id="3" name="Inhaltsplatzhalter 2"/>
          <p:cNvSpPr>
            <a:spLocks noGrp="1"/>
          </p:cNvSpPr>
          <p:nvPr>
            <p:ph idx="1"/>
          </p:nvPr>
        </p:nvSpPr>
        <p:spPr>
          <a:xfrm>
            <a:off x="557998" y="1391575"/>
            <a:ext cx="10574459" cy="5058211"/>
          </a:xfrm>
        </p:spPr>
        <p:txBody>
          <a:bodyPr>
            <a:normAutofit fontScale="85000" lnSpcReduction="10000"/>
          </a:bodyPr>
          <a:lstStyle/>
          <a:p>
            <a:pPr marL="0" indent="0">
              <a:lnSpc>
                <a:spcPct val="107000"/>
              </a:lnSpc>
              <a:spcAft>
                <a:spcPts val="800"/>
              </a:spcAft>
              <a:buNone/>
            </a:pPr>
            <a:r>
              <a:rPr lang="sl-SI" sz="2000" b="1" kern="100" dirty="0">
                <a:effectLst/>
                <a:latin typeface="Calibri" panose="020F0502020204030204" pitchFamily="34" charset="0"/>
                <a:ea typeface="Calibri" panose="020F0502020204030204" pitchFamily="34" charset="0"/>
                <a:cs typeface="Times New Roman" panose="02020603050405020304" pitchFamily="18" charset="0"/>
              </a:rPr>
              <a:t>6. Acti</a:t>
            </a:r>
            <a:r>
              <a:rPr lang="nl-NL" sz="2000" b="1" kern="100" dirty="0" err="1">
                <a:effectLst/>
                <a:latin typeface="Calibri" panose="020F0502020204030204" pitchFamily="34" charset="0"/>
                <a:ea typeface="Calibri" panose="020F0502020204030204" pitchFamily="34" charset="0"/>
                <a:cs typeface="Times New Roman" panose="02020603050405020304" pitchFamily="18" charset="0"/>
              </a:rPr>
              <a:t>ep</a:t>
            </a:r>
            <a:r>
              <a:rPr lang="sl-SI" sz="2000" b="1" kern="100" dirty="0">
                <a:effectLst/>
                <a:latin typeface="Calibri" panose="020F0502020204030204" pitchFamily="34" charset="0"/>
                <a:ea typeface="Calibri" panose="020F0502020204030204" pitchFamily="34" charset="0"/>
                <a:cs typeface="Times New Roman" panose="02020603050405020304" pitchFamily="18" charset="0"/>
              </a:rPr>
              <a:t>lan</a:t>
            </a:r>
            <a:r>
              <a:rPr lang="nl-NL" sz="2000" b="1" kern="100" dirty="0">
                <a:effectLst/>
                <a:latin typeface="Calibri" panose="020F0502020204030204" pitchFamily="34" charset="0"/>
                <a:ea typeface="Calibri" panose="020F0502020204030204" pitchFamily="34" charset="0"/>
                <a:cs typeface="Times New Roman" panose="02020603050405020304" pitchFamily="18" charset="0"/>
              </a:rPr>
              <a:t>:</a:t>
            </a:r>
            <a:endParaRPr lang="sl-SI" sz="20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SzPts val="1000"/>
              <a:buNone/>
              <a:tabLst>
                <a:tab pos="457200" algn="l"/>
              </a:tabLst>
            </a:pPr>
            <a:r>
              <a:rPr lang="nl-NL" sz="2100" kern="100" dirty="0">
                <a:effectLst/>
                <a:latin typeface="Calibri" panose="020F0502020204030204" pitchFamily="34" charset="0"/>
                <a:ea typeface="Calibri" panose="020F0502020204030204" pitchFamily="34" charset="0"/>
                <a:cs typeface="Times New Roman" panose="02020603050405020304" pitchFamily="18" charset="0"/>
              </a:rPr>
              <a:t>Stappen beschrijven om de situatie aan te pakken:</a:t>
            </a:r>
            <a:endParaRPr lang="sl-SI"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Symbol" panose="05050102010706020507" pitchFamily="18" charset="2"/>
              <a:buChar char=""/>
              <a:tabLst>
                <a:tab pos="914400" algn="l"/>
              </a:tabLst>
            </a:pPr>
            <a:r>
              <a:rPr lang="nl-NL" sz="2100" kern="100" dirty="0">
                <a:effectLst/>
                <a:latin typeface="Calibri" panose="020F0502020204030204" pitchFamily="34" charset="0"/>
                <a:ea typeface="Calibri" panose="020F0502020204030204" pitchFamily="34" charset="0"/>
                <a:cs typeface="Times New Roman" panose="02020603050405020304" pitchFamily="18" charset="0"/>
              </a:rPr>
              <a:t>Voer een grondige </a:t>
            </a:r>
            <a:r>
              <a:rPr lang="nl-NL" sz="2100" kern="100" dirty="0" err="1">
                <a:effectLst/>
                <a:latin typeface="Calibri" panose="020F0502020204030204" pitchFamily="34" charset="0"/>
                <a:ea typeface="Calibri" panose="020F0502020204030204" pitchFamily="34" charset="0"/>
                <a:cs typeface="Times New Roman" panose="02020603050405020304" pitchFamily="18" charset="0"/>
              </a:rPr>
              <a:t>factcheck</a:t>
            </a:r>
            <a:r>
              <a:rPr lang="nl-NL" sz="2100" kern="100" dirty="0">
                <a:effectLst/>
                <a:latin typeface="Calibri" panose="020F0502020204030204" pitchFamily="34" charset="0"/>
                <a:ea typeface="Calibri" panose="020F0502020204030204" pitchFamily="34" charset="0"/>
                <a:cs typeface="Times New Roman" panose="02020603050405020304" pitchFamily="18" charset="0"/>
              </a:rPr>
              <a:t> uit: Onderzoek de beweringen en zoek informatie bij geloofwaardige bronnen.</a:t>
            </a:r>
          </a:p>
          <a:p>
            <a:pPr marL="742950" lvl="1" indent="-285750">
              <a:lnSpc>
                <a:spcPct val="107000"/>
              </a:lnSpc>
              <a:spcAft>
                <a:spcPts val="800"/>
              </a:spcAft>
              <a:buSzPts val="1000"/>
              <a:buFont typeface="Symbol" panose="05050102010706020507" pitchFamily="18" charset="2"/>
              <a:buChar char=""/>
              <a:tabLst>
                <a:tab pos="914400" algn="l"/>
              </a:tabLst>
            </a:pPr>
            <a:r>
              <a:rPr lang="nl-NL" sz="2100" kern="100" dirty="0">
                <a:effectLst/>
                <a:latin typeface="Calibri" panose="020F0502020204030204" pitchFamily="34" charset="0"/>
                <a:ea typeface="Calibri" panose="020F0502020204030204" pitchFamily="34" charset="0"/>
                <a:cs typeface="Times New Roman" panose="02020603050405020304" pitchFamily="18" charset="0"/>
              </a:rPr>
              <a:t>Deel betrouwbare informatie: Als het artikel inderdaad misleidend is, deel dan accurate informatie van gezaghebbende bronnen om de verkeerde informatie tegen te gaan.</a:t>
            </a:r>
          </a:p>
          <a:p>
            <a:pPr marL="742950" lvl="1" indent="-285750">
              <a:lnSpc>
                <a:spcPct val="107000"/>
              </a:lnSpc>
              <a:spcAft>
                <a:spcPts val="800"/>
              </a:spcAft>
              <a:buSzPts val="1000"/>
              <a:buFont typeface="Symbol" panose="05050102010706020507" pitchFamily="18" charset="2"/>
              <a:buChar char=""/>
              <a:tabLst>
                <a:tab pos="914400" algn="l"/>
              </a:tabLst>
            </a:pPr>
            <a:r>
              <a:rPr lang="nl-NL" sz="2100" kern="100" dirty="0">
                <a:effectLst/>
                <a:latin typeface="Calibri" panose="020F0502020204030204" pitchFamily="34" charset="0"/>
                <a:ea typeface="Calibri" panose="020F0502020204030204" pitchFamily="34" charset="0"/>
                <a:cs typeface="Times New Roman" panose="02020603050405020304" pitchFamily="18" charset="0"/>
              </a:rPr>
              <a:t>Ga in gesprek met de auteur of uitgever: Indien mogelijk, trek de geloofwaardigheid van het artikel in twijfel en vraag naar hun bronnen.</a:t>
            </a:r>
          </a:p>
          <a:p>
            <a:pPr marL="742950" lvl="1" indent="-285750">
              <a:lnSpc>
                <a:spcPct val="107000"/>
              </a:lnSpc>
              <a:spcAft>
                <a:spcPts val="800"/>
              </a:spcAft>
              <a:buSzPts val="1000"/>
              <a:buFont typeface="Symbol" panose="05050102010706020507" pitchFamily="18" charset="2"/>
              <a:buChar char=""/>
              <a:tabLst>
                <a:tab pos="914400" algn="l"/>
              </a:tabLst>
            </a:pPr>
            <a:r>
              <a:rPr lang="nl-NL" sz="2100" kern="100" dirty="0">
                <a:effectLst/>
                <a:latin typeface="Calibri" panose="020F0502020204030204" pitchFamily="34" charset="0"/>
                <a:ea typeface="Calibri" panose="020F0502020204030204" pitchFamily="34" charset="0"/>
                <a:cs typeface="Times New Roman" panose="02020603050405020304" pitchFamily="18" charset="0"/>
              </a:rPr>
              <a:t>Rapporteer de desinformatie: Gebruik rapportagemiddelen op sociale media om het misleidende artikel te markeren.</a:t>
            </a:r>
          </a:p>
          <a:p>
            <a:pPr marL="742950" lvl="1" indent="-285750">
              <a:lnSpc>
                <a:spcPct val="107000"/>
              </a:lnSpc>
              <a:spcAft>
                <a:spcPts val="800"/>
              </a:spcAft>
              <a:buSzPts val="1000"/>
              <a:buFont typeface="Symbol" panose="05050102010706020507" pitchFamily="18" charset="2"/>
              <a:buChar char=""/>
              <a:tabLst>
                <a:tab pos="914400" algn="l"/>
              </a:tabLst>
            </a:pPr>
            <a:r>
              <a:rPr lang="nl-NL" sz="2100" kern="100" dirty="0">
                <a:effectLst/>
                <a:latin typeface="Calibri" panose="020F0502020204030204" pitchFamily="34" charset="0"/>
                <a:ea typeface="Calibri" panose="020F0502020204030204" pitchFamily="34" charset="0"/>
                <a:cs typeface="Times New Roman" panose="02020603050405020304" pitchFamily="18" charset="0"/>
              </a:rPr>
              <a:t>Bevorder mediageletterdheid: Stimuleer kritisch denken en mediageletterdheid in uw sociale netwerk om de verspreiding van dergelijke informatiestoornis te voorkomen.</a:t>
            </a:r>
            <a:endParaRPr lang="sl-SI" sz="2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2000" i="1" kern="100" dirty="0">
                <a:effectLst/>
                <a:latin typeface="Calibri" panose="020F0502020204030204" pitchFamily="34" charset="0"/>
                <a:ea typeface="Calibri" panose="020F0502020204030204" pitchFamily="34" charset="0"/>
                <a:cs typeface="Times New Roman" panose="02020603050405020304" pitchFamily="18" charset="0"/>
              </a:rPr>
              <a:t>Door de Gibbs </a:t>
            </a:r>
            <a:r>
              <a:rPr lang="nl-NL" sz="2000" i="1" kern="100" dirty="0">
                <a:latin typeface="Calibri" panose="020F0502020204030204" pitchFamily="34" charset="0"/>
                <a:ea typeface="Calibri" panose="020F0502020204030204" pitchFamily="34" charset="0"/>
                <a:cs typeface="Times New Roman" panose="02020603050405020304" pitchFamily="18" charset="0"/>
              </a:rPr>
              <a:t>reflectiecyclus </a:t>
            </a:r>
            <a:r>
              <a:rPr lang="nl-NL" sz="2000" i="1" kern="100" dirty="0">
                <a:effectLst/>
                <a:latin typeface="Calibri" panose="020F0502020204030204" pitchFamily="34" charset="0"/>
                <a:ea typeface="Calibri" panose="020F0502020204030204" pitchFamily="34" charset="0"/>
                <a:cs typeface="Times New Roman" panose="02020603050405020304" pitchFamily="18" charset="0"/>
              </a:rPr>
              <a:t>toe te passen, kun je de situatie op een systematische manier benaderen, kritisch denken bevorderen en informatie op een verantwoorde manier delen in een tijdperk waarin verkeerde informatie welig tiert.</a:t>
            </a:r>
            <a:endParaRPr lang="de-AT" dirty="0"/>
          </a:p>
        </p:txBody>
      </p:sp>
    </p:spTree>
    <p:extLst>
      <p:ext uri="{BB962C8B-B14F-4D97-AF65-F5344CB8AC3E}">
        <p14:creationId xmlns:p14="http://schemas.microsoft.com/office/powerpoint/2010/main" val="2569553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idx="4294967295"/>
          </p:nvPr>
        </p:nvSpPr>
        <p:spPr>
          <a:xfrm>
            <a:off x="9193" y="-277185"/>
            <a:ext cx="11857935" cy="1782763"/>
          </a:xfrm>
        </p:spPr>
        <p:txBody>
          <a:bodyPr anchor="b">
            <a:normAutofit/>
          </a:bodyPr>
          <a:lstStyle/>
          <a:p>
            <a:pPr algn="ctr"/>
            <a:r>
              <a:rPr lang="en-US" sz="5400" dirty="0"/>
              <a:t>Modules</a:t>
            </a:r>
            <a:endParaRPr lang="el-GR" sz="5400" dirty="0"/>
          </a:p>
        </p:txBody>
      </p:sp>
      <p:graphicFrame>
        <p:nvGraphicFramePr>
          <p:cNvPr id="6" name="Διάγραμμα 5">
            <a:extLst>
              <a:ext uri="{FF2B5EF4-FFF2-40B4-BE49-F238E27FC236}">
                <a16:creationId xmlns:a16="http://schemas.microsoft.com/office/drawing/2014/main" id="{654CCD75-E89A-4C6C-BF75-D840AD726219}"/>
              </a:ext>
            </a:extLst>
          </p:cNvPr>
          <p:cNvGraphicFramePr/>
          <p:nvPr>
            <p:extLst>
              <p:ext uri="{D42A27DB-BD31-4B8C-83A1-F6EECF244321}">
                <p14:modId xmlns:p14="http://schemas.microsoft.com/office/powerpoint/2010/main" val="1004051221"/>
              </p:ext>
            </p:extLst>
          </p:nvPr>
        </p:nvGraphicFramePr>
        <p:xfrm>
          <a:off x="791283" y="2162175"/>
          <a:ext cx="4961817" cy="3443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Γραφικό 6">
            <a:extLst>
              <a:ext uri="{FF2B5EF4-FFF2-40B4-BE49-F238E27FC236}">
                <a16:creationId xmlns:a16="http://schemas.microsoft.com/office/drawing/2014/main" id="{5E0860D2-CD37-7A1F-1396-B964A1B9D31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5504" y="46380"/>
            <a:ext cx="2839621" cy="708203"/>
          </a:xfrm>
          <a:prstGeom prst="rect">
            <a:avLst/>
          </a:prstGeom>
        </p:spPr>
      </p:pic>
      <p:graphicFrame>
        <p:nvGraphicFramePr>
          <p:cNvPr id="9" name="Διάγραμμα 5">
            <a:extLst>
              <a:ext uri="{FF2B5EF4-FFF2-40B4-BE49-F238E27FC236}">
                <a16:creationId xmlns:a16="http://schemas.microsoft.com/office/drawing/2014/main" id="{0F6221FA-CCBB-7318-4AB1-8EA358DD88C7}"/>
              </a:ext>
            </a:extLst>
          </p:cNvPr>
          <p:cNvGraphicFramePr/>
          <p:nvPr>
            <p:extLst>
              <p:ext uri="{D42A27DB-BD31-4B8C-83A1-F6EECF244321}">
                <p14:modId xmlns:p14="http://schemas.microsoft.com/office/powerpoint/2010/main" val="2354709270"/>
              </p:ext>
            </p:extLst>
          </p:nvPr>
        </p:nvGraphicFramePr>
        <p:xfrm>
          <a:off x="6325308" y="1505578"/>
          <a:ext cx="4961817" cy="453663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Εικόνα 7"/>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4437" y="6278951"/>
            <a:ext cx="2798287" cy="564696"/>
          </a:xfrm>
          <a:prstGeom prst="rect">
            <a:avLst/>
          </a:prstGeom>
        </p:spPr>
      </p:pic>
    </p:spTree>
    <p:extLst>
      <p:ext uri="{BB962C8B-B14F-4D97-AF65-F5344CB8AC3E}">
        <p14:creationId xmlns:p14="http://schemas.microsoft.com/office/powerpoint/2010/main" val="1041830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7998" y="763376"/>
            <a:ext cx="11059692" cy="605096"/>
          </a:xfrm>
        </p:spPr>
        <p:txBody>
          <a:bodyPr/>
          <a:lstStyle/>
          <a:p>
            <a:r>
              <a:rPr lang="nl-NL" dirty="0"/>
              <a:t>Gibbs reflectiecyclus in de praktijk</a:t>
            </a:r>
            <a:endParaRPr lang="de-AT" dirty="0"/>
          </a:p>
        </p:txBody>
      </p:sp>
      <p:sp>
        <p:nvSpPr>
          <p:cNvPr id="3" name="Inhaltsplatzhalter 2"/>
          <p:cNvSpPr>
            <a:spLocks noGrp="1"/>
          </p:cNvSpPr>
          <p:nvPr>
            <p:ph idx="1"/>
          </p:nvPr>
        </p:nvSpPr>
        <p:spPr>
          <a:xfrm>
            <a:off x="557998" y="1522029"/>
            <a:ext cx="10574459" cy="4891086"/>
          </a:xfrm>
        </p:spPr>
        <p:txBody>
          <a:bodyPr>
            <a:normAutofit/>
          </a:bodyPr>
          <a:lstStyle/>
          <a:p>
            <a:pPr marL="0" indent="0">
              <a:lnSpc>
                <a:spcPct val="107000"/>
              </a:lnSpc>
              <a:spcAft>
                <a:spcPts val="800"/>
              </a:spcAft>
              <a:buNone/>
            </a:pPr>
            <a:r>
              <a:rPr lang="nl-NL"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Door de Gibbs Reflectiecyclus toe te passen, kun je de situatie op een systematische manier benaderen, kritisch denken bevorderen en informatie op een verantwoorde manier delen in een tijdperk waarin verkeerde informatie welig tiert.</a:t>
            </a:r>
            <a:endParaRPr lang="de-AT" dirty="0"/>
          </a:p>
        </p:txBody>
      </p:sp>
      <p:pic>
        <p:nvPicPr>
          <p:cNvPr id="5" name="Slika 4">
            <a:extLst>
              <a:ext uri="{FF2B5EF4-FFF2-40B4-BE49-F238E27FC236}">
                <a16:creationId xmlns:a16="http://schemas.microsoft.com/office/drawing/2014/main" id="{C84985EA-6371-823E-15A5-8485A453EC60}"/>
              </a:ext>
            </a:extLst>
          </p:cNvPr>
          <p:cNvPicPr>
            <a:picLocks noChangeAspect="1"/>
          </p:cNvPicPr>
          <p:nvPr/>
        </p:nvPicPr>
        <p:blipFill>
          <a:blip r:embed="rId3"/>
          <a:stretch>
            <a:fillRect/>
          </a:stretch>
        </p:blipFill>
        <p:spPr>
          <a:xfrm>
            <a:off x="2761610" y="2663057"/>
            <a:ext cx="6167234" cy="4109883"/>
          </a:xfrm>
          <a:prstGeom prst="rect">
            <a:avLst/>
          </a:prstGeom>
        </p:spPr>
      </p:pic>
      <p:sp>
        <p:nvSpPr>
          <p:cNvPr id="4" name="Ορθογώνιο 1">
            <a:extLst>
              <a:ext uri="{FF2B5EF4-FFF2-40B4-BE49-F238E27FC236}">
                <a16:creationId xmlns:a16="http://schemas.microsoft.com/office/drawing/2014/main" id="{2E817372-7504-2ABD-8E4E-B7E188934F79}"/>
              </a:ext>
            </a:extLst>
          </p:cNvPr>
          <p:cNvSpPr/>
          <p:nvPr/>
        </p:nvSpPr>
        <p:spPr>
          <a:xfrm>
            <a:off x="3418652" y="6566673"/>
            <a:ext cx="8772088" cy="276999"/>
          </a:xfrm>
          <a:prstGeom prst="rect">
            <a:avLst/>
          </a:prstGeom>
        </p:spPr>
        <p:txBody>
          <a:bodyPr wrap="square">
            <a:spAutoFit/>
          </a:bodyPr>
          <a:lstStyle/>
          <a:p>
            <a:pPr algn="r"/>
            <a:r>
              <a:rPr lang="en-US" sz="1200" dirty="0" err="1">
                <a:hlinkClick r:id="rId4"/>
              </a:rPr>
              <a:t>Bron</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291487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en-GB" sz="2400" dirty="0" err="1">
                <a:ea typeface="Adobe Gothic Std B"/>
              </a:rPr>
              <a:t>Referenties</a:t>
            </a:r>
            <a:r>
              <a:rPr lang="en-GB" sz="2400" dirty="0">
                <a:ea typeface="Adobe Gothic Std B"/>
              </a:rPr>
              <a:t> </a:t>
            </a:r>
            <a:r>
              <a:rPr lang="en-GB" sz="2400" dirty="0" err="1">
                <a:ea typeface="Adobe Gothic Std B"/>
              </a:rPr>
              <a:t>en</a:t>
            </a:r>
            <a:r>
              <a:rPr lang="en-GB" sz="2400" dirty="0">
                <a:ea typeface="Adobe Gothic Std B"/>
              </a:rPr>
              <a:t> </a:t>
            </a:r>
            <a:r>
              <a:rPr lang="en-GB" sz="2400" dirty="0" err="1">
                <a:ea typeface="Adobe Gothic Std B"/>
              </a:rPr>
              <a:t>verdere</a:t>
            </a:r>
            <a:r>
              <a:rPr lang="en-GB" sz="2400" dirty="0">
                <a:ea typeface="Adobe Gothic Std B"/>
              </a:rPr>
              <a:t> </a:t>
            </a:r>
            <a:r>
              <a:rPr lang="en-GB" sz="2400" dirty="0" err="1">
                <a:ea typeface="Adobe Gothic Std B"/>
              </a:rPr>
              <a:t>lectuur</a:t>
            </a:r>
            <a:endParaRPr lang="en-GB" sz="2400" dirty="0"/>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596571"/>
            <a:ext cx="10816017" cy="5069405"/>
          </a:xfrm>
        </p:spPr>
        <p:txBody>
          <a:bodyPr>
            <a:normAutofit/>
          </a:bodyPr>
          <a:lstStyle/>
          <a:p>
            <a:pPr marL="0" indent="0">
              <a:buNone/>
            </a:pPr>
            <a:endParaRPr lang="sl-SI" sz="1800" dirty="0"/>
          </a:p>
          <a:p>
            <a:pPr marL="0" indent="0">
              <a:buNone/>
            </a:pPr>
            <a:r>
              <a:rPr lang="sl-SI" sz="1800" dirty="0"/>
              <a:t>Altman, D. (2014). </a:t>
            </a:r>
            <a:r>
              <a:rPr lang="sl-SI" sz="1800" dirty="0" err="1"/>
              <a:t>The</a:t>
            </a:r>
            <a:r>
              <a:rPr lang="sl-SI" sz="1800" dirty="0"/>
              <a:t> </a:t>
            </a:r>
            <a:r>
              <a:rPr lang="sl-SI" sz="1800" dirty="0" err="1"/>
              <a:t>Mindfulness</a:t>
            </a:r>
            <a:r>
              <a:rPr lang="sl-SI" sz="1800" dirty="0"/>
              <a:t> </a:t>
            </a:r>
            <a:r>
              <a:rPr lang="sl-SI" sz="1800" dirty="0" err="1"/>
              <a:t>Toolbox</a:t>
            </a:r>
            <a:r>
              <a:rPr lang="sl-SI" sz="1800" dirty="0"/>
              <a:t>. </a:t>
            </a:r>
            <a:r>
              <a:rPr lang="sl-SI" sz="1800" dirty="0" err="1"/>
              <a:t>Eau</a:t>
            </a:r>
            <a:r>
              <a:rPr lang="sl-SI" sz="1800" dirty="0"/>
              <a:t> </a:t>
            </a:r>
            <a:r>
              <a:rPr lang="sl-SI" sz="1800" dirty="0" err="1"/>
              <a:t>Claire</a:t>
            </a:r>
            <a:r>
              <a:rPr lang="sl-SI" sz="1800" dirty="0"/>
              <a:t>, WI: PESI </a:t>
            </a:r>
            <a:r>
              <a:rPr lang="sl-SI" sz="1800" dirty="0" err="1"/>
              <a:t>Publishing</a:t>
            </a:r>
            <a:r>
              <a:rPr lang="sl-SI" sz="1800" dirty="0"/>
              <a:t> &amp; </a:t>
            </a:r>
            <a:r>
              <a:rPr lang="sl-SI" sz="1800" dirty="0" err="1"/>
              <a:t>Media</a:t>
            </a:r>
            <a:r>
              <a:rPr lang="sl-SI" sz="1800" dirty="0"/>
              <a:t>, </a:t>
            </a:r>
            <a:r>
              <a:rPr lang="sl-SI" sz="1800" dirty="0" err="1"/>
              <a:t>Inc</a:t>
            </a:r>
            <a:r>
              <a:rPr lang="sl-SI" sz="1800" dirty="0"/>
              <a:t>. </a:t>
            </a:r>
          </a:p>
          <a:p>
            <a:pPr marL="0" indent="0">
              <a:buNone/>
            </a:pPr>
            <a:r>
              <a:rPr lang="sl-SI" sz="1800" dirty="0" err="1"/>
              <a:t>Carrel</a:t>
            </a:r>
            <a:r>
              <a:rPr lang="sl-SI" sz="1800" dirty="0"/>
              <a:t>, S.E. (2001). </a:t>
            </a:r>
            <a:r>
              <a:rPr lang="sl-SI" sz="1800" dirty="0" err="1"/>
              <a:t>The</a:t>
            </a:r>
            <a:r>
              <a:rPr lang="sl-SI" sz="1800" dirty="0"/>
              <a:t> </a:t>
            </a:r>
            <a:r>
              <a:rPr lang="sl-SI" sz="1800" dirty="0" err="1"/>
              <a:t>Therapist</a:t>
            </a:r>
            <a:r>
              <a:rPr lang="sl-SI" sz="1800" dirty="0"/>
              <a:t> </a:t>
            </a:r>
            <a:r>
              <a:rPr lang="sl-SI" sz="1800" dirty="0" err="1"/>
              <a:t>Toolbox</a:t>
            </a:r>
            <a:r>
              <a:rPr lang="sl-SI" sz="1800" dirty="0"/>
              <a:t>. </a:t>
            </a:r>
            <a:r>
              <a:rPr lang="sl-SI" sz="1800" dirty="0" err="1"/>
              <a:t>Thousand</a:t>
            </a:r>
            <a:r>
              <a:rPr lang="sl-SI" sz="1800" dirty="0"/>
              <a:t> </a:t>
            </a:r>
            <a:r>
              <a:rPr lang="sl-SI" sz="1800" dirty="0" err="1"/>
              <a:t>Oaks</a:t>
            </a:r>
            <a:r>
              <a:rPr lang="sl-SI" sz="1800" dirty="0"/>
              <a:t>, </a:t>
            </a:r>
            <a:r>
              <a:rPr lang="sl-SI" sz="1800" dirty="0" err="1"/>
              <a:t>California</a:t>
            </a:r>
            <a:r>
              <a:rPr lang="sl-SI" sz="1800" dirty="0"/>
              <a:t>: Sage </a:t>
            </a:r>
            <a:r>
              <a:rPr lang="sl-SI" sz="1800" dirty="0" err="1"/>
              <a:t>Publications</a:t>
            </a:r>
            <a:r>
              <a:rPr lang="sl-SI" sz="1800" dirty="0"/>
              <a:t>, </a:t>
            </a:r>
            <a:r>
              <a:rPr lang="sl-SI" sz="1800" dirty="0" err="1"/>
              <a:t>Inc</a:t>
            </a:r>
            <a:r>
              <a:rPr lang="sl-SI" sz="1800" dirty="0"/>
              <a:t>. </a:t>
            </a:r>
          </a:p>
          <a:p>
            <a:pPr marL="0" indent="0">
              <a:buNone/>
            </a:pPr>
            <a:r>
              <a:rPr lang="sl-SI" sz="1800" dirty="0"/>
              <a:t>ECU Edith </a:t>
            </a:r>
            <a:r>
              <a:rPr lang="sl-SI" sz="1800" dirty="0" err="1"/>
              <a:t>Cowan</a:t>
            </a:r>
            <a:r>
              <a:rPr lang="sl-SI" sz="1800" dirty="0"/>
              <a:t>: </a:t>
            </a:r>
            <a:r>
              <a:rPr lang="sl-SI" sz="1800" dirty="0" err="1"/>
              <a:t>Curriculum</a:t>
            </a:r>
            <a:r>
              <a:rPr lang="sl-SI" sz="1800" dirty="0"/>
              <a:t> design: </a:t>
            </a:r>
            <a:r>
              <a:rPr lang="sl-SI" sz="1800" dirty="0" err="1"/>
              <a:t>Reflective</a:t>
            </a:r>
            <a:r>
              <a:rPr lang="sl-SI" sz="1800" dirty="0"/>
              <a:t> </a:t>
            </a:r>
            <a:r>
              <a:rPr lang="sl-SI" sz="1800" dirty="0" err="1"/>
              <a:t>Learning</a:t>
            </a:r>
            <a:r>
              <a:rPr lang="sl-SI" sz="1800" dirty="0"/>
              <a:t>. </a:t>
            </a:r>
            <a:r>
              <a:rPr lang="sl-SI" sz="1800" dirty="0" err="1"/>
              <a:t>Retrieved</a:t>
            </a:r>
            <a:r>
              <a:rPr lang="sl-SI" sz="1800" dirty="0"/>
              <a:t> </a:t>
            </a:r>
            <a:r>
              <a:rPr lang="sl-SI" sz="1800" dirty="0" err="1"/>
              <a:t>from</a:t>
            </a:r>
            <a:r>
              <a:rPr lang="sl-SI" sz="1800" dirty="0"/>
              <a:t>: </a:t>
            </a:r>
            <a:r>
              <a:rPr lang="sl-SI" sz="1800" dirty="0">
                <a:hlinkClick r:id="rId3"/>
              </a:rPr>
              <a:t>https://intranet.ecu.edu.au/learning/curriculum-design/teaching-strategies/reflective-learning</a:t>
            </a:r>
            <a:r>
              <a:rPr lang="sl-SI" sz="1800" dirty="0"/>
              <a:t> (September, 2023) </a:t>
            </a:r>
          </a:p>
          <a:p>
            <a:pPr marL="0" indent="0">
              <a:buNone/>
            </a:pPr>
            <a:r>
              <a:rPr lang="sl-SI" sz="1800" dirty="0" err="1"/>
              <a:t>Kassinove</a:t>
            </a:r>
            <a:r>
              <a:rPr lang="sl-SI" sz="1800" dirty="0"/>
              <a:t>. H. (2013). </a:t>
            </a:r>
            <a:r>
              <a:rPr lang="sl-SI" sz="1800" dirty="0" err="1"/>
              <a:t>Anger</a:t>
            </a:r>
            <a:r>
              <a:rPr lang="sl-SI" sz="1800" dirty="0"/>
              <a:t> </a:t>
            </a:r>
            <a:r>
              <a:rPr lang="sl-SI" sz="1800" dirty="0" err="1"/>
              <a:t>Disorders</a:t>
            </a:r>
            <a:r>
              <a:rPr lang="sl-SI" sz="1800" dirty="0"/>
              <a:t>. New York: </a:t>
            </a:r>
            <a:r>
              <a:rPr lang="sl-SI" sz="1800" dirty="0" err="1"/>
              <a:t>Routledge</a:t>
            </a:r>
            <a:r>
              <a:rPr lang="sl-SI" sz="1800" dirty="0"/>
              <a:t>, Taylor &amp; Francis </a:t>
            </a:r>
            <a:r>
              <a:rPr lang="sl-SI" sz="1800" dirty="0" err="1"/>
              <a:t>Group</a:t>
            </a:r>
            <a:r>
              <a:rPr lang="sl-SI" sz="1800" dirty="0"/>
              <a:t>. </a:t>
            </a:r>
          </a:p>
          <a:p>
            <a:pPr marL="0" indent="0">
              <a:buNone/>
            </a:pPr>
            <a:r>
              <a:rPr lang="sl-SI" sz="1800" dirty="0" err="1"/>
              <a:t>Poumpouras</a:t>
            </a:r>
            <a:r>
              <a:rPr lang="sl-SI" sz="1800" dirty="0"/>
              <a:t>, </a:t>
            </a:r>
            <a:r>
              <a:rPr lang="sl-SI" sz="1800" dirty="0" err="1"/>
              <a:t>Evy</a:t>
            </a:r>
            <a:r>
              <a:rPr lang="sl-SI" sz="1800" dirty="0"/>
              <a:t>. (2020). </a:t>
            </a:r>
            <a:r>
              <a:rPr lang="sl-SI" sz="1800" dirty="0" err="1"/>
              <a:t>Becoming</a:t>
            </a:r>
            <a:r>
              <a:rPr lang="sl-SI" sz="1800" dirty="0"/>
              <a:t> </a:t>
            </a:r>
            <a:r>
              <a:rPr lang="sl-SI" sz="1800" dirty="0" err="1"/>
              <a:t>Bulletproof</a:t>
            </a:r>
            <a:r>
              <a:rPr lang="sl-SI" sz="1800" dirty="0"/>
              <a:t>. London: </a:t>
            </a:r>
            <a:r>
              <a:rPr lang="sl-SI" sz="1800" dirty="0" err="1"/>
              <a:t>Icon</a:t>
            </a:r>
            <a:r>
              <a:rPr lang="sl-SI" sz="1800" dirty="0"/>
              <a:t> </a:t>
            </a:r>
            <a:r>
              <a:rPr lang="sl-SI" sz="1800" dirty="0" err="1"/>
              <a:t>Books</a:t>
            </a:r>
            <a:r>
              <a:rPr lang="sl-SI" sz="1800" dirty="0"/>
              <a:t> </a:t>
            </a:r>
            <a:r>
              <a:rPr lang="sl-SI" sz="1800" dirty="0" err="1"/>
              <a:t>Ltd</a:t>
            </a:r>
            <a:r>
              <a:rPr lang="sl-SI" sz="1800" dirty="0"/>
              <a:t>. </a:t>
            </a:r>
          </a:p>
          <a:p>
            <a:pPr marL="0" indent="0">
              <a:buNone/>
            </a:pPr>
            <a:r>
              <a:rPr lang="sl-SI" sz="1800" dirty="0"/>
              <a:t>Science </a:t>
            </a:r>
            <a:r>
              <a:rPr lang="sl-SI" sz="1800" dirty="0" err="1"/>
              <a:t>Direct</a:t>
            </a:r>
            <a:r>
              <a:rPr lang="sl-SI" sz="1800" dirty="0"/>
              <a:t>, Volume25, </a:t>
            </a:r>
            <a:r>
              <a:rPr lang="sl-SI" sz="1800" dirty="0" err="1"/>
              <a:t>Issue</a:t>
            </a:r>
            <a:r>
              <a:rPr lang="sl-SI" sz="1800" dirty="0"/>
              <a:t> 5.May 2021. </a:t>
            </a:r>
            <a:r>
              <a:rPr lang="sl-SI" sz="1800" dirty="0" err="1"/>
              <a:t>The</a:t>
            </a:r>
            <a:r>
              <a:rPr lang="sl-SI" sz="1800" dirty="0"/>
              <a:t> </a:t>
            </a:r>
            <a:r>
              <a:rPr lang="sl-SI" sz="1800" dirty="0" err="1"/>
              <a:t>Psychology</a:t>
            </a:r>
            <a:r>
              <a:rPr lang="sl-SI" sz="1800" dirty="0"/>
              <a:t> </a:t>
            </a:r>
            <a:r>
              <a:rPr lang="sl-SI" sz="1800" dirty="0" err="1"/>
              <a:t>of</a:t>
            </a:r>
            <a:r>
              <a:rPr lang="sl-SI" sz="1800" dirty="0"/>
              <a:t> </a:t>
            </a:r>
            <a:r>
              <a:rPr lang="sl-SI" sz="1800" dirty="0" err="1"/>
              <a:t>Fake</a:t>
            </a:r>
            <a:r>
              <a:rPr lang="sl-SI" sz="1800" dirty="0"/>
              <a:t> News: </a:t>
            </a:r>
            <a:r>
              <a:rPr lang="sl-SI" sz="1800" dirty="0" err="1"/>
              <a:t>Reasoning</a:t>
            </a:r>
            <a:r>
              <a:rPr lang="sl-SI" sz="1800" dirty="0"/>
              <a:t>. </a:t>
            </a:r>
            <a:r>
              <a:rPr lang="sl-SI" sz="1800" dirty="0" err="1"/>
              <a:t>Retrieved</a:t>
            </a:r>
            <a:r>
              <a:rPr lang="sl-SI" sz="1800" dirty="0"/>
              <a:t> </a:t>
            </a:r>
            <a:r>
              <a:rPr lang="sl-SI" sz="1800" dirty="0" err="1"/>
              <a:t>from</a:t>
            </a:r>
            <a:r>
              <a:rPr lang="sl-SI" sz="1800" dirty="0"/>
              <a:t>: </a:t>
            </a:r>
            <a:r>
              <a:rPr lang="sl-SI" sz="1800" dirty="0">
                <a:hlinkClick r:id="rId4"/>
              </a:rPr>
              <a:t>https://www.sciencedirect.com/science/article/pii/S1364661321000516</a:t>
            </a:r>
            <a:r>
              <a:rPr lang="sl-SI" sz="1800" dirty="0"/>
              <a:t> (September, 2023). </a:t>
            </a:r>
          </a:p>
          <a:p>
            <a:pPr marL="0" indent="0">
              <a:buNone/>
            </a:pPr>
            <a:r>
              <a:rPr lang="sl-SI" sz="1800" dirty="0" err="1"/>
              <a:t>Skills</a:t>
            </a:r>
            <a:r>
              <a:rPr lang="sl-SI" sz="1800" dirty="0"/>
              <a:t> </a:t>
            </a:r>
            <a:r>
              <a:rPr lang="sl-SI" sz="1800" dirty="0" err="1"/>
              <a:t>You</a:t>
            </a:r>
            <a:r>
              <a:rPr lang="sl-SI" sz="1800" dirty="0"/>
              <a:t> </a:t>
            </a:r>
            <a:r>
              <a:rPr lang="sl-SI" sz="1800" dirty="0" err="1"/>
              <a:t>Need</a:t>
            </a:r>
            <a:r>
              <a:rPr lang="sl-SI" sz="1800" dirty="0"/>
              <a:t>, </a:t>
            </a:r>
            <a:r>
              <a:rPr lang="sl-SI" sz="1800" dirty="0" err="1"/>
              <a:t>Helping</a:t>
            </a:r>
            <a:r>
              <a:rPr lang="sl-SI" sz="1800" dirty="0"/>
              <a:t> </a:t>
            </a:r>
            <a:r>
              <a:rPr lang="sl-SI" sz="1800" dirty="0" err="1"/>
              <a:t>you</a:t>
            </a:r>
            <a:r>
              <a:rPr lang="sl-SI" sz="1800" dirty="0"/>
              <a:t> </a:t>
            </a:r>
            <a:r>
              <a:rPr lang="sl-SI" sz="1800" dirty="0" err="1"/>
              <a:t>decelop</a:t>
            </a:r>
            <a:r>
              <a:rPr lang="sl-SI" sz="1800" dirty="0"/>
              <a:t> </a:t>
            </a:r>
            <a:r>
              <a:rPr lang="sl-SI" sz="1800" dirty="0" err="1"/>
              <a:t>life</a:t>
            </a:r>
            <a:r>
              <a:rPr lang="sl-SI" sz="1800" dirty="0"/>
              <a:t> </a:t>
            </a:r>
            <a:r>
              <a:rPr lang="sl-SI" sz="1800" dirty="0" err="1"/>
              <a:t>skills</a:t>
            </a:r>
            <a:r>
              <a:rPr lang="sl-SI" sz="1800" dirty="0"/>
              <a:t>. </a:t>
            </a:r>
            <a:r>
              <a:rPr lang="sl-SI" sz="1800" dirty="0" err="1"/>
              <a:t>Interpersonal</a:t>
            </a:r>
            <a:r>
              <a:rPr lang="sl-SI" sz="1800" dirty="0"/>
              <a:t> </a:t>
            </a:r>
            <a:r>
              <a:rPr lang="sl-SI" sz="1800" dirty="0" err="1"/>
              <a:t>Skills</a:t>
            </a:r>
            <a:r>
              <a:rPr lang="sl-SI" sz="1800" dirty="0"/>
              <a:t>. </a:t>
            </a:r>
            <a:r>
              <a:rPr lang="sl-SI" sz="1800" dirty="0" err="1"/>
              <a:t>Retrieved</a:t>
            </a:r>
            <a:r>
              <a:rPr lang="sl-SI" sz="1800" dirty="0"/>
              <a:t> </a:t>
            </a:r>
            <a:r>
              <a:rPr lang="sl-SI" sz="1800" dirty="0" err="1"/>
              <a:t>from</a:t>
            </a:r>
            <a:r>
              <a:rPr lang="sl-SI" sz="1800" dirty="0"/>
              <a:t>: </a:t>
            </a:r>
            <a:r>
              <a:rPr lang="sl-SI" sz="1800" dirty="0">
                <a:hlinkClick r:id="rId5"/>
              </a:rPr>
              <a:t>https://www.skillsyouneed.com/interpersonal-skills.html</a:t>
            </a:r>
            <a:r>
              <a:rPr lang="sl-SI" sz="1800" dirty="0"/>
              <a:t> (</a:t>
            </a:r>
            <a:r>
              <a:rPr lang="sl-SI" sz="1800" dirty="0" err="1"/>
              <a:t>Sepetmber</a:t>
            </a:r>
            <a:r>
              <a:rPr lang="sl-SI" sz="1800" dirty="0"/>
              <a:t>, 2023). </a:t>
            </a:r>
          </a:p>
          <a:p>
            <a:pPr marL="0" indent="0">
              <a:buNone/>
            </a:pPr>
            <a:r>
              <a:rPr lang="sl-SI" sz="1800" dirty="0" err="1"/>
              <a:t>University</a:t>
            </a:r>
            <a:r>
              <a:rPr lang="sl-SI" sz="1800" dirty="0"/>
              <a:t> </a:t>
            </a:r>
            <a:r>
              <a:rPr lang="sl-SI" sz="1800" dirty="0" err="1"/>
              <a:t>of</a:t>
            </a:r>
            <a:r>
              <a:rPr lang="sl-SI" sz="1800" dirty="0"/>
              <a:t> </a:t>
            </a:r>
            <a:r>
              <a:rPr lang="sl-SI" sz="1800" dirty="0" err="1"/>
              <a:t>Edinburgh</a:t>
            </a:r>
            <a:r>
              <a:rPr lang="sl-SI" sz="1800" dirty="0"/>
              <a:t>. </a:t>
            </a:r>
            <a:r>
              <a:rPr lang="sl-SI" sz="1800" dirty="0" err="1"/>
              <a:t>Reflection</a:t>
            </a:r>
            <a:r>
              <a:rPr lang="sl-SI" sz="1800" dirty="0"/>
              <a:t> </a:t>
            </a:r>
            <a:r>
              <a:rPr lang="sl-SI" sz="1800" dirty="0" err="1"/>
              <a:t>Toolkit</a:t>
            </a:r>
            <a:r>
              <a:rPr lang="sl-SI" sz="1800" dirty="0"/>
              <a:t>. </a:t>
            </a:r>
            <a:r>
              <a:rPr lang="sl-SI" sz="1800" dirty="0" err="1"/>
              <a:t>Retrieved</a:t>
            </a:r>
            <a:r>
              <a:rPr lang="sl-SI" sz="1800" dirty="0"/>
              <a:t> </a:t>
            </a:r>
            <a:r>
              <a:rPr lang="sl-SI" sz="1800" dirty="0" err="1"/>
              <a:t>from</a:t>
            </a:r>
            <a:r>
              <a:rPr lang="sl-SI" sz="1800" dirty="0"/>
              <a:t>: </a:t>
            </a:r>
            <a:r>
              <a:rPr lang="sl-SI" sz="1800" dirty="0">
                <a:hlinkClick r:id="rId6"/>
              </a:rPr>
              <a:t>https://www.ed.ac.uk/reflection/reflectors-toolkit/reflecting-on-experience</a:t>
            </a:r>
            <a:r>
              <a:rPr lang="sl-SI" sz="1800" dirty="0"/>
              <a:t>   (September, 2023) </a:t>
            </a:r>
          </a:p>
          <a:p>
            <a:endParaRPr lang="en-GB" sz="1800" dirty="0"/>
          </a:p>
          <a:p>
            <a:endParaRPr lang="en-GB" sz="1800" dirty="0"/>
          </a:p>
        </p:txBody>
      </p:sp>
    </p:spTree>
    <p:extLst>
      <p:ext uri="{BB962C8B-B14F-4D97-AF65-F5344CB8AC3E}">
        <p14:creationId xmlns:p14="http://schemas.microsoft.com/office/powerpoint/2010/main" val="37358107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en-GB" sz="2400" dirty="0" err="1">
                <a:ea typeface="Adobe Gothic Std B"/>
              </a:rPr>
              <a:t>Referenties</a:t>
            </a:r>
            <a:r>
              <a:rPr lang="en-GB" sz="2400" dirty="0">
                <a:ea typeface="Adobe Gothic Std B"/>
              </a:rPr>
              <a:t> </a:t>
            </a:r>
            <a:r>
              <a:rPr lang="en-GB" sz="2400" dirty="0" err="1">
                <a:ea typeface="Adobe Gothic Std B"/>
              </a:rPr>
              <a:t>en</a:t>
            </a:r>
            <a:r>
              <a:rPr lang="en-GB" sz="2400" dirty="0">
                <a:ea typeface="Adobe Gothic Std B"/>
              </a:rPr>
              <a:t> </a:t>
            </a:r>
            <a:r>
              <a:rPr lang="en-GB" sz="2400" dirty="0" err="1">
                <a:ea typeface="Adobe Gothic Std B"/>
              </a:rPr>
              <a:t>verdere</a:t>
            </a:r>
            <a:r>
              <a:rPr lang="en-GB" sz="2400" dirty="0">
                <a:ea typeface="Adobe Gothic Std B"/>
              </a:rPr>
              <a:t> </a:t>
            </a:r>
            <a:r>
              <a:rPr lang="en-GB" sz="2400" dirty="0" err="1">
                <a:ea typeface="Adobe Gothic Std B"/>
              </a:rPr>
              <a:t>lectuur</a:t>
            </a:r>
            <a:endParaRPr lang="en-GB" sz="2400" dirty="0"/>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596571"/>
            <a:ext cx="10816017" cy="5069405"/>
          </a:xfrm>
        </p:spPr>
        <p:txBody>
          <a:bodyPr>
            <a:normAutofit/>
          </a:bodyPr>
          <a:lstStyle/>
          <a:p>
            <a:pPr marL="0" indent="0">
              <a:buNone/>
            </a:pPr>
            <a:endParaRPr lang="sl-SI" sz="1800" dirty="0"/>
          </a:p>
          <a:p>
            <a:pPr marL="0" marR="0" lvl="0" indent="0" algn="l" defTabSz="914400" rtl="0" eaLnBrk="1" fontAlgn="auto" latinLnBrk="0" hangingPunct="1">
              <a:lnSpc>
                <a:spcPct val="100000"/>
              </a:lnSpc>
              <a:spcBef>
                <a:spcPts val="600"/>
              </a:spcBef>
              <a:spcAft>
                <a:spcPts val="600"/>
              </a:spcAft>
              <a:buClr>
                <a:srgbClr val="95C11F"/>
              </a:buClr>
              <a:buSzTx/>
              <a:buFont typeface="Wingdings" panose="05000000000000000000" pitchFamily="2" charset="2"/>
              <a:buNone/>
              <a:tabLst/>
              <a:defRPr/>
            </a:pP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University</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of</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Reading</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Practice-based</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and</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reflective</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learning</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Retrieved</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https://libguides.reading.ac.uk/reflective/thinking</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(September, 2023). </a:t>
            </a:r>
          </a:p>
          <a:p>
            <a:pPr marL="0" indent="0">
              <a:buNone/>
            </a:pPr>
            <a:r>
              <a:rPr lang="sl-SI" sz="1800" dirty="0" err="1"/>
              <a:t>Wardle</a:t>
            </a:r>
            <a:r>
              <a:rPr lang="sl-SI" sz="1800" dirty="0"/>
              <a:t>, C., </a:t>
            </a:r>
            <a:r>
              <a:rPr lang="sl-SI" sz="1800" dirty="0" err="1"/>
              <a:t>Derakhshan</a:t>
            </a:r>
            <a:r>
              <a:rPr lang="sl-SI" sz="1800" dirty="0"/>
              <a:t>, H. (2017). </a:t>
            </a:r>
            <a:r>
              <a:rPr lang="sl-SI" sz="1800" dirty="0" err="1"/>
              <a:t>Information</a:t>
            </a:r>
            <a:r>
              <a:rPr lang="sl-SI" sz="1800" dirty="0"/>
              <a:t> </a:t>
            </a:r>
            <a:r>
              <a:rPr lang="sl-SI" sz="1800" dirty="0" err="1"/>
              <a:t>Disorder</a:t>
            </a:r>
            <a:r>
              <a:rPr lang="sl-SI" sz="1800" dirty="0"/>
              <a:t> , </a:t>
            </a:r>
            <a:r>
              <a:rPr lang="sl-SI" sz="1800" dirty="0" err="1"/>
              <a:t>Toward</a:t>
            </a:r>
            <a:r>
              <a:rPr lang="sl-SI" sz="1800" dirty="0"/>
              <a:t> </a:t>
            </a:r>
            <a:r>
              <a:rPr lang="sl-SI" sz="1800" dirty="0" err="1"/>
              <a:t>an</a:t>
            </a:r>
            <a:r>
              <a:rPr lang="sl-SI" sz="1800" dirty="0"/>
              <a:t> </a:t>
            </a:r>
            <a:r>
              <a:rPr lang="sl-SI" sz="1800" dirty="0" err="1"/>
              <a:t>interdisciplinary</a:t>
            </a:r>
            <a:r>
              <a:rPr lang="sl-SI" sz="1800" dirty="0"/>
              <a:t> </a:t>
            </a:r>
            <a:r>
              <a:rPr lang="sl-SI" sz="1800" dirty="0" err="1"/>
              <a:t>framework</a:t>
            </a:r>
            <a:r>
              <a:rPr lang="sl-SI" sz="1800" dirty="0"/>
              <a:t> </a:t>
            </a:r>
            <a:r>
              <a:rPr lang="sl-SI" sz="1800" dirty="0" err="1"/>
              <a:t>for</a:t>
            </a:r>
            <a:r>
              <a:rPr lang="sl-SI" sz="1800" dirty="0"/>
              <a:t> </a:t>
            </a:r>
            <a:r>
              <a:rPr lang="sl-SI" sz="1800" dirty="0" err="1"/>
              <a:t>research</a:t>
            </a:r>
            <a:r>
              <a:rPr lang="sl-SI" sz="1800" dirty="0"/>
              <a:t> </a:t>
            </a:r>
            <a:r>
              <a:rPr lang="sl-SI" sz="1800" dirty="0" err="1"/>
              <a:t>and</a:t>
            </a:r>
            <a:r>
              <a:rPr lang="sl-SI" sz="1800" dirty="0"/>
              <a:t> </a:t>
            </a:r>
            <a:r>
              <a:rPr lang="sl-SI" sz="1800" dirty="0" err="1"/>
              <a:t>policy</a:t>
            </a:r>
            <a:r>
              <a:rPr lang="sl-SI" sz="1800" dirty="0"/>
              <a:t> </a:t>
            </a:r>
            <a:r>
              <a:rPr lang="sl-SI" sz="1800" dirty="0" err="1"/>
              <a:t>making</a:t>
            </a:r>
            <a:r>
              <a:rPr lang="sl-SI" sz="1800" dirty="0"/>
              <a:t>.  </a:t>
            </a:r>
            <a:r>
              <a:rPr lang="sl-SI" sz="1800" dirty="0" err="1"/>
              <a:t>Strasboutg</a:t>
            </a:r>
            <a:r>
              <a:rPr lang="sl-SI" sz="1800" dirty="0"/>
              <a:t>: </a:t>
            </a:r>
            <a:r>
              <a:rPr lang="sl-SI" sz="1800" dirty="0" err="1"/>
              <a:t>Council</a:t>
            </a:r>
            <a:r>
              <a:rPr lang="sl-SI" sz="1800" dirty="0"/>
              <a:t> </a:t>
            </a:r>
            <a:r>
              <a:rPr lang="sl-SI" sz="1800" dirty="0" err="1"/>
              <a:t>of</a:t>
            </a:r>
            <a:r>
              <a:rPr lang="sl-SI" sz="1800" dirty="0"/>
              <a:t> </a:t>
            </a:r>
            <a:r>
              <a:rPr lang="sl-SI" sz="1800" dirty="0" err="1"/>
              <a:t>Europe</a:t>
            </a:r>
            <a:r>
              <a:rPr lang="sl-SI" sz="1800" dirty="0"/>
              <a:t> F-67075. </a:t>
            </a:r>
            <a:endParaRPr lang="en-GB" sz="1800" dirty="0"/>
          </a:p>
          <a:p>
            <a:endParaRPr lang="en-GB" sz="1800" dirty="0"/>
          </a:p>
          <a:p>
            <a:endParaRPr lang="en-GB" sz="1800" dirty="0"/>
          </a:p>
        </p:txBody>
      </p:sp>
    </p:spTree>
    <p:extLst>
      <p:ext uri="{BB962C8B-B14F-4D97-AF65-F5344CB8AC3E}">
        <p14:creationId xmlns:p14="http://schemas.microsoft.com/office/powerpoint/2010/main" val="215481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599736" y="2433105"/>
            <a:ext cx="2612304" cy="2612304"/>
          </a:xfrm>
          <a:prstGeom prst="rect">
            <a:avLst/>
          </a:prstGeom>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210313" y="4867475"/>
            <a:ext cx="53911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libri Light" panose="020F0302020204030204"/>
                <a:ea typeface="+mn-ea"/>
                <a:cs typeface="+mn-cs"/>
              </a:rPr>
              <a:t>Gefeliciteerd</a:t>
            </a: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a:t>
            </a:r>
            <a: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rPr>
              <a:t/>
            </a:r>
            <a:br>
              <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U </a:t>
            </a:r>
            <a:r>
              <a:rPr kumimoji="0" lang="en-US" sz="1800" b="1" i="0" u="none" strike="noStrike" kern="1200" cap="none" spc="0" normalizeH="0" baseline="0" noProof="0" dirty="0" err="1">
                <a:ln>
                  <a:noFill/>
                </a:ln>
                <a:solidFill>
                  <a:prstClr val="white"/>
                </a:solidFill>
                <a:effectLst/>
                <a:uLnTx/>
                <a:uFillTx/>
                <a:latin typeface="Calibri Light" panose="020F0302020204030204"/>
                <a:ea typeface="+mn-ea"/>
                <a:cs typeface="+mn-cs"/>
              </a:rPr>
              <a:t>hebt</a:t>
            </a: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Light" panose="020F0302020204030204"/>
                <a:ea typeface="+mn-ea"/>
                <a:cs typeface="+mn-cs"/>
              </a:rPr>
              <a:t>dit</a:t>
            </a: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Light" panose="020F0302020204030204"/>
                <a:ea typeface="+mn-ea"/>
                <a:cs typeface="+mn-cs"/>
              </a:rPr>
              <a:t>deel</a:t>
            </a:r>
            <a:r>
              <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Light" panose="020F0302020204030204"/>
                <a:ea typeface="+mn-ea"/>
                <a:cs typeface="+mn-cs"/>
              </a:rPr>
              <a:t>voltooid</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5" name="Picture 2">
            <a:extLst>
              <a:ext uri="{FF2B5EF4-FFF2-40B4-BE49-F238E27FC236}">
                <a16:creationId xmlns:a16="http://schemas.microsoft.com/office/drawing/2014/main" id="{820CF07E-63BD-943B-4C02-57982ED82E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7373" y="6234021"/>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5">
            <a:extLst>
              <a:ext uri="{FF2B5EF4-FFF2-40B4-BE49-F238E27FC236}">
                <a16:creationId xmlns:a16="http://schemas.microsoft.com/office/drawing/2014/main" id="{44116D37-2457-87B8-D92F-855339CFE361}"/>
              </a:ext>
            </a:extLst>
          </p:cNvPr>
          <p:cNvSpPr/>
          <p:nvPr/>
        </p:nvSpPr>
        <p:spPr>
          <a:xfrm>
            <a:off x="2722651" y="6258631"/>
            <a:ext cx="7859855" cy="632422"/>
          </a:xfrm>
          <a:prstGeom prst="rect">
            <a:avLst/>
          </a:prstGeom>
        </p:spPr>
        <p:txBody>
          <a:bodyPr vert="horz" lIns="91440" tIns="45720" rIns="91440" bIns="45720" rtlCol="0" anchor="ctr">
            <a:normAutofit/>
          </a:bodyPr>
          <a:lstStyle/>
          <a:p>
            <a:pPr algn="l" rtl="0" fontAlgn="base"/>
            <a:r>
              <a:rPr lang="nl-NL" sz="1100" i="0" u="none" strike="noStrike" dirty="0">
                <a:solidFill>
                  <a:srgbClr val="808080"/>
                </a:solidFill>
                <a:effectLst/>
                <a:latin typeface="Calibri Light" panose="020F0302020204030204" pitchFamily="34" charset="0"/>
              </a:rPr>
              <a:t>Gefinancierd door de Europese Unie. De hier geuite ideeën en meningen komen echter uitsluitend voor rekening van de auteur(s) en geven niet noodzakelijkerwijs die van de Europese Unie of het Europese Uitvoerende Agentschap onderwijs en cultuur (EACEA) weer. Noch de Europese Unie, noch het EACEA kan ervoor aansprakelijk worden gesteld.</a:t>
            </a:r>
            <a:r>
              <a:rPr lang="nl-NL" sz="1100" i="0" dirty="0">
                <a:solidFill>
                  <a:srgbClr val="808080"/>
                </a:solidFill>
                <a:effectLst/>
                <a:latin typeface="Calibri Light" panose="020F0302020204030204" pitchFamily="34" charset="0"/>
              </a:rPr>
              <a:t>​</a:t>
            </a:r>
            <a:endParaRPr lang="nl-NL" sz="800" i="0" dirty="0">
              <a:effectLst/>
            </a:endParaRPr>
          </a:p>
        </p:txBody>
      </p:sp>
      <p:sp>
        <p:nvSpPr>
          <p:cNvPr id="4" name="Title 3">
            <a:extLst>
              <a:ext uri="{FF2B5EF4-FFF2-40B4-BE49-F238E27FC236}">
                <a16:creationId xmlns:a16="http://schemas.microsoft.com/office/drawing/2014/main" id="{A5830B8B-25B5-4DAD-5AA5-C563F5FA438F}"/>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3246019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en-US" sz="2200" b="1" dirty="0" err="1"/>
              <a:t>Doelstellingen</a:t>
            </a:r>
            <a:endParaRPr lang="el-GR" dirty="0"/>
          </a:p>
        </p:txBody>
      </p:sp>
      <p:pic>
        <p:nvPicPr>
          <p:cNvPr id="15" name="Γραφικό 14" descr="Στόχος με συμπαγές γέμισμα">
            <a:extLst>
              <a:ext uri="{FF2B5EF4-FFF2-40B4-BE49-F238E27FC236}">
                <a16:creationId xmlns:a16="http://schemas.microsoft.com/office/drawing/2014/main" id="{4313419D-52B3-4469-9529-313D9EB0AF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412367" y="2213810"/>
            <a:ext cx="3779633" cy="3779633"/>
          </a:xfrm>
          <a:prstGeom prst="rect">
            <a:avLst/>
          </a:prstGeom>
        </p:spPr>
      </p:pic>
      <p:sp>
        <p:nvSpPr>
          <p:cNvPr id="5" name="Θέση περιεχομένου 4">
            <a:extLst>
              <a:ext uri="{FF2B5EF4-FFF2-40B4-BE49-F238E27FC236}">
                <a16:creationId xmlns:a16="http://schemas.microsoft.com/office/drawing/2014/main" id="{A8A9FD9A-D149-4CB3-A9BB-556DD2E24D3A}"/>
              </a:ext>
            </a:extLst>
          </p:cNvPr>
          <p:cNvSpPr>
            <a:spLocks noGrp="1"/>
          </p:cNvSpPr>
          <p:nvPr>
            <p:ph idx="1"/>
          </p:nvPr>
        </p:nvSpPr>
        <p:spPr>
          <a:xfrm>
            <a:off x="570032" y="2340545"/>
            <a:ext cx="8121543" cy="3779632"/>
          </a:xfrm>
        </p:spPr>
        <p:txBody>
          <a:bodyPr>
            <a:normAutofit fontScale="77500" lnSpcReduction="20000"/>
          </a:bodyPr>
          <a:lstStyle/>
          <a:p>
            <a:pPr>
              <a:buClr>
                <a:srgbClr val="95C11F"/>
              </a:buClr>
              <a:buFont typeface="Wingdings" panose="05000000000000000000" pitchFamily="2" charset="2"/>
              <a:buChar char="ü"/>
            </a:pPr>
            <a:r>
              <a:rPr lang="nl-NL" sz="2400" dirty="0"/>
              <a:t>Het vermogen ontwikkelen om kritisch na te denken over informatie, feiten van meningen te onderscheiden en de geloofwaardigheid en betrouwbaarheid van bronnen te beoordelen.</a:t>
            </a:r>
          </a:p>
          <a:p>
            <a:pPr>
              <a:buClr>
                <a:srgbClr val="95C11F"/>
              </a:buClr>
              <a:buFont typeface="Wingdings" panose="05000000000000000000" pitchFamily="2" charset="2"/>
              <a:buChar char="ü"/>
            </a:pPr>
            <a:r>
              <a:rPr lang="nl-NL" sz="2400" dirty="0"/>
              <a:t>De verschillende mediakanalen en -platforms begrijpen, en vooroordelen en propaganda herkennen.</a:t>
            </a:r>
          </a:p>
          <a:p>
            <a:pPr>
              <a:buClr>
                <a:srgbClr val="95C11F"/>
              </a:buClr>
              <a:buFont typeface="Wingdings" panose="05000000000000000000" pitchFamily="2" charset="2"/>
              <a:buChar char="ü"/>
            </a:pPr>
            <a:r>
              <a:rPr lang="nl-NL" sz="2400" dirty="0"/>
              <a:t>De nauwkeurigheid van informatie controleren door middel van </a:t>
            </a:r>
            <a:r>
              <a:rPr lang="nl-NL" sz="2400" dirty="0" err="1"/>
              <a:t>factchecking</a:t>
            </a:r>
            <a:r>
              <a:rPr lang="nl-NL" sz="2400" dirty="0"/>
              <a:t>, kruisverwijzingen en het beoordelen van de kwalificaties van auteurs en bronnen.</a:t>
            </a:r>
          </a:p>
          <a:p>
            <a:pPr>
              <a:buClr>
                <a:srgbClr val="95C11F"/>
              </a:buClr>
              <a:buFont typeface="Wingdings" panose="05000000000000000000" pitchFamily="2" charset="2"/>
              <a:buChar char="ü"/>
            </a:pPr>
            <a:r>
              <a:rPr lang="nl-NL" sz="2400" dirty="0"/>
              <a:t>De ethische implicaties van het delen en verspreiden van informatie onderzoeken, en het belang van het vermijden van de verspreiding van verkeerde informatie.</a:t>
            </a:r>
          </a:p>
          <a:p>
            <a:pPr>
              <a:buClr>
                <a:srgbClr val="95C11F"/>
              </a:buClr>
              <a:buFont typeface="Wingdings" panose="05000000000000000000" pitchFamily="2" charset="2"/>
              <a:buChar char="ü"/>
            </a:pPr>
            <a:r>
              <a:rPr lang="nl-NL" sz="2400" dirty="0"/>
              <a:t>Het belang benadrukken van constructieve dialoog en samenwerking bij het aanpakken van informatiestoornis.</a:t>
            </a:r>
            <a:endParaRPr lang="en-GB" sz="2400" dirty="0"/>
          </a:p>
        </p:txBody>
      </p:sp>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a:xfrm>
            <a:off x="566154" y="892355"/>
            <a:ext cx="11059692" cy="605096"/>
          </a:xfrm>
        </p:spPr>
        <p:txBody>
          <a:bodyPr/>
          <a:lstStyle/>
          <a:p>
            <a:r>
              <a:rPr lang="sl-SI" dirty="0"/>
              <a:t>Introducti</a:t>
            </a:r>
            <a:r>
              <a:rPr lang="nl-NL" dirty="0"/>
              <a:t>e</a:t>
            </a:r>
            <a:r>
              <a:rPr lang="sl-SI" dirty="0"/>
              <a:t>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66154" y="1567784"/>
            <a:ext cx="7326368" cy="4865977"/>
          </a:xfrm>
        </p:spPr>
        <p:txBody>
          <a:bodyPr>
            <a:normAutofit fontScale="85000" lnSpcReduction="10000"/>
          </a:bodyPr>
          <a:lstStyle/>
          <a:p>
            <a:pPr marL="0" indent="0">
              <a:lnSpc>
                <a:spcPct val="120000"/>
              </a:lnSpc>
              <a:buNone/>
            </a:pPr>
            <a:r>
              <a:rPr lang="nl-NL" sz="2200" b="1" i="0" dirty="0">
                <a:solidFill>
                  <a:srgbClr val="333333"/>
                </a:solidFill>
                <a:effectLst/>
              </a:rPr>
              <a:t>De terminologie van reflectie </a:t>
            </a:r>
            <a:r>
              <a:rPr lang="nl-NL" sz="2200" i="0" dirty="0">
                <a:solidFill>
                  <a:srgbClr val="333333"/>
                </a:solidFill>
                <a:effectLst/>
              </a:rPr>
              <a:t>verwijst naar de cognitieve processen van denken en oordelen, die ons in staat stellen om een nauwkeuriger begrip te krijgen van de betekenis en de dimensies van een specifiek fenomeen, gebeurtenis of gedrag.</a:t>
            </a:r>
          </a:p>
          <a:p>
            <a:pPr marL="0" indent="0">
              <a:lnSpc>
                <a:spcPct val="120000"/>
              </a:lnSpc>
              <a:buNone/>
            </a:pPr>
            <a:r>
              <a:rPr lang="nl-NL" sz="2200" b="1" i="0" dirty="0">
                <a:solidFill>
                  <a:srgbClr val="333333"/>
                </a:solidFill>
                <a:effectLst/>
              </a:rPr>
              <a:t>Zelfreflectie </a:t>
            </a:r>
            <a:r>
              <a:rPr lang="nl-NL" sz="2200" i="0" dirty="0">
                <a:solidFill>
                  <a:srgbClr val="333333"/>
                </a:solidFill>
                <a:effectLst/>
              </a:rPr>
              <a:t>stelt ons in staat om ons meer bewust te worden van onze eigen manier van handelen, denken en voelen en biedt ons de mogelijkheid om te leren over onszelf, te leren over anderen en relaties en biedt ons vele ontwikkelingsvoordelen die ons mensen helpen om effectiever samen te werken.</a:t>
            </a:r>
          </a:p>
          <a:p>
            <a:pPr marL="0" indent="0">
              <a:lnSpc>
                <a:spcPct val="120000"/>
              </a:lnSpc>
              <a:buNone/>
            </a:pPr>
            <a:r>
              <a:rPr lang="nl-NL" sz="2200" b="1" i="0" dirty="0">
                <a:solidFill>
                  <a:srgbClr val="333333"/>
                </a:solidFill>
                <a:effectLst/>
              </a:rPr>
              <a:t>Reflectie en informatiestoornis </a:t>
            </a:r>
            <a:r>
              <a:rPr lang="nl-NL" sz="2200" i="0" dirty="0">
                <a:solidFill>
                  <a:srgbClr val="333333"/>
                </a:solidFill>
                <a:effectLst/>
              </a:rPr>
              <a:t>zijn onderling verbonden begrippen die relevant zijn voor de manier waarop informatie wordt verspreid, geconsumeerd en verwerkt in de context van het hedendaagse digitale tijdperk. In de afgelopen jaren is hun belang aanzienlijk toegenomen, vooral in het licht van de opkomst van sociale media en online platforms.</a:t>
            </a:r>
            <a:endParaRPr lang="en-GB" sz="2200" i="0" dirty="0">
              <a:solidFill>
                <a:srgbClr val="333333"/>
              </a:solidFill>
              <a:effectLst/>
            </a:endParaRPr>
          </a:p>
        </p:txBody>
      </p:sp>
      <p:sp>
        <p:nvSpPr>
          <p:cNvPr id="2" name="Ορθογώνιο 1">
            <a:extLst>
              <a:ext uri="{FF2B5EF4-FFF2-40B4-BE49-F238E27FC236}">
                <a16:creationId xmlns:a16="http://schemas.microsoft.com/office/drawing/2014/main" id="{E8EEE4EC-63E9-6972-430F-CC14A4417D7F}"/>
              </a:ext>
            </a:extLst>
          </p:cNvPr>
          <p:cNvSpPr/>
          <p:nvPr/>
        </p:nvSpPr>
        <p:spPr>
          <a:xfrm>
            <a:off x="3419912" y="6581001"/>
            <a:ext cx="8772088" cy="276999"/>
          </a:xfrm>
          <a:prstGeom prst="rect">
            <a:avLst/>
          </a:prstGeom>
        </p:spPr>
        <p:txBody>
          <a:bodyPr wrap="square">
            <a:spAutoFit/>
          </a:bodyPr>
          <a:lstStyle/>
          <a:p>
            <a:pPr algn="r"/>
            <a:r>
              <a:rPr lang="en-US" sz="1200" dirty="0" err="1">
                <a:hlinkClick r:id="rId3"/>
              </a:rPr>
              <a:t>Bron</a:t>
            </a:r>
            <a:r>
              <a:rPr lang="en-US" sz="1200" dirty="0"/>
              <a:t> | </a:t>
            </a:r>
            <a:r>
              <a:rPr lang="en-US" sz="1200" dirty="0" err="1">
                <a:hlinkClick r:id="rId4"/>
              </a:rPr>
              <a:t>Pixabay</a:t>
            </a:r>
            <a:r>
              <a:rPr lang="en-US" sz="1200" dirty="0">
                <a:hlinkClick r:id="rId4"/>
              </a:rPr>
              <a:t> license</a:t>
            </a:r>
            <a:endParaRPr lang="en-US" sz="1200" dirty="0"/>
          </a:p>
        </p:txBody>
      </p:sp>
      <p:pic>
        <p:nvPicPr>
          <p:cNvPr id="7" name="Εικόνα 6" descr="Εικόνα που περιέχει μάτια, κοντινή λήψη, εκκλησιαστικό όργανο, ίριδα&#10;&#10;Περιγραφή που δημιουργήθηκε αυτόματα">
            <a:extLst>
              <a:ext uri="{FF2B5EF4-FFF2-40B4-BE49-F238E27FC236}">
                <a16:creationId xmlns:a16="http://schemas.microsoft.com/office/drawing/2014/main" id="{3943627A-1B1F-5BC9-81F2-EC15B3681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0331" y="1729438"/>
            <a:ext cx="4251669" cy="1418330"/>
          </a:xfrm>
          <a:prstGeom prst="rect">
            <a:avLst/>
          </a:prstGeom>
        </p:spPr>
      </p:pic>
    </p:spTree>
    <p:extLst>
      <p:ext uri="{BB962C8B-B14F-4D97-AF65-F5344CB8AC3E}">
        <p14:creationId xmlns:p14="http://schemas.microsoft.com/office/powerpoint/2010/main" val="4236537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a:t>Wat zijn reflectieve vaardigheden?</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7511944" cy="4865977"/>
          </a:xfrm>
        </p:spPr>
        <p:txBody>
          <a:bodyPr>
            <a:normAutofit fontScale="92500" lnSpcReduction="10000"/>
          </a:bodyPr>
          <a:lstStyle/>
          <a:p>
            <a:pPr marL="0" indent="0">
              <a:lnSpc>
                <a:spcPct val="120000"/>
              </a:lnSpc>
              <a:buNone/>
            </a:pPr>
            <a:r>
              <a:rPr lang="nl-NL" sz="2200" b="1" i="0" dirty="0">
                <a:solidFill>
                  <a:srgbClr val="333333"/>
                </a:solidFill>
                <a:effectLst/>
              </a:rPr>
              <a:t>Reflectieve vaardigheden </a:t>
            </a:r>
            <a:r>
              <a:rPr lang="nl-NL" sz="2200" i="0" dirty="0">
                <a:solidFill>
                  <a:srgbClr val="333333"/>
                </a:solidFill>
                <a:effectLst/>
              </a:rPr>
              <a:t>omvatten een reeks cognitieve en emotionele vaardigheden die mensen in staat stellen om kritisch te beoordelen, te evalueren en succesvol door informatie te navigeren. Het verwerven en toepassen van deze vaardigheden is van het grootste belang voor mensen om het informatielandschap effectief te doorkruisen en te begrijpen, met name binnen het domein van de informatiestoornis, waarmee de verspreiding van onjuiste of misleidende informatie wordt aangeduid.</a:t>
            </a:r>
          </a:p>
          <a:p>
            <a:pPr marL="0" indent="0">
              <a:lnSpc>
                <a:spcPct val="120000"/>
              </a:lnSpc>
              <a:buNone/>
            </a:pPr>
            <a:r>
              <a:rPr lang="nl-NL" sz="2200" i="0" dirty="0">
                <a:solidFill>
                  <a:srgbClr val="333333"/>
                </a:solidFill>
                <a:effectLst/>
              </a:rPr>
              <a:t>Daarom spelen ze een cruciale rol bij het aanpakken van informatiestoornissen door een samenleving te bevorderen die beter opgeleid is en onderscheidingsvermogen heeft. De aanwezigheid van informatiestoornissen kan leiden tot een toestand van verbijstering, scepsis, sociale en politieke fragmentatie en polarisatie.</a:t>
            </a:r>
            <a:endParaRPr lang="en-GB" sz="2200" i="0" dirty="0">
              <a:solidFill>
                <a:srgbClr val="333333"/>
              </a:solidFill>
              <a:effectLst/>
            </a:endParaRPr>
          </a:p>
        </p:txBody>
      </p:sp>
      <p:pic>
        <p:nvPicPr>
          <p:cNvPr id="2" name="Slika 1">
            <a:extLst>
              <a:ext uri="{FF2B5EF4-FFF2-40B4-BE49-F238E27FC236}">
                <a16:creationId xmlns:a16="http://schemas.microsoft.com/office/drawing/2014/main" id="{E8C0D613-8986-814A-9857-7493A7495698}"/>
              </a:ext>
            </a:extLst>
          </p:cNvPr>
          <p:cNvPicPr>
            <a:picLocks noChangeAspect="1"/>
          </p:cNvPicPr>
          <p:nvPr/>
        </p:nvPicPr>
        <p:blipFill>
          <a:blip r:embed="rId3"/>
          <a:stretch>
            <a:fillRect/>
          </a:stretch>
        </p:blipFill>
        <p:spPr>
          <a:xfrm>
            <a:off x="7547165" y="1415598"/>
            <a:ext cx="4644835" cy="3339637"/>
          </a:xfrm>
          <a:prstGeom prst="rect">
            <a:avLst/>
          </a:prstGeom>
        </p:spPr>
      </p:pic>
      <p:sp>
        <p:nvSpPr>
          <p:cNvPr id="3" name="Ορθογώνιο 1">
            <a:extLst>
              <a:ext uri="{FF2B5EF4-FFF2-40B4-BE49-F238E27FC236}">
                <a16:creationId xmlns:a16="http://schemas.microsoft.com/office/drawing/2014/main" id="{ADA8D1EA-F5A8-E0CA-D890-FFC5BC36E516}"/>
              </a:ext>
            </a:extLst>
          </p:cNvPr>
          <p:cNvSpPr/>
          <p:nvPr/>
        </p:nvSpPr>
        <p:spPr>
          <a:xfrm>
            <a:off x="3419912" y="6581001"/>
            <a:ext cx="8772088" cy="276999"/>
          </a:xfrm>
          <a:prstGeom prst="rect">
            <a:avLst/>
          </a:prstGeom>
        </p:spPr>
        <p:txBody>
          <a:bodyPr wrap="square">
            <a:spAutoFit/>
          </a:bodyPr>
          <a:lstStyle/>
          <a:p>
            <a:pPr algn="r"/>
            <a:r>
              <a:rPr lang="en-US" sz="1200" dirty="0" err="1">
                <a:hlinkClick r:id="rId4"/>
              </a:rPr>
              <a:t>Bron</a:t>
            </a:r>
            <a:r>
              <a:rPr lang="en-US" sz="1200" dirty="0"/>
              <a:t> | </a:t>
            </a:r>
            <a:r>
              <a:rPr lang="en-US" sz="1200" dirty="0" err="1">
                <a:hlinkClick r:id="rId5"/>
              </a:rPr>
              <a:t>Pixabay</a:t>
            </a:r>
            <a:r>
              <a:rPr lang="en-US" sz="1200" dirty="0">
                <a:hlinkClick r:id="rId5"/>
              </a:rPr>
              <a:t> license</a:t>
            </a:r>
            <a:endParaRPr lang="en-US" sz="1200" dirty="0"/>
          </a:p>
        </p:txBody>
      </p:sp>
    </p:spTree>
    <p:extLst>
      <p:ext uri="{BB962C8B-B14F-4D97-AF65-F5344CB8AC3E}">
        <p14:creationId xmlns:p14="http://schemas.microsoft.com/office/powerpoint/2010/main" val="737204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a:t>Reflectieve vaardigheden en informatiestoornissen</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8" y="1799999"/>
            <a:ext cx="10226115" cy="4865977"/>
          </a:xfrm>
        </p:spPr>
        <p:txBody>
          <a:bodyPr>
            <a:normAutofit/>
          </a:bodyPr>
          <a:lstStyle/>
          <a:p>
            <a:pPr marL="0" indent="0">
              <a:lnSpc>
                <a:spcPct val="107000"/>
              </a:lnSpc>
              <a:spcAft>
                <a:spcPts val="800"/>
              </a:spcAft>
              <a:buNone/>
            </a:pPr>
            <a:r>
              <a:rPr lang="nl-NL" sz="2400" kern="100" dirty="0">
                <a:effectLst/>
                <a:latin typeface="Calibri" panose="020F0502020204030204" pitchFamily="34" charset="0"/>
                <a:ea typeface="Calibri" panose="020F0502020204030204" pitchFamily="34" charset="0"/>
                <a:cs typeface="Times New Roman" panose="02020603050405020304" pitchFamily="18" charset="0"/>
              </a:rPr>
              <a:t>Als je een informatiestoornis probeert te begrijpen, is het handig om deze te analyseren aan de hand van drie verschillende componenten:</a:t>
            </a:r>
            <a:r>
              <a:rPr lang="sl-SI"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914400" lvl="1" indent="-457200">
              <a:lnSpc>
                <a:spcPct val="107000"/>
              </a:lnSpc>
              <a:spcAft>
                <a:spcPts val="800"/>
              </a:spcAft>
              <a:buFont typeface="+mj-lt"/>
              <a:buAutoNum type="arabicPeriod"/>
            </a:pPr>
            <a:r>
              <a:rPr lang="nl-NL" b="1" kern="100" dirty="0">
                <a:effectLst/>
                <a:latin typeface="Calibri" panose="020F0502020204030204" pitchFamily="34" charset="0"/>
                <a:ea typeface="Calibri" panose="020F0502020204030204" pitchFamily="34" charset="0"/>
                <a:cs typeface="Times New Roman" panose="02020603050405020304" pitchFamily="18" charset="0"/>
              </a:rPr>
              <a:t>Agent. </a:t>
            </a:r>
            <a:r>
              <a:rPr lang="nl-NL" kern="100" dirty="0">
                <a:effectLst/>
                <a:latin typeface="Calibri" panose="020F0502020204030204" pitchFamily="34" charset="0"/>
                <a:ea typeface="Calibri" panose="020F0502020204030204" pitchFamily="34" charset="0"/>
                <a:cs typeface="Times New Roman" panose="02020603050405020304" pitchFamily="18" charset="0"/>
              </a:rPr>
              <a:t>Wie waren de 'agenten' die het voorbeeld maakten, produceerden en verspreidden en wat was hun motivatie? </a:t>
            </a:r>
          </a:p>
          <a:p>
            <a:pPr marL="914400" lvl="1" indent="-457200">
              <a:lnSpc>
                <a:spcPct val="107000"/>
              </a:lnSpc>
              <a:spcAft>
                <a:spcPts val="800"/>
              </a:spcAft>
              <a:buFont typeface="+mj-lt"/>
              <a:buAutoNum type="arabicPeriod"/>
            </a:pPr>
            <a:r>
              <a:rPr lang="nl-NL" b="1" kern="100" dirty="0">
                <a:effectLst/>
                <a:latin typeface="Calibri" panose="020F0502020204030204" pitchFamily="34" charset="0"/>
                <a:ea typeface="Calibri" panose="020F0502020204030204" pitchFamily="34" charset="0"/>
                <a:cs typeface="Times New Roman" panose="02020603050405020304" pitchFamily="18" charset="0"/>
              </a:rPr>
              <a:t>Boodschap. </a:t>
            </a:r>
            <a:r>
              <a:rPr lang="nl-NL" kern="100" dirty="0">
                <a:effectLst/>
                <a:latin typeface="Calibri" panose="020F0502020204030204" pitchFamily="34" charset="0"/>
                <a:ea typeface="Calibri" panose="020F0502020204030204" pitchFamily="34" charset="0"/>
                <a:cs typeface="Times New Roman" panose="02020603050405020304" pitchFamily="18" charset="0"/>
              </a:rPr>
              <a:t>Wat voor soort boodschap was het? In welke vorm? Wat waren de kenmerken?</a:t>
            </a:r>
          </a:p>
          <a:p>
            <a:pPr marL="914400" lvl="1" indent="-457200">
              <a:lnSpc>
                <a:spcPct val="107000"/>
              </a:lnSpc>
              <a:spcAft>
                <a:spcPts val="800"/>
              </a:spcAft>
              <a:buFont typeface="+mj-lt"/>
              <a:buAutoNum type="arabicPeriod"/>
            </a:pPr>
            <a:r>
              <a:rPr lang="nl-NL" b="1" kern="100" dirty="0">
                <a:latin typeface="Calibri" panose="020F0502020204030204" pitchFamily="34" charset="0"/>
                <a:ea typeface="Calibri" panose="020F0502020204030204" pitchFamily="34" charset="0"/>
                <a:cs typeface="Times New Roman" panose="02020603050405020304" pitchFamily="18" charset="0"/>
              </a:rPr>
              <a:t>Degene die interpreteert</a:t>
            </a:r>
            <a:r>
              <a:rPr lang="nl-NL" b="1" kern="100" dirty="0">
                <a:effectLst/>
                <a:latin typeface="Calibri" panose="020F0502020204030204" pitchFamily="34" charset="0"/>
                <a:ea typeface="Calibri" panose="020F0502020204030204" pitchFamily="34" charset="0"/>
                <a:cs typeface="Times New Roman" panose="02020603050405020304" pitchFamily="18" charset="0"/>
              </a:rPr>
              <a:t>.</a:t>
            </a:r>
            <a:r>
              <a:rPr lang="nl-NL" kern="100" dirty="0">
                <a:effectLst/>
                <a:latin typeface="Calibri" panose="020F0502020204030204" pitchFamily="34" charset="0"/>
                <a:ea typeface="Calibri" panose="020F0502020204030204" pitchFamily="34" charset="0"/>
                <a:cs typeface="Times New Roman" panose="02020603050405020304" pitchFamily="18" charset="0"/>
              </a:rPr>
              <a:t> Toen iemand het bericht ontving, hoe interpreteerde hij of zij het bericht? Welke actie ondernamen ze eventueel?</a:t>
            </a:r>
            <a:endParaRPr lang="en-GB" i="0" dirty="0">
              <a:solidFill>
                <a:srgbClr val="333333"/>
              </a:solidFill>
              <a:effectLst/>
            </a:endParaRPr>
          </a:p>
        </p:txBody>
      </p:sp>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nl-NL" sz="1200" dirty="0">
                <a:solidFill>
                  <a:srgbClr val="004899"/>
                </a:solidFill>
              </a:rPr>
              <a:t>B</a:t>
            </a:r>
            <a:r>
              <a:rPr lang="sl-SI" sz="1200" dirty="0">
                <a:solidFill>
                  <a:srgbClr val="004899"/>
                </a:solidFill>
              </a:rPr>
              <a:t>r</a:t>
            </a:r>
            <a:r>
              <a:rPr lang="nl-NL" sz="1200" dirty="0">
                <a:solidFill>
                  <a:srgbClr val="004899"/>
                </a:solidFill>
              </a:rPr>
              <a:t>on</a:t>
            </a:r>
            <a:r>
              <a:rPr lang="sl-SI" sz="1200" dirty="0">
                <a:solidFill>
                  <a:srgbClr val="004899"/>
                </a:solidFill>
              </a:rPr>
              <a:t>: Pixabay Free Photos </a:t>
            </a:r>
            <a:endParaRPr lang="en-US" sz="1200" dirty="0">
              <a:solidFill>
                <a:srgbClr val="004899"/>
              </a:solidFill>
            </a:endParaRPr>
          </a:p>
        </p:txBody>
      </p:sp>
    </p:spTree>
    <p:extLst>
      <p:ext uri="{BB962C8B-B14F-4D97-AF65-F5344CB8AC3E}">
        <p14:creationId xmlns:p14="http://schemas.microsoft.com/office/powerpoint/2010/main" val="2962484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BD0C7CC-BAC5-4DAE-90C4-844464AC94A7}"/>
              </a:ext>
            </a:extLst>
          </p:cNvPr>
          <p:cNvSpPr>
            <a:spLocks noGrp="1"/>
          </p:cNvSpPr>
          <p:nvPr>
            <p:ph sz="half" idx="2"/>
          </p:nvPr>
        </p:nvSpPr>
        <p:spPr/>
        <p:txBody>
          <a:bodyPr>
            <a:normAutofit fontScale="85000" lnSpcReduction="10000"/>
          </a:bodyPr>
          <a:lstStyle/>
          <a:p>
            <a:pPr>
              <a:lnSpc>
                <a:spcPct val="120000"/>
              </a:lnSpc>
            </a:pPr>
            <a:endParaRPr lang="en-GB" dirty="0"/>
          </a:p>
          <a:p>
            <a:pPr marL="0" indent="0">
              <a:lnSpc>
                <a:spcPct val="120000"/>
              </a:lnSpc>
              <a:buNone/>
            </a:pPr>
            <a:endParaRPr lang="en-GB" dirty="0"/>
          </a:p>
        </p:txBody>
      </p:sp>
      <p:sp>
        <p:nvSpPr>
          <p:cNvPr id="5" name="Θέση περιεχομένου 4">
            <a:extLst>
              <a:ext uri="{FF2B5EF4-FFF2-40B4-BE49-F238E27FC236}">
                <a16:creationId xmlns:a16="http://schemas.microsoft.com/office/drawing/2014/main" id="{FCC0DEC9-291B-4095-9896-1244D3052774}"/>
              </a:ext>
            </a:extLst>
          </p:cNvPr>
          <p:cNvSpPr>
            <a:spLocks noGrp="1"/>
          </p:cNvSpPr>
          <p:nvPr>
            <p:ph sz="half" idx="1"/>
          </p:nvPr>
        </p:nvSpPr>
        <p:spPr>
          <a:xfrm>
            <a:off x="555977" y="1441898"/>
            <a:ext cx="5409663" cy="4893408"/>
          </a:xfrm>
        </p:spPr>
        <p:txBody>
          <a:bodyPr>
            <a:normAutofit fontScale="85000" lnSpcReduction="10000"/>
          </a:bodyPr>
          <a:lstStyle/>
          <a:p>
            <a:pPr marL="0" indent="0">
              <a:lnSpc>
                <a:spcPct val="120000"/>
              </a:lnSpc>
              <a:buNone/>
            </a:pPr>
            <a:r>
              <a:rPr lang="nl-NL" dirty="0"/>
              <a:t>In dit betoog stellen we dat het even nuttig is om het bestaan van een voorbeeld van informatiestoornis te beschouwen als bestaande uit drie verschillende stadia:</a:t>
            </a:r>
          </a:p>
          <a:p>
            <a:pPr marL="0" indent="0">
              <a:lnSpc>
                <a:spcPct val="120000"/>
              </a:lnSpc>
              <a:buNone/>
            </a:pPr>
            <a:r>
              <a:rPr lang="nl-NL" dirty="0"/>
              <a:t>Het </a:t>
            </a:r>
            <a:r>
              <a:rPr lang="nl-NL" b="1" dirty="0"/>
              <a:t>concept van creatie</a:t>
            </a:r>
            <a:r>
              <a:rPr lang="nl-NL" dirty="0"/>
              <a:t>. De communicatie wordt gegenereerd. </a:t>
            </a:r>
            <a:r>
              <a:rPr lang="nl-NL" b="1" dirty="0"/>
              <a:t>Het begrip productie </a:t>
            </a:r>
            <a:r>
              <a:rPr lang="nl-NL" dirty="0"/>
              <a:t>verwijst naar het proces van het creëren van goederen of diensten door middel van verschillende </a:t>
            </a:r>
            <a:r>
              <a:rPr lang="nl-NL" dirty="0" err="1"/>
              <a:t>inputs</a:t>
            </a:r>
            <a:r>
              <a:rPr lang="nl-NL" dirty="0"/>
              <a:t> en transformaties. De communicatie wordt omgezet in een media-artefact.</a:t>
            </a:r>
          </a:p>
          <a:p>
            <a:pPr marL="0" indent="0">
              <a:lnSpc>
                <a:spcPct val="120000"/>
              </a:lnSpc>
              <a:buNone/>
            </a:pPr>
            <a:r>
              <a:rPr lang="nl-NL" dirty="0"/>
              <a:t>Het </a:t>
            </a:r>
            <a:r>
              <a:rPr lang="nl-NL" b="1" dirty="0"/>
              <a:t>concept van distributie </a:t>
            </a:r>
            <a:r>
              <a:rPr lang="nl-NL" dirty="0"/>
              <a:t>verwijst naar de manier waarop middelen of diensten worden toegewezen en verspreid onder individuen, groepen of de communicatie wordt verspreid of openbaar gemaakt.</a:t>
            </a:r>
            <a:endParaRPr lang="en-GB" dirty="0"/>
          </a:p>
        </p:txBody>
      </p:sp>
      <p:sp>
        <p:nvSpPr>
          <p:cNvPr id="4" name="Τίτλος 3">
            <a:extLst>
              <a:ext uri="{FF2B5EF4-FFF2-40B4-BE49-F238E27FC236}">
                <a16:creationId xmlns:a16="http://schemas.microsoft.com/office/drawing/2014/main" id="{E9C56DBA-3CDD-4F31-8203-CE1939C66906}"/>
              </a:ext>
            </a:extLst>
          </p:cNvPr>
          <p:cNvSpPr>
            <a:spLocks noGrp="1"/>
          </p:cNvSpPr>
          <p:nvPr>
            <p:ph type="title"/>
          </p:nvPr>
        </p:nvSpPr>
        <p:spPr>
          <a:xfrm>
            <a:off x="558000" y="822524"/>
            <a:ext cx="11396576" cy="599188"/>
          </a:xfrm>
        </p:spPr>
        <p:txBody>
          <a:bodyPr/>
          <a:lstStyle/>
          <a:p>
            <a:r>
              <a:rPr lang="sl-SI" dirty="0"/>
              <a:t>Drie fase</a:t>
            </a:r>
            <a:r>
              <a:rPr lang="nl-NL" dirty="0"/>
              <a:t>s</a:t>
            </a:r>
            <a:r>
              <a:rPr lang="sl-SI" dirty="0"/>
              <a:t> van informatiestoornis</a:t>
            </a:r>
            <a:endParaRPr lang="en-GB" dirty="0"/>
          </a:p>
        </p:txBody>
      </p:sp>
      <p:pic>
        <p:nvPicPr>
          <p:cNvPr id="7" name="Slika 6">
            <a:extLst>
              <a:ext uri="{FF2B5EF4-FFF2-40B4-BE49-F238E27FC236}">
                <a16:creationId xmlns:a16="http://schemas.microsoft.com/office/drawing/2014/main" id="{CFBF1196-735E-7894-8DC6-B812AB821E5D}"/>
              </a:ext>
            </a:extLst>
          </p:cNvPr>
          <p:cNvPicPr>
            <a:picLocks noChangeAspect="1"/>
          </p:cNvPicPr>
          <p:nvPr/>
        </p:nvPicPr>
        <p:blipFill>
          <a:blip r:embed="rId3"/>
          <a:stretch>
            <a:fillRect/>
          </a:stretch>
        </p:blipFill>
        <p:spPr>
          <a:xfrm>
            <a:off x="6172199" y="1999556"/>
            <a:ext cx="5614199" cy="4034971"/>
          </a:xfrm>
          <a:prstGeom prst="rect">
            <a:avLst/>
          </a:prstGeom>
        </p:spPr>
      </p:pic>
      <p:sp>
        <p:nvSpPr>
          <p:cNvPr id="2" name="TextBox 1">
            <a:extLst>
              <a:ext uri="{FF2B5EF4-FFF2-40B4-BE49-F238E27FC236}">
                <a16:creationId xmlns:a16="http://schemas.microsoft.com/office/drawing/2014/main" id="{2816F68E-7302-49FA-E2C0-36A5AD10A677}"/>
              </a:ext>
            </a:extLst>
          </p:cNvPr>
          <p:cNvSpPr txBox="1"/>
          <p:nvPr/>
        </p:nvSpPr>
        <p:spPr>
          <a:xfrm>
            <a:off x="6256289" y="3355321"/>
            <a:ext cx="1691978" cy="1200329"/>
          </a:xfrm>
          <a:prstGeom prst="rect">
            <a:avLst/>
          </a:prstGeom>
          <a:solidFill>
            <a:srgbClr val="A5A5A5"/>
          </a:solidFill>
          <a:ln>
            <a:solidFill>
              <a:srgbClr val="A5A5A5"/>
            </a:solidFill>
          </a:ln>
        </p:spPr>
        <p:txBody>
          <a:bodyPr wrap="square" rtlCol="0">
            <a:spAutoFit/>
          </a:bodyPr>
          <a:lstStyle/>
          <a:p>
            <a:pPr algn="ctr"/>
            <a:r>
              <a:rPr lang="nl-NL" b="1" dirty="0">
                <a:solidFill>
                  <a:schemeClr val="bg1"/>
                </a:solidFill>
                <a:effectLst>
                  <a:outerShdw blurRad="38100" dist="38100" dir="2700000" algn="tl">
                    <a:srgbClr val="000000">
                      <a:alpha val="43137"/>
                    </a:srgbClr>
                  </a:outerShdw>
                </a:effectLst>
              </a:rPr>
              <a:t>Creatie</a:t>
            </a:r>
          </a:p>
          <a:p>
            <a:pPr algn="ctr"/>
            <a:r>
              <a:rPr lang="nl-NL" dirty="0">
                <a:solidFill>
                  <a:schemeClr val="bg1"/>
                </a:solidFill>
                <a:effectLst>
                  <a:outerShdw blurRad="38100" dist="38100" dir="2700000" algn="tl">
                    <a:srgbClr val="000000">
                      <a:alpha val="43137"/>
                    </a:srgbClr>
                  </a:outerShdw>
                </a:effectLst>
              </a:rPr>
              <a:t>Wanneer het bericht wordt aangemaakt</a:t>
            </a:r>
            <a:endParaRPr lang="en-GB" sz="1700" dirty="0" err="1">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3219A131-6168-7EDA-6FFE-830507185DBA}"/>
              </a:ext>
            </a:extLst>
          </p:cNvPr>
          <p:cNvSpPr txBox="1"/>
          <p:nvPr/>
        </p:nvSpPr>
        <p:spPr>
          <a:xfrm>
            <a:off x="8116444" y="3355321"/>
            <a:ext cx="1725708" cy="1323439"/>
          </a:xfrm>
          <a:prstGeom prst="rect">
            <a:avLst/>
          </a:prstGeom>
          <a:solidFill>
            <a:srgbClr val="AD6300"/>
          </a:solidFill>
          <a:ln>
            <a:noFill/>
          </a:ln>
        </p:spPr>
        <p:txBody>
          <a:bodyPr wrap="square" rtlCol="0">
            <a:spAutoFit/>
          </a:bodyPr>
          <a:lstStyle/>
          <a:p>
            <a:pPr algn="ctr"/>
            <a:r>
              <a:rPr lang="en-US" sz="1600" b="1" dirty="0">
                <a:solidFill>
                  <a:schemeClr val="bg1"/>
                </a:solidFill>
                <a:effectLst>
                  <a:outerShdw blurRad="38100" dist="38100" dir="2700000" algn="tl">
                    <a:srgbClr val="000000">
                      <a:alpha val="43137"/>
                    </a:srgbClr>
                  </a:outerShdw>
                </a:effectLst>
              </a:rPr>
              <a:t>(Her)</a:t>
            </a:r>
            <a:r>
              <a:rPr lang="en-US" sz="1600" b="1" dirty="0" err="1">
                <a:solidFill>
                  <a:schemeClr val="bg1"/>
                </a:solidFill>
                <a:effectLst>
                  <a:outerShdw blurRad="38100" dist="38100" dir="2700000" algn="tl">
                    <a:srgbClr val="000000">
                      <a:alpha val="43137"/>
                    </a:srgbClr>
                  </a:outerShdw>
                </a:effectLst>
              </a:rPr>
              <a:t>productie</a:t>
            </a:r>
            <a:endParaRPr lang="en-US" sz="1600" b="1" dirty="0">
              <a:solidFill>
                <a:schemeClr val="bg1"/>
              </a:solidFill>
              <a:effectLst>
                <a:outerShdw blurRad="38100" dist="38100" dir="2700000" algn="tl">
                  <a:srgbClr val="000000">
                    <a:alpha val="43137"/>
                  </a:srgbClr>
                </a:outerShdw>
              </a:effectLst>
            </a:endParaRPr>
          </a:p>
          <a:p>
            <a:pPr algn="ctr"/>
            <a:r>
              <a:rPr lang="nl-NL" sz="1600" dirty="0">
                <a:solidFill>
                  <a:schemeClr val="bg1"/>
                </a:solidFill>
                <a:effectLst>
                  <a:outerShdw blurRad="38100" dist="38100" dir="2700000" algn="tl">
                    <a:srgbClr val="000000">
                      <a:alpha val="43137"/>
                    </a:srgbClr>
                  </a:outerShdw>
                </a:effectLst>
              </a:rPr>
              <a:t>Wanneer het bericht wordt omgezet in een mediaproduct</a:t>
            </a:r>
            <a:endParaRPr lang="en-GB" sz="1600" dirty="0" err="1">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C31ED69-57DB-A8E1-ED1A-24221FB0850B}"/>
              </a:ext>
            </a:extLst>
          </p:cNvPr>
          <p:cNvSpPr txBox="1"/>
          <p:nvPr/>
        </p:nvSpPr>
        <p:spPr>
          <a:xfrm>
            <a:off x="10075120" y="3355321"/>
            <a:ext cx="1560903" cy="1215717"/>
          </a:xfrm>
          <a:prstGeom prst="rect">
            <a:avLst/>
          </a:prstGeom>
          <a:solidFill>
            <a:srgbClr val="B43500"/>
          </a:solidFill>
          <a:ln>
            <a:noFill/>
          </a:ln>
        </p:spPr>
        <p:txBody>
          <a:bodyPr wrap="square" rtlCol="0">
            <a:spAutoFit/>
          </a:bodyPr>
          <a:lstStyle/>
          <a:p>
            <a:pPr algn="ctr"/>
            <a:r>
              <a:rPr lang="en-US" sz="1700" b="1" dirty="0" err="1">
                <a:solidFill>
                  <a:schemeClr val="bg1"/>
                </a:solidFill>
                <a:effectLst>
                  <a:outerShdw blurRad="38100" dist="38100" dir="2700000" algn="tl">
                    <a:srgbClr val="000000">
                      <a:alpha val="43137"/>
                    </a:srgbClr>
                  </a:outerShdw>
                </a:effectLst>
              </a:rPr>
              <a:t>Distributie</a:t>
            </a:r>
            <a:endParaRPr lang="en-US" sz="1700" b="1" dirty="0">
              <a:solidFill>
                <a:schemeClr val="bg1"/>
              </a:solidFill>
              <a:effectLst>
                <a:outerShdw blurRad="38100" dist="38100" dir="2700000" algn="tl">
                  <a:srgbClr val="000000">
                    <a:alpha val="43137"/>
                  </a:srgbClr>
                </a:outerShdw>
              </a:effectLst>
            </a:endParaRPr>
          </a:p>
          <a:p>
            <a:pPr algn="ctr"/>
            <a:r>
              <a:rPr lang="nl-NL" sz="1400" dirty="0">
                <a:solidFill>
                  <a:schemeClr val="bg1"/>
                </a:solidFill>
                <a:effectLst>
                  <a:outerShdw blurRad="38100" dist="38100" dir="2700000" algn="tl">
                    <a:srgbClr val="000000">
                      <a:alpha val="43137"/>
                    </a:srgbClr>
                  </a:outerShdw>
                </a:effectLst>
              </a:rPr>
              <a:t>Wanneer het product wordt gedistribueerd of openbaar gemaakt</a:t>
            </a:r>
            <a:endParaRPr lang="en-GB" sz="1400" dirty="0" err="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4515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nl-NL" dirty="0"/>
              <a:t>De relevantie van reflectievaardigheden voor informatiestoornis</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5247715" cy="4865977"/>
          </a:xfrm>
        </p:spPr>
        <p:txBody>
          <a:bodyPr>
            <a:normAutofit/>
          </a:bodyPr>
          <a:lstStyle/>
          <a:p>
            <a:pPr marL="0" indent="0">
              <a:lnSpc>
                <a:spcPct val="120000"/>
              </a:lnSpc>
              <a:buNone/>
            </a:pPr>
            <a:r>
              <a:rPr lang="nl-NL" sz="2200" b="0" i="0" dirty="0">
                <a:solidFill>
                  <a:srgbClr val="333333"/>
                </a:solidFill>
                <a:effectLst/>
              </a:rPr>
              <a:t>Reflectieve vaardigheid is van groot belang als het gaat om het aanpakken van het probleem van informatiestoornis. </a:t>
            </a:r>
          </a:p>
          <a:p>
            <a:pPr marL="0" indent="0">
              <a:lnSpc>
                <a:spcPct val="120000"/>
              </a:lnSpc>
              <a:buNone/>
            </a:pPr>
            <a:r>
              <a:rPr lang="nl-NL" sz="2200" b="0" i="0" dirty="0">
                <a:solidFill>
                  <a:srgbClr val="333333"/>
                </a:solidFill>
                <a:effectLst/>
              </a:rPr>
              <a:t>In deze hoedanigheid helpen reflectieve vaardigheden zowel mensen als de samenleving als geheel om de verspreiding van onjuiste of misleidende informatie tegen te gaan en zo een waardevolle bijdrage te leveren aan het bevorderen van een goed geïnformeerde en eendrachtige informatieomgeving.</a:t>
            </a:r>
            <a:r>
              <a:rPr lang="en-US" sz="2200" b="0" i="0" dirty="0">
                <a:solidFill>
                  <a:srgbClr val="333333"/>
                </a:solidFill>
                <a:effectLst/>
              </a:rPr>
              <a:t>.</a:t>
            </a:r>
            <a:endParaRPr lang="en-GB" sz="2200" b="0" i="0" dirty="0">
              <a:solidFill>
                <a:srgbClr val="333333"/>
              </a:solidFill>
              <a:effectLst/>
            </a:endParaRPr>
          </a:p>
        </p:txBody>
      </p:sp>
      <p:sp>
        <p:nvSpPr>
          <p:cNvPr id="4" name="Ορθογώνιο 3">
            <a:extLst>
              <a:ext uri="{FF2B5EF4-FFF2-40B4-BE49-F238E27FC236}">
                <a16:creationId xmlns:a16="http://schemas.microsoft.com/office/drawing/2014/main" id="{31C9526E-A376-3818-78A1-CFA773C94146}"/>
              </a:ext>
            </a:extLst>
          </p:cNvPr>
          <p:cNvSpPr/>
          <p:nvPr/>
        </p:nvSpPr>
        <p:spPr>
          <a:xfrm>
            <a:off x="6885497" y="2895618"/>
            <a:ext cx="4104650" cy="1754326"/>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Reflectieve</a:t>
            </a:r>
          </a:p>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vaardigheden</a:t>
            </a:r>
            <a:endParaRPr lang="el-G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0747017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COSTAID_Module 6_Reflective_skills_NL_v1"/>
  <p:tag name="ISPRING_PLAYERS_CUSTOMIZATION_2" val="UEsDBBQAAgAIAKl2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xeEF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DF4QV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MXhB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DF4QV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DF4QV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DF4QV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AxeEFYFQaV5GsAAABvAAAAHAAAAHVuaXZlcnNhbC9sb2NhbF9zZXR0aW5ncy54bWwNyrEKwkAMANC9XxEySB3Uugn2rpujCK0fENogB7mk9ELRv/e2N7x++GaBnbeSTANezx0C62xL0k/A9/Q43RCKky4kphxQDWGITS82k4zsXmOBVejH28S5wvlJuc4XqbOkAu1B/B6PeInNH1BLAwQUAAIACAAyeEFY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MnhBWOohDhNLAAAAbAAAABsAAAB1bml2ZXJzYWwvdW5pdmVyc2FsLnBuZy54bWyzsa/IzVEoSy0qzszPs1Uy1DNQsrfj5bIpKEoty0wtV6gAigEFIUBJoRLINUJwyzNTSjKAQiYmFgjBjNTM9IwSoKiBhRlcVB9oKABQSwECAAAUAAIACACpdlBPNmFYAkcDAADhCQAAFAAAAAAAAAABAAAAAAAAAAAAdW5pdmVyc2FsL3BsYXllci54bWxQSwECAAAUAAIACAAxeEFYtTf0qBwFAADhEwAAHQAAAAAAAAABAAAAAAB5AwAAdW5pdmVyc2FsL2NvbW1vbl9tZXNzYWdlcy5sbmdQSwECAAAUAAIACAAxeEFYFR5gG6MAAAB/AQAALgAAAAAAAAABAAAAAADQCAAAdW5pdmVyc2FsL3BsYXliYWNrX2FuZF9uYXZpZ2F0aW9uX3NldHRpbmdzLnhtbFBLAQIAABQAAgAIADF4QVh0STUfPAQAAAwVAAAnAAAAAAAAAAEAAAAAAL8JAAB1bml2ZXJzYWwvZmxhc2hfcHVibGlzaGluZ19zZXR0aW5ncy54bWxQSwECAAAUAAIACAAxeEFYN4uHansDAACsDAAAIQAAAAAAAAABAAAAAABADgAAdW5pdmVyc2FsL2ZsYXNoX3NraW5fc2V0dGluZ3MueG1sUEsBAgAAFAACAAgAMXhBWKavViM2BAAAlhQAACYAAAAAAAAAAQAAAAAA+hEAAHVuaXZlcnNhbC9odG1sX3B1Ymxpc2hpbmdfc2V0dGluZ3MueG1sUEsBAgAAFAACAAgAMXhBWCYPfuiwAQAAbwYAAB8AAAAAAAAAAQAAAAAAdBYAAHVuaXZlcnNhbC9odG1sX3NraW5fc2V0dGluZ3MuanNQSwECAAAUAAIACAAxeEFYFQaV5GsAAABvAAAAHAAAAAAAAAABAAAAAABhGAAAdW5pdmVyc2FsL2xvY2FsX3NldHRpbmdzLnhtbFBLAQIAABQAAgAIADJ4QVjCG66ZaBIAAPdNAAAXAAAAAAAAAAAAAAAAAAYZAAB1bml2ZXJzYWwvdW5pdmVyc2FsLnBuZ1BLAQIAABQAAgAIADJ4QVjqIQ4TSwAAAGwAAAAbAAAAAAAAAAEAAAAAAKMrAAB1bml2ZXJzYWwvdW5pdmVyc2FsLnBuZy54bWxQSwUGAAAAAAoACgAGAwAAJywAAAAA"/>
  <p:tag name="ISPRING_LMS_API_VERSION" val="SCORM 1.2"/>
  <p:tag name="ISPRING_ULTRA_SCORM_COURSE_ID" val="8C94C3B8-164E-4A85-972F-C90942591F47"/>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PASSING_SCORE" val="0.000000"/>
  <p:tag name="ISPRING_CURRENT_PLAYER_ID" val="universal"/>
  <p:tag name="ISPRING_FIRST_PUBLISH" val="1"/>
  <p:tag name="ISPRING_ULTRA_SCORM_COURCE_TITLE" val="M6"/>
  <p:tag name="ISPRING_SCORM_ENDPOINT" val="&lt;endpoint&gt;&lt;enable&gt;0&lt;/enable&gt;&lt;lrs&gt;http://&lt;/lrs&gt;&lt;auth&gt;0&lt;/auth&gt;&lt;login&gt;&lt;/login&gt;&lt;password&gt;&lt;/password&gt;&lt;key&gt;&lt;/key&gt;&lt;name&gt;&lt;/name&gt;&lt;email&gt;&lt;/email&gt;&lt;/endpoint&gt;&#10;"/>
  <p:tag name="ISPRING_OUTPUT_FOLDER" val="[[&quot;\u007F\uFFFD\uFFFD{A396230D-9A3A-426D-B380-67D82CDE4863}&quot;,&quot;C:\\Users\\pantelis\\Documents\\COSTAID\\Dutch&quot;]]"/>
  <p:tag name="ISPRING_SCORM_RATE_QUIZZES" val="0"/>
  <p:tag name="ISPRING_PRESENTATION_TITLE" val="M6"/>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TotalTime>
  <Words>3387</Words>
  <Application>Microsoft Office PowerPoint</Application>
  <PresentationFormat>Ευρεία οθόνη</PresentationFormat>
  <Paragraphs>247</Paragraphs>
  <Slides>33</Slides>
  <Notes>33</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33</vt:i4>
      </vt:variant>
    </vt:vector>
  </HeadingPairs>
  <TitlesOfParts>
    <vt:vector size="45" baseType="lpstr">
      <vt:lpstr>Adobe Gothic Std B</vt:lpstr>
      <vt:lpstr>MS PGothic</vt:lpstr>
      <vt:lpstr>Arial</vt:lpstr>
      <vt:lpstr>Calibri</vt:lpstr>
      <vt:lpstr>Calibri Light</vt:lpstr>
      <vt:lpstr>Courier New</vt:lpstr>
      <vt:lpstr>Impact</vt:lpstr>
      <vt:lpstr>Symbol</vt:lpstr>
      <vt:lpstr>Times New Roman</vt:lpstr>
      <vt:lpstr>Verdana</vt:lpstr>
      <vt:lpstr>Wingdings</vt:lpstr>
      <vt:lpstr>Θέμα του Office</vt:lpstr>
      <vt:lpstr>Παρουσίαση του PowerPoint</vt:lpstr>
      <vt:lpstr>Partners</vt:lpstr>
      <vt:lpstr>Modules</vt:lpstr>
      <vt:lpstr>Doelstellingen</vt:lpstr>
      <vt:lpstr>Introductie </vt:lpstr>
      <vt:lpstr>Wat zijn reflectieve vaardigheden?</vt:lpstr>
      <vt:lpstr>Reflectieve vaardigheden en informatiestoornissen</vt:lpstr>
      <vt:lpstr>Drie fases van informatiestoornis</vt:lpstr>
      <vt:lpstr>De relevantie van reflectievaardigheden voor informatiestoornis</vt:lpstr>
      <vt:lpstr>Overweging van belangrijke vaardigheden</vt:lpstr>
      <vt:lpstr>Overweging van belangrijke vaardigheden</vt:lpstr>
      <vt:lpstr>Overweging van belangrijke vaardigheden</vt:lpstr>
      <vt:lpstr>Belangrijke reflectievaardigheden</vt:lpstr>
      <vt:lpstr>Reflectie als cognitief proces</vt:lpstr>
      <vt:lpstr>Soorten reflectie</vt:lpstr>
      <vt:lpstr>Soorten reflectie</vt:lpstr>
      <vt:lpstr>Soorten reflectie</vt:lpstr>
      <vt:lpstr>Samenvatten in het reflectieproces</vt:lpstr>
      <vt:lpstr>Samenvatten in het reflectieproces</vt:lpstr>
      <vt:lpstr>Samenvatten in het reflectieproces</vt:lpstr>
      <vt:lpstr>Samenvatten in het reflectieproces</vt:lpstr>
      <vt:lpstr>Een voorbeeld van een samenvatting</vt:lpstr>
      <vt:lpstr>Parafraseren in het reflectieproces</vt:lpstr>
      <vt:lpstr>Een voorbeeld van parafraseren</vt:lpstr>
      <vt:lpstr>Reflectie in de praktijk</vt:lpstr>
      <vt:lpstr>Zes fasen van de Gibbs reflectiecyclus</vt:lpstr>
      <vt:lpstr>Gibbs reflectiecyclus in de praktijk</vt:lpstr>
      <vt:lpstr>Gibbs reflectiecyclus in de praktijk</vt:lpstr>
      <vt:lpstr>Gibbs reflectiecyclus in de praktijk</vt:lpstr>
      <vt:lpstr>Gibbs reflectiecyclus in de praktijk</vt:lpstr>
      <vt:lpstr>Referenties en verdere lectuur</vt:lpstr>
      <vt:lpstr>Referenties en verdere lectuur</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M6</dc:title>
  <dc:creator>pantelis bbalaouras</dc:creator>
  <cp:lastModifiedBy>pantelis</cp:lastModifiedBy>
  <cp:revision>135</cp:revision>
  <dcterms:created xsi:type="dcterms:W3CDTF">2020-06-02T13:31:56Z</dcterms:created>
  <dcterms:modified xsi:type="dcterms:W3CDTF">2024-08-17T13:53:27Z</dcterms:modified>
</cp:coreProperties>
</file>